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3"/>
  </p:notesMasterIdLst>
  <p:sldIdLst>
    <p:sldId id="256" r:id="rId2"/>
    <p:sldId id="423" r:id="rId3"/>
    <p:sldId id="283" r:id="rId4"/>
    <p:sldId id="282" r:id="rId5"/>
    <p:sldId id="367" r:id="rId6"/>
    <p:sldId id="379" r:id="rId7"/>
    <p:sldId id="425" r:id="rId8"/>
    <p:sldId id="334" r:id="rId9"/>
    <p:sldId id="284" r:id="rId10"/>
    <p:sldId id="335" r:id="rId11"/>
    <p:sldId id="366" r:id="rId12"/>
    <p:sldId id="302" r:id="rId13"/>
    <p:sldId id="303" r:id="rId14"/>
    <p:sldId id="344" r:id="rId15"/>
    <p:sldId id="286" r:id="rId16"/>
    <p:sldId id="305" r:id="rId17"/>
    <p:sldId id="343" r:id="rId18"/>
    <p:sldId id="262" r:id="rId19"/>
    <p:sldId id="316" r:id="rId20"/>
    <p:sldId id="419" r:id="rId21"/>
    <p:sldId id="373" r:id="rId22"/>
    <p:sldId id="427" r:id="rId23"/>
    <p:sldId id="428" r:id="rId24"/>
    <p:sldId id="429" r:id="rId25"/>
    <p:sldId id="263" r:id="rId26"/>
    <p:sldId id="418" r:id="rId27"/>
    <p:sldId id="341" r:id="rId28"/>
    <p:sldId id="370" r:id="rId29"/>
    <p:sldId id="376" r:id="rId30"/>
    <p:sldId id="307" r:id="rId31"/>
    <p:sldId id="399" r:id="rId32"/>
  </p:sldIdLst>
  <p:sldSz cx="12192000" cy="6858000"/>
  <p:notesSz cx="9037638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1" autoAdjust="0"/>
    <p:restoredTop sz="75736" autoAdjust="0"/>
  </p:normalViewPr>
  <p:slideViewPr>
    <p:cSldViewPr snapToGrid="0">
      <p:cViewPr varScale="1">
        <p:scale>
          <a:sx n="50" d="100"/>
          <a:sy n="50" d="100"/>
        </p:scale>
        <p:origin x="1140" y="36"/>
      </p:cViewPr>
      <p:guideLst/>
    </p:cSldViewPr>
  </p:slideViewPr>
  <p:outlineViewPr>
    <p:cViewPr>
      <p:scale>
        <a:sx n="33" d="100"/>
        <a:sy n="33" d="100"/>
      </p:scale>
      <p:origin x="0" y="-875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6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7T17:22:59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19817 17171 0,'27'0'47,"-1"0"-31,80 0-16,-27 0 15,54 0-15,25-26 16,-52 26-16,27-26 16,-54 26-16,0 0 15,1 0 1,-1 0-16,-26 0 15,0 0-15,0 0 16,0 0-16,0 0 16,0 0-16,-53-27 15,52 27-15,-25 0 16,26-26-16,-27 26 16,1 0-16,-1 0 15,1 0 1,-1 0-1,1 0-15,-1 0 16,27 0 0,-27 0-1,1 0-15,-1 0 16,1 0-16,26 0 16,0 0-16,26 0 15,-26 0-15,26 0 16,1 0-16,-1 0 15,27 0-15,0 0 16,-27 0-16,0 0 16,1 0-16,-27 0 15,0 0-15,0 0 16,0 0-16,-27 0 16,27 0-1,0 0-15,0 0 16,0 0-16,0 0 15,26 0-15,-26 0 16,0-27-16,0 27 16,26 0-16,-26 0 15,26 0-15,-26 0 16,0 0-16,27 0 16,-1 0-16,0 0 15,1 0-15,-1 0 16,27 0-16,-27-26 15,-26 26-15,53 0 16,-27 0-16,1 0 16,26 0-16,-1 0 15,-25 0-15,52 0 16,-53 0-16,27 0 16,53 0-16,-27 0 15,54 0-15,-28 0 16,80 0-16,-79 0 15,0 0-15,-53 0 16,26 0 0,-26 0-16,53 0 15,-53 0-15,26 0 16,-53 0-16,27 0 16,0 0-16,-27 0 15,27 0-15,-27 0 16,27 0-16,-26 0 15,-1 0-15,0 0 16,27 0-16,27 0 16,-1 0-16,-26 0 15,-1 0-15,1 0 16,-26 0-16,25 0 16,28 0-16,-1 0 15,-26 0-15,0 0 16,53 0-16,-54 0 15,1 0-15,-26 0 16,-28 0-16,1 0 16,0 0-16,0 0 15,27 0-15,-1 0 16,0 0-16,1 0 16,52 0-16,-53 0 15,-26 0-15,-26 0 16,-1 0-1,1 0 1,-1 0 0,1 0-1,26 0-15,-27 0 16,0 0-16,1 0 16,-1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7T17:39:05.5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344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72.26891" units="1/cm"/>
          <inkml:channelProperty channel="Y" name="resolution" value="71.64179" units="1/cm"/>
          <inkml:channelProperty channel="T" name="resolution" value="1" units="1/dev"/>
        </inkml:channelProperties>
      </inkml:inkSource>
      <inkml:timestamp xml:id="ts1" timeString="2023-09-27T17:42:10.356"/>
    </inkml:context>
  </inkml:definitions>
  <inkml:trace contextRef="#ctx0" brushRef="#br0">1535 1799 0,'26'0'63,"80"53"-63,53 0 15,-1-27-15,28 1 16,25-1-16,80 1 15,-53-27-15,-26 26 16,0-26-16,-27 0 16,-53 0-16,-26 0 15,-53 0-15,0 0 16,-27 0-16,1 0 16,-1 0-16,1 0 15,-1 0-15,1 0 16,26 0-1,-27 0-15,1 0 16,-1 0 0,27 0-16,0 0 15,53 0-15,105 0 16</inkml:trace>
  <inkml:trace contextRef="#ctx0" brushRef="#br0" timeOffset="864.23">9022 1746 0,'27'27'15,"79"-27"-15,-53 26 16,52 1-16,81-1 16,25 1-16,-52-1 15,53 0-15,-1 1 16,1-1-16,-27 1 15,27-1-15,79-26 16,-106 0-16,27 0 16,-1 0-16,-78 0 15,-27 0-15,-27 0 16,27 0-16,-80 0 16,27 0-16,-26 0 15,-1 0-15,0 0 16,1 0-1</inkml:trace>
  <inkml:trace contextRef="#ctx0" brushRef="#br0" timeOffset="2116.65">17489 2037 0,'0'-26'0,"26"26"16,1-27-16,26 27 15,0 0-15,0 0 16,26 0-16,0 0 15,1 0-15,26 0 16,26 0-16,53 0 16,53 0-16,27 0 15,26 0-15,159 0 16,52 0-16,-78 0 16,105 0-16,-79-26 15,-27 26-15,27 0 16,-186 0-16,-52 0 15,53 26-15,-107 1 16,-25 26-16,25 0 16,28 0-16,-1-1 15,26 1-15,54 0 16,-53-53-16,-54 27 16,-25-27-16,25 0 15,-105 0-15,0 0 16,-26 0-16,-1 0 15,1 0 1,-27-27 0,26 27-16,1 0 15,-1 0 1,27-26-16,0-1 16,-27 27 30,1-26-30,-1 26 0,1-27-16,-1 27 15,1-52-15,52 25 16,-52 1-16,52-27 16,-53 53-16,54-27 15,-54 1 1</inkml:trace>
  <inkml:trace contextRef="#ctx0" brushRef="#br0" timeOffset="27818.89">22199 3519 0,'26'0'0,"53"0"16,80 53 0,26 26-16,1-26 15,52 0-15,-132-26 16,52 25-16,-78-25 15,-1-1-15,0 1 16,27-1-16,0 1 16,0-1-16,0-26 15,0 27-15,52-1 16,54-26-16,-80 0 16,80 0-16,0 0 15,-27 0-15,0 0 16,-53 0-16,27 0 15,-80-26-15,27-1 16,27 27-16,-81 0 16,1 0-16,0-26 15,-26 26 1</inkml:trace>
  <inkml:trace contextRef="#ctx0" brushRef="#br0" timeOffset="86513.52">24633 4657 0,'26'0'94,"106"53"-94,-52 26 16,52 0-16,-53 1 15,-26-27-15,0 52 16,27 1-16,-54 27 16,27-28-16,-26 28 15,-1-27-15,-26-1 16,0-25-16,0 26 15,0-27-15,0 0 32,0 1-32,0-27 0,0 26 15,0 0-15,0 1 32,-53-1-32,27-26 15,-1-26-15,-26 78 16,-26-52-16,52 0 15,-26 0-15,1-26 16,25 25-16,1-52 16,-1 27-16,-26-1 15,0-26-15,27 27 16,-1-27-16,1 0 16,0 26-1,-1 1-15,1-27 16,-1 0-16,1 0 62,-1 0 16</inkml:trace>
  <inkml:trace contextRef="#ctx0" brushRef="#br0" timeOffset="116893.82">17330 1958 0,'53'0'63,"53"0"-47,-27 0-16,80 0 15,26 0-15,1 0 16,25 0-16,-26 0 15,27 0-15,0 0 16,26 0-16,0 0 16,-26 0-16,-27 0 15,26 0-15,-25 0 16,25 0-16,-52 0 16,106 0-16,-54 0 15,1 0 1,0 0-16,-27 0 15,-53 0-15,-52 0 16,52 0-16,-26 0 16,-27 0-16,27 0 15,0 0-15,-27 0 16,27 0-16,0 0 16,-27 0-16,1 0 15,-1 0-15,53 0 16,-52 26-16,25 1 15,1-27-15,53 26 16,-27-26-16,27 27 16,26-1-16,-79-26 15,53 0-15,0 0 16,-27 0-16,27 0 16,-1 0-16,-78 0 15,-27 0-15,0 0 16,-27 0-16,27 0 15,0 27-15,-27-27 16,27 0-16,-26 0 16,26 26-1,-27-26-15,1 0 16,25 0-16,28 0 16,79 27-16</inkml:trace>
  <inkml:trace contextRef="#ctx0" brushRef="#br0" timeOffset="134913.76">1296 13335 0,'27'0'156,"26"0"-140,26 0-16,1 0 16,-27 0-16,26 0 15,-53 0-15,54 0 16,-54 0-16,1 0 15,26 0-15,-27 0 16,0 0-16,1 0 16,26 0-16</inkml:trace>
  <inkml:trace contextRef="#ctx0" brushRef="#br0" timeOffset="136195.79">5715 13256 0,'185'0'63,"133"0"-63,105 0 16,-79 0-16,0 0 15,53 0-15,-53 0 31,-53 0-31,-53 0 0,-26 0 0,-54 0 16,-52 0-16,-26 0 31,-54 0-31,1 0 0,-1 0 0,53 0 32,-52 0-32,26 0 0,53-27 0,-1 1 15,28 26-15,-54-27 16,27 1-16,0 26 31,-27 0-31,80-27 0,-53 27 0,0 0 16,-27 0-16,0 0 15,-52 0-15,26 0 16,0 0-16,-27 0 16</inkml:trace>
  <inkml:trace contextRef="#ctx0" brushRef="#br0" timeOffset="138089.94">25003 13520 0,'27'27'110,"25"-1"-110,1 27 15,-26-27-15,52 27 16,-26-26-16,-26 26 16,26-27-16,-1 54 15,1-54-15,-26 27 16,26 26-16,-53-26 15,26-26-15,1 26 16,-1 26-16,-26-26 16,0 26-16,27 1 15,-1 26-15,-26-1 16,0 1-16,0-26 16,0 25-16,0-25 15,0-1-15,-26 27 16,-27 0-16,26-27 15,-26 1-15,27-27 16,-54 26-16,28-26 16,-54 53-16,53-53 15,-27-1-15,27-25 16,1 26-16,25-27 16,1-26-16,-1 27 31</inkml:trace>
  <inkml:trace contextRef="#ctx0" brushRef="#br0" timeOffset="169283.37">19764 9790 0,'27'0'31,"79"0"-15,52 0-16,1 0 15,53 0-15,-27 0 16,27 0-16,-27 0 16,53 0-16,-53 0 15,-52 0-15,25 0 16,-52 0-16,0 0 16,-27 0-16,1 0 15,-27 0-15,26 0 16,0 0-16,27 0 15,0 0-15,0 0 16,53 0-16,-54 0 16,1 0-1,0 0-15,0 0 16,0 0-16,26 0 16,-105 0-16,52 0 15,-53 26-15,1-26 16,26 26-16,0-26 47,-27 0-32,-26 27-15,53-27 16,-27 0-16,1 26 16,26 1-16,0-27 15,-27 0-15,1 0 16,-1 0-16,1 0 31,-1 0-15,1 0-1,-1 0 1,0 0-16,1 0 47</inkml:trace>
  <inkml:trace contextRef="#ctx0" brushRef="#br0" timeOffset="180122.37">28363 10742 0,'-26'0'0,"-1"0"16,-25 0 0,-28 0-16,27 0 15,0 0-15,-26 0 16,26 27-16,-26 25 15,-27 1-15,53-26 16,26-1-16,-26 27 16,53-26-1,0-1 1,27 1 0,-1-27-16,1 26 15,-1 0-15,1-26 16,-27 53 62,0 0-62,0 27-1,-53 78-15,53-105 16,0 27-1,26 26-15,27-80 16,0 1-16,-26-27 16,-27 26-16,26-26 31,1 0-15,-1 26 30,133 54-30,26 52-16,-79-53 16,-53-26-16,-53-26 62,0-1-46,-27 27-1,1-26 1,-1-1-16,1-26 16,-1 0 15,1 0-31,0 0 16,26 27-16,-27-27 15,1 0 16,26 26 1,-27 27-32,27-27 15,0 27-15,0 27 16,0-27-16</inkml:trace>
  <inkml:trace contextRef="#ctx1" brushRef="#br0">28413 10666 0,'0'0'0,"0"0"15,0 0-15,-138 119 0,79-79 16,0-1-16,0 11 15,-1 0-15,1-1 16,20-9-16,9-10 16,11-1-1,9 1-15,20 0 16,39 10-16,30 19 16,49-9-1,-40-10-15,-19-11 16,-29-9-16,-11 0 15,-19 0-15,0-10 16,-10 0 0,-10 10-16,-29 9 15,-20 11-15,-10 0 16,-10-1-16,10-9 16,30-10-1,19-10-15,10 0 16,10-10-16,0 0 15,20 20-15,39 19 16,49 1 0,-29-10-16,-20 9 15,-30-9-15,-9-10 16,0 0-16,-10 0 16,-10 19-1,-50 21-15,-38 19 16,-20 11-16,-30-11 15,49-29-15,20-1 16,30-19 0,9 10-16,11 9 15,9 11-15,69 29 16,59 0-16,49 1 16,-29-21-1,10 11-15,19 9 16,-118-59-16,-49-30 15</inkml:trace>
  <inkml:trace contextRef="#ctx1" brushRef="#br0" timeOffset="1063.66">27802 15270 0,'20'0'0,"19"0"16,79 30-16,-68-30 15,19 0-15,-1 9 16,1 11 0,-19 0-16,-11 0 15,-19 0-15,-1 20 16,-19-1-16,-29 11 15,-70 49 1,-38 0-16,18-29 16,50-31-16,40-9 15,9-10-15,10-10 16,10 10 0,59 19-16,60 1 15,28 0-15,-38-20 16,-41 0-16,-28-1 15,-20-9 1,-11 10-16,1 0 16,0 10-16,-10 9 15,-29 21-15,-31 9 16,-8 1 0,-21 9-16,40-29 15,0-1-15,19 1 16,10-10-16,10-1 15,1 1 1,-11 0-16,-19 19 16,-11 1-16,-38-1 15,88-59-15,0 0 16</inkml:trace>
  <inkml:trace contextRef="#ctx1" brushRef="#br0" timeOffset="1891.33">30194 13067 0,'-19'0'0,"-40"20"15,-69 10-15,29-10 16,40-1-16,30-9 16,9 0-1,10-10-15,10 0 16,0 0-16,49 20 16,10 0-1,1-10-15,-1 0 16,-30 0-16,-9 0 15,-10-10-15,-10 0 16,0 0 0,-10 10-16,-49 19 15,-40 11-15,11-10 16,19-10-16,39-10 16,11-10-16,19 0 15,0 0 1,0 0-16,29 9 15,50 11-15,-10 0 16,-10 0 0,-20 0-16,-19-10 15,-10 10-15,0-1 16,-10 1-16,-10 10 16,-20 0-1,1 0-15,9-11 16,0 11-16,40 20 15,-20-50-15,0 0 16</inkml:trace>
  <inkml:trace contextRef="#ctx1" brushRef="#br0" timeOffset="2516.33">29742 14813 0,'0'0'0,"0"0"15,0 0-15,0 0 16,19 10-1,31 10-15,9 0 16,0 10-16,-20-10 16,-9-1-16,-11 1 15,-9-10 1,0 10-16,0 0 16,-10 10-16,-10-1 15,0 1-15,0-10 16,0-10-1,1 10-15,9 0 16,19 9-16,11-9 16,-1 0-1,1-10-15,-10 0 16,-11 0-16,-9 0 16,0 0-16,0-10 15,-19 20 1,-50 9-16,-49 11 15,-60 0-15,129-30 16,49-10-16</inkml:trace>
  <inkml:trace contextRef="#ctx1" brushRef="#br0" timeOffset="3125.57">30992 13950 0,'0'0'16,"10"10"-16,9 20 15,21 29-15,9 21 16,0-1-16,10 20 16,10-9-1,20 9-15,-10-10 16,-10-29-16,-69-60 15,0 0-15</inkml:trace>
  <inkml:trace contextRef="#ctx1" brushRef="#br0" timeOffset="3335.92">31612 13960 0,'0'0'0,"-29"30"16,-80 79-1,-78 80 1,-98 98-16,-129 110 16,395-377-16,19-20 15</inkml:trace>
  <inkml:trace contextRef="#ctx1" brushRef="#br0" timeOffset="8618.57">30569 10934 0,'-10'10'15,"-39"20"-15,-60 19 16,-9 11-16,-30 19 16,-58 30-16,-31 10 15,1 0 1,-118 40-16,29-20 15,-20 0-15,-58 20 16,88-30 0,-30 10-16,89-20 15,30 0-15,9-10 16,59-20-16,50-29 16,49-21-16,30-9 15,29-30 16,0 0-31</inkml:trace>
  <inkml:trace contextRef="#ctx1" brushRef="#br0" timeOffset="8951.49">26660 9396 0,'10'10'0,"20"49"15,38 70-15,11 70 0,10 29 16,58 60-16,1-40 15,69 50 1,-40-11-16,79 41 16,-69-70-16,49 29 15,-49 11 1,10-40-16,-39 20 16,-129-238-16,-29-40 15</inkml:trace>
  <inkml:trace contextRef="#ctx1" brushRef="#br0" timeOffset="9420.12">29240 15766 0,'0'0'0,"0"0"16,0 0-16,-10 10 15,-20 20-15,-39 29 16,-49 20 0,-39 41-16,-11-1 15,-9 10-15,-69 39 16,0-19-16,49-20 15,-89 30 1,60-40-16,59-30 16,39-19-16,128-70 15,0 0-15</inkml:trace>
  <inkml:trace contextRef="#ctx1" brushRef="#br0" timeOffset="9716.92">26936 14327 0,'0'0'0,"10"50"15,39 89 1,89 139-16,98 69 16,30 10-16,69 30 15,39 59-15,69 110 16,49-20-16,-138-50 16,-344-466-1,-10-20-15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7T17:42:59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6853 7514 0,'0'27'78,"26"-27"-78,1 0 16,-1 0-16,1 26 15,-1-26-15,106 27 16,-79-1-16,27-26 15,-1 0-15,0 0 16,1 26-16,-1-26 16,-26 0-16,0 0 15,0 27-15,0-27 16,-27 0-16,27 0 16,-26 0-1,26 0 1,-27 0-1,27 0 1,0 0-16,-27 0 16,1 0-16,26 0 15,0 0-15,-27 0 16,0 0-16,1 0 16,-1 0-16,1 0 15,-1 0-15,1 0 16,-1 0-1,1 0-15,26 0 16,-1 0-16,-25 0 16,52 0-16,-26 0 15,27 0-15,-27 0 16,-1 0-16,1 0 16,-26 0-16,26 0 15,-27 0-15,1 0 16,-1 0-16,1 0 15,-1 0-15,1 0 16,-1 0-16,0 0 16,1 0-1,26 0-15,-27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7T17:24:01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13414 6085 0,'27'0'109,"52"0"-109,53 0 16,54 0-16,-54 0 15,80 0-15,-106 0 16,-1 0-16,107 0 16,-27 0-16,-26 0 15,0 0-15,-1 0 16,-78 0-16,-1 0 16,27 0-16,-27 0 15,54 0-15,-1 0 16,27 0-16,-1 0 15,1 0 1,-26 0-16,52 0 16,-53 0-16,-26 0 15,79 0-15,0 0 16,-79 0-16,26 0 16,27 0-16,-27 0 15,27 0-15,-53 0 16,26 0-16,-26 0 15,26 0-15,-26 0 16,0 0-16,-27 0 16,1 0-16,-27 0 15,53 0-15,26 0 16,27 0-16,-1 0 16,1 0-16,-27 0 15,27 0-15,-53 0 16,0 0-16,0 0 15,-27 0-15,0 0 16,-26 0-16,0 0 16,27 0-16,-1 0 15,0 0-15,27 0 16,0 0 0,26 0-16,54 27 15,-81-27-15,1 0 16,-26 0-16,-1 0 15,0 0-15,-52 0 16,-1 0-16,27 0 16,-26 0-16,-1 0 15</inkml:trace>
  <inkml:trace contextRef="#ctx0" brushRef="#br0" timeOffset="16157.26">16219 9842 0,'106'0'94,"105"0"-79,107 0-15,-27 0 16,53 80-16,-53-54 16,-53 27-16,27-26 15,-54-1 1,1 1-16</inkml:trace>
  <inkml:trace contextRef="#ctx0" brushRef="#br0" timeOffset="16766.49">21511 10001 0,'26'27'46,"1"-27"-30,-1 0 0,53 0-16,54 0 15,-1 0-15,27 0 16,-1 0-16,54 26 16,-27-26-16,27 53 15</inkml:trace>
  <inkml:trace contextRef="#ctx0" brushRef="#br0" timeOffset="17563.45">24527 10054 0,'26'0'47,"133"0"-32,-27 0-15,80 0 16,26 0-16,0 0 15,-26 0-15,-80 0 16,-26 0-16,26 0 16,-52 0-16,-1 0 15,0 0-15,-26 0 16,0 0-16,0 0 16,0 0-16,-26 0 15,52 0-15,-26 0 16,0 0-16,0 0 15,-27 0 1,1 0-16,26 0 16,-27 0-16,27 0 15,-27 0 1,1 0 15</inkml:trace>
  <inkml:trace contextRef="#ctx0" brushRef="#br0" timeOffset="69411.39">27755 13732 0,'0'79'125,"-27"-26"-125,27 27 16,-26-28-16,-1 1 15,27 27-15,0-54 16,-26 1-16,26 26 16,-27-53-16,54-27 140,-1-52-140,27 52 16,-26-26-16,26 27 16,-27-1-1,1 1-15,-1 26 16,27 0 15,-27 0-15,1 0 15,-27 26-15,26-26-16,1 27 15,-27 26 1,0-27-1,0 1-15,0-1 16,0 1-16,26-27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8T17:28:13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6165 11906 0,'53'0'31,"26"0"-15,0 0-16,54 27 31,-80-27-31,0 0 0,0 0 31,-27 0-15</inkml:trace>
  <inkml:trace contextRef="#ctx0" brushRef="#br0" timeOffset="565.89">6482 11642 0,'159'53'16,"-132"-53"0,131 79-1,-105-79 1,0 53-16,0-27 16,53 27-1,-80-26 16,-26-1 1,0 1-17,0-1-15,-26 27 0,-1 0 16,-26-53 0,27 26-16,-27 1 15,0-27-15,27 0 16,-1 0-1,1 0 1</inkml:trace>
  <inkml:trace contextRef="#ctx0" brushRef="#br0" timeOffset="1453.86">7990 11695 0,'-26'0'63,"0"0"-63,-27 26 15,0-26 1,-27 27-16,-26 25 15,54-52 1,25 53-16,1-53 16,26 27-16,-27 26 15,27-27-15,0 1 16,0 26 0,80-1-1,-28-52-15,1 0 16,0 0-16,27 27 15,-1-27-15,0 26 16,-26-26-16,27 0 16,-54 0-1,1 0-15</inkml:trace>
  <inkml:trace contextRef="#ctx0" brushRef="#br0" timeOffset="2709.73">6324 15769 0,'79'0'93,"-53"0"-93,27 0 16,27 0 0,-54 0-16,1 27 0,-1-27 15,1 0 1,-1 0 0,0 0-16,27 0 15,-26 0-15,-1 0 16</inkml:trace>
  <inkml:trace contextRef="#ctx0" brushRef="#br0" timeOffset="3558.8">6879 15558 0,'27'26'31,"-1"-26"-31,27 26 0,0 1 16,0-1-16,-27-26 15,1 27 1,-1-27 0,1 0-1,-1 26 1,1 1 15,-27-1-31,0 27 16,0 0-16,-27-53 15,27 26-15,-26-26 16,26 27 31</inkml:trace>
  <inkml:trace contextRef="#ctx0" brushRef="#br0" timeOffset="4550.76">7673 15637 0,'26'0'47,"-26"79"-31,0-26-16,0 0 15,0 26-15,0-52 16,0-1-16,0 1 15,0-1 1,-26-26 47,-1 0-1,27-26-46,0-1-1,0-52-15,0 53 16,0-1-16,0-26 16,27 53-16,-1-26 15,-26-1-15,27 27 16,-1-26-16,27 26 15,-53-27-15,27 27 16,-1 0 0,1 0-1,-1 0 79,-26 27-94,0-1 16,0 1-16,-26-1 15,-1 1 17,1-27-1,-54 0-31,54 0 15,-1 0 1</inkml:trace>
  <inkml:trace contextRef="#ctx0" brushRef="#br0" timeOffset="5303.15">8043 15266 0,'27'27'16,"-1"-27"-16,1 0 15,-1 0-15,27 0 16,-26 0-16,-1 0 16,53 26-16,-26-26 15,-26 27-15,-1-1 16,1-26-16,-1 27 16,27 26-16,-27 0 15,-26 0 1,0-27-16,0 27 15,0 0-15,-26 0 16,-27-27 0,53 1-16,-26-27 15,-54 26 1,54-26 0,-1 0-16,-26 0 15,27 0-15,0-26 16,-1-1-16,54 27 78,158 0-62,-106 0-16,0 0 15,-26 0-15,-26-26 16,-1 26-16,1-27 15,-1 27 1,1 0 0,-1 0-1,1 27 1,-1-27 0,1 0-16</inkml:trace>
  <inkml:trace contextRef="#ctx0" brushRef="#br0" timeOffset="5807.12">8758 15531 0,'0'0'0,"26"0"0,1 0 16,-1 0-16,1 0 16,-1 0-16,27 0 15,-27 0 1,1 0 0,26 0-16,-27 0 0,1 0 15,-1 0 1,27 0-1,-26 27-15,-1-27 16,0 0 0,1 0-1</inkml:trace>
  <inkml:trace contextRef="#ctx0" brushRef="#br0" timeOffset="6439.46">9155 15399 0,'53'0'47,"-1"26"-47,134 80 31,-107-79-31,27 25 31,-80-52-31,1 27 31,-1-27-31,-26 106 32,0-80-32,0 1 15,0-1-15,0 1 16,0-1-16,-26-26 15,-1 0 1,1 0 31,-1 0-31,1 0-1</inkml:trace>
  <inkml:trace contextRef="#ctx0" brushRef="#br0" timeOffset="7343.05">11007 15266 0,'-27'0'31,"27"-26"-31,-26 26 16,-1 0 15,1 0 0,-27 0 0,53 26-31,-27 27 16,27-26-16,-26-1 16,26 27-16,0-26 15,0-1-15,0 1 16,0-1 0,0 1-16,0-1 15,0 0 1,26 27-1,1-53-15,26 53 16,0-53-16,-53 27 16,26-1-1,27-26-15,-26 27 16,-1-27 0,0 26-16,1-26 31,-1 0-16</inkml:trace>
  <inkml:trace contextRef="#ctx0" brushRef="#br0" timeOffset="8071.31">11774 15293 0,'-53'26'110,"0"27"-110,53-26 15,-26 26-15,-1 0 16,27-27-16,0 1 16,0 25-16,0-25 15,0-1-15,0 27 16,0-26-16,27-1 15,-1 1 1,1-27 0,-1 0-16,1 0 31,-27 26-31,79 1 31,-53-27-31,1 0 16</inkml:trace>
  <inkml:trace contextRef="#ctx0" brushRef="#br0" timeOffset="8774.84">12118 15134 0,'0'0'0,"26"0"32,1 0-32,-1 0 15,27 0 1,-53 27-16,27-27 16,52 26-16,-53 1 15,54 52 1,-27-26-16,0-27 15,-27 27-15,1-26 16,-27-1-16,26 27 16,-26 0-16,0-27 15,0 1-15,0-1 16,0 27 0,-26 0-16,-27-26 15,26-27 1,1 26-16,-1 1 15,1-27 1,-1 26-16,1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8T17:29:21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22146 6085 0,'79'0'32,"0"0"-32,27 0 15,0 0-15,-27 0 16,1 0-16,-1 0 16,1 0-16,-1 0 15,-26 0-15,26 0 16,-52 0-16,-1 0 15,1 0-15,-1 0 16</inkml:trace>
  <inkml:trace contextRef="#ctx0" brushRef="#br0" timeOffset="1064.28">27887 6244 0,'0'0'0,"79"0"0,1-26 16,-1 26-16,54 0 15,25 0 1,54 0-16,264 0 31,-370 0-31,-53 0 16,0 0-16,-27 0 0,1 0 31</inkml:trace>
  <inkml:trace contextRef="#ctx0" brushRef="#br0" timeOffset="4736.1">3519 5503 0,'0'53'78,"0"-26"-62,0 26-16,0 0 15,0 158 1,0-131 0,0-28-16,0 1 15,0-26-15,0-1 16</inkml:trace>
  <inkml:trace contextRef="#ctx0" brushRef="#br0" timeOffset="32351.37">22040 9684 0,'0'0'0,"53"0"16,26 0-16,-26 0 16,0 0-16,0 0 15,0 0-15,-27 0 16,54 0-16,-28 0 15,-25 0-15,52 0 16,-52 0 0,-1 0-1,1 0 1</inkml:trace>
  <inkml:trace contextRef="#ctx0" brushRef="#br0" timeOffset="33277.68">27622 9393 0,'-26'0'31,"79"0"-16,79 0 1,-52 0 0,-1 0-16,27 0 15,-27 0-15,1 0 16,-1 0-16,-26 0 16,0 0-16,-27 0 15,27 0 1,-26 0-1,26 0-15,-27 0 16,0 0-16,1 0 16,-1 0 15,1 0 0,-1 0 0,-26-27-31</inkml:trace>
  <inkml:trace contextRef="#ctx0" brushRef="#br0" timeOffset="37886.37">1376 2514 0,'0'-27'15,"-27"27"1,1 0-16,-1 0 16,1 0-1,0-26 1,-1 26 0,1 0-16,-1 0 15,1 0-15,-27-27 16,26 27-1,1 0 1,-1 0 0,1 0-1,-1 0 1,1 0 15,0 0-15,-1 53 15,1 26-31,26-26 16,-27 53-16,1 79 15,-1-26 1,27-27-16,-26 27 16,-1-53-16,1-27 15,26 27-15,0 0 16,-27 0-16,27 0 15,-26 26-15,0 27 16,-1-80-16,27 27 16,0 0-16,0 0 15,-26 52-15,26 28 16,-53-1-16,26 0 16,1-26-16,-1 26 15,27-26-15,0-1 31,0-105-31,0 0 0,0 0 16,0 0-16,0-26 16,0 26-16,0-1 15,0 1-15,0 0 16,0-26-16,0 52 16,0 1-16,0 25 15,0-25-15,0-1 16,0 0-16,0 1 15,0-27-15,0-27 16,0 27 0,0-26-1,0-1-15,0 0 16,0 1-16,27-1 16,-27 1-16,0-1 15,0 1-15,0-1 16,0 1-16,0-1 15,0 1 1,0 26 0,26-27-1,-26 0 95,0 1-95,27-1 1,-1 1 15,1-27-15,-1 0-1,1 0 1,-1 0-16,0 0 16,1 0-1,-1 0-15,1 0 0,-1 26 16,27-26 0,53 27-1,-53-27-15,-27 0 16,27 0-16,-26 0 15,-27 26-15,26-26 16,1 0-16,-1 0 31</inkml:trace>
  <inkml:trace contextRef="#ctx0" brushRef="#br0" timeOffset="56527.36">18283 10239 0,'0'27'94,"-27"-27"-94,27 26 15,-26-26-15,26 27 16,-27 26-16,27-27 16,-26 27-16,-1-26 15,27-1-15,0 0 16,-26 1-1,0-1-15,26 27 16,-27 0 0,1-26-16,26-1 15,0 27-15,-27 0 16,27 0 0,-26-27-16,26 27 0,0-26 15,0-1-15,-27 1 16,1 52-16,26-53 15,-27 54-15,27-54 16,-26 54-16,-1-1 16,27 0-16,0 1 15,0-27-15,-26 0 16,26 0-16,0-1 16,0 28-16,0-1 15,0 1-15,0-1 16,0 0-16,0 1 15,0-1-15,0-26 16,0 0-16,0-27 16,0 1-16,26-1 15,-26 1 1,0-1 0,27 1-1,-27-1 1,0 1-16,26-1 15,-26 0 1,0 1 0,27-1-1,-1 27 1,-26-26 0,27-1-1,-1 1 1,1-1 15,-1-26 0</inkml:trace>
  <inkml:trace contextRef="#ctx0" brushRef="#br0" timeOffset="64638.66">24421 13388 0,'0'0'0,"27"0"15,25 0-15,28 0 16,-27 0-16,0 0 16,0 0-16,-1 0 15,-25 0-15,26 0 16,0 0 0,-27 0-16,1 0 0,26 0 15,-27 0 1,0 0-16</inkml:trace>
  <inkml:trace contextRef="#ctx0" brushRef="#br0" timeOffset="65318.04">28205 12991 0,'26'0'31,"53"0"-16,1 0-15,26 27 16,-27-27-16,27 0 16,-27 0-16,27 0 15,-27 0-15,1 0 16,-1 0-16,-26 0 16,53 26-1,-53-26-15,0 0 16,-27 26-16,1-26 15</inkml:trace>
  <inkml:trace contextRef="#ctx0" brushRef="#br0" timeOffset="69157.97">4128 6165 0,'26'0'32,"53"0"-32,1 0 15,-54 0-15,54 0 16,-1 0-16,0 0 16,-26 0-16,0 0 15,26 26-15,1-26 16,-1 0-16,-26 0 15,0 0-15,0 27 16,-27-27-16,1 0 16</inkml:trace>
  <inkml:trace contextRef="#ctx0" brushRef="#br0" timeOffset="71191.27">7911 5556 0,'-26'0'62,"26"-26"-31,26-1-15,1 27-16,-1-26 16,0 26-16,27-53 15,-26 27-15,-1-1 16,27-26-16,-26 27 15,26-54-15,-53 54 16,52-27-16,1-26 16,-53 26-16,27 0 15,-27 0 1,26 0-16,-26-27 16,0 28-16,0-28 15,27 27 1,-27 27-16,0-1 15,0-26 1,0 27-16,0 0 16,-27-1-16,27 1 15,0-1-15,-53 1 16,53-1-16,-26-26 16,-1 27-16,27-1 15,-26-25-15,26 25 16,0 1-1,-26-1-15,26 1 16,-27 26-16,27-53 16,0 26-1,0 1 1,0-1-16,0 1 16,0-1 15,27 1-31,-27 0 15,26-27 1,0 26 0,1 1-16,-27-27 15,26 0-15,1 26 16,-27 1 0,0-1-16,0 1 15,26 0-15,-26-1 16,0-26-1,0 27 1,0-27-16,0 26 16,-53-26-16,27-26 15,-27 53-15,53-1 16,-26 27-16,-1-26 16,27-1-1,-26 1-15,-1 26 31,1-27 16,-1 27 0</inkml:trace>
  <inkml:trace contextRef="#ctx0" brushRef="#br0" timeOffset="73894.75">6588 12700 0,'0'0'0,"27"26"0,-1 54 16,-26-27-16,27 0 15,-1-27-15,-26 27 16,53 26-16,-27-52 16,-26 26-16,53 0 15,-26 0 1,-1-53-1,1 53-15,-1-27 16,27 0-16,0 54 16,-27-80-16,-26 26 15,27-26-15,26 53 16,0 0-16,26 0 16,27 26-16,-27 27 15,1-53 1,-27 0-16,-1 26 0,-25-79 15,-1 53-15,-26-26 16,0 26 0,0 0-1,27 26-15,-27-52 16,0 25-16,0-25 0,0 26 16,0-27-1,0 1 1</inkml:trace>
  <inkml:trace contextRef="#ctx0" brushRef="#br0" timeOffset="107862.81">2408 15875 0,'26'0'62,"1"0"-46,-1 0 0,1 0-1</inkml:trace>
  <inkml:trace contextRef="#ctx0" brushRef="#br0" timeOffset="108302.62">2355 15610 0,'26'0'0,"107"53"31,-107-53-15,27 27-1,-53-1-15,26-26 16,27 0-16,-26 27 16,-1-1-1,1 1 1,-27-1 0,0 1 46,-27-27-46</inkml:trace>
  <inkml:trace contextRef="#ctx0" brushRef="#br0" timeOffset="108934.48">2143 16616 0,'0'-27'16,"53"27"0,0 0-16,0 0 15,79 0 1,-105 0-1,-1 0 1,1 0 0,-1 0-16</inkml:trace>
  <inkml:trace contextRef="#ctx0" brushRef="#br0" timeOffset="109653.56">2487 16404 0,'27'0'31,"-1"0"-16,0 0 1,1 0 0,-27 27-1,0-1 17,0 1-17,0-1 1,0 27-1,-27-27 1,27 1-16,-26-27 16,0 0-16,-1 26 15,1-26 1,-1 27-16,1-27 16,-1 26-16,1-26 15,-1 27 1,1-27-1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9T17:09:11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952 17119 0,'0'-27'141,"-26"1"-110,26-27-31,-26 0 16,-1-27-16,1 28 0,26-54 15,0 53-15,0-27 16,-27 27-16,27-26 15,-26 26-15,26-26 16,0 26-16,0-27 16,-27 1-16,27 0 15,0-1 1,-26 1 0,-1-53-16,1 79 0,-1-27 15,27 28-15,-26-28 16,-27-26-1,53 53-15,-26-52 16,-1-1-16,-26-53 16,27 53-16,26 53 0,-27-106 15,27 80-15,-26-53 16,-1 26-16,27 0 16,0 27-16,0-27 15,-26-26-15,26 26 16,0 0-16,-26 0 15,-1-79 17,27 106-32,-26-54 0,26 54 15,-27-27-15,27 27 16,0-1-16,0-78 31,0 78-31,0 27 16,0-26-16,0-27 0,0 53 15,0-26-15,0 26 16,0-27-16,0 1 16,0 0-16,0-27 15,0 27-15,0-27 16,0 26-16,0 1 16,0 0-16,0-27 0,53-27 15,-53 28-15,53-28 16,-27 1-16,27-53 15,0 0-15,0-54 32,-26 160-32,-1-53 0,27 26 31,-27 27-31,27-54 16,0-25-16,0 52 15,0 26-15,-26-52 16,-1 53-16,0-27 15,1 26-15,-1 1 16,1 0-16,-1-1 16,27 27-16,-53 0 15,27 1 1,-1 25-16,1-26 16,-1 0-16,1 27 15,-1-27 1,0 26-16,-26-25 15,27 52-15,-27-27 16,26 1-16,1-1 16,-1 1-1,-26-1 1,27 1 0,-1 26 15</inkml:trace>
  <inkml:trace contextRef="#ctx0" brushRef="#br0" timeOffset="4982.21">1720 8414 0,'26'0'16,"1"0"31,-1 26-16,-26 1-15,0-1-16,0 27 15,27 0 1,-27-27 0,0 1-16,0-1 15,0 1-15,0 26 16,0-27-1,0 1 1,0 26 0,0-27-16,0 0 15,0 1-15,0 26 16,0-27 0,0 27-16,0-26 15,0-1 16,0 1-15,0-1 0,0 1-1,0 25 1,0-25 0,0-1-16,0 1 15,0-1 1,0 1 15,0-1 16,0 1 0,0-1-16,0 1-15,0-1-1,0 0 1,0 1-16,0 26 16,26-27-1,-26 1 1,27-1-16,-27 1 15,0-1 1,0 1 31,0-1-31,0 0 15,0 1 31,0-1-15,0 1-31,0-1-1,0 1 17,0-1-17,0 1 1,0-1 0,0 1-1,0-1 1,0 1-1,0-1 17,0 0-17,0 1 1,0-1 0,0 1 15,0-1 0,-27 1-31,27-1 47,0 1 94,27-27-141,-1 0 31,0 26-31,1-26 15,-1 0 1,1 0 15,-27 27 547,-27-27-546,1 0 46,-1 0-63,1 0 32,0 0-47,-1 0 16,1 26 0,-1-26-1,1 0-15,-1 0 0,27 27 94,0-1 359,0 0-281,0 1-156,0-1-16,0 1 15,0 52-15,0-26 0,0-26 16,0 52-16,0-26 15,0 79-15,0-26 16,0-27-16,0 1 16,0 26-16,0-54 15,0 28-15,0-27 32,0 0-32,0-27 15,0 27-15,0 0 16,0-27-16,0 1 15,0-1-15,0 27 16,0 0-16,0-26 16,0-1-16,0 53 15,0-52-15,0-1 0,0 27 16,0 0-16,0 0 16,0 26-1,0 1-15,0-27 16,0 0-16,0 0 15,0 26-15,0-26 0,0-27 16,0 54-16,0-27 16,0 0-16,0 0 15,0-27-15,0 27 16,0 0-16,0-27 16,0 27-16,0 0 15,0-26-15,0 52 16,0 0-1,0-26 1,0 0-16,0 26 0,0-52 16,0 26-16,0 0 15,0 0-15,0 0 16,0-27-16,0 27 16,0 0-16,0-27 15,0 1-15,0-1 16,0 1-16,0-1 15,0 1 1,0-1 15,-26 1-15,26-1 0,-27 1-1,1-27-15,26 26 16,-27-26-1,1 26-15,26 1 16,-53-27 0,27 53-16,-1-53 0,1 26 15,-1 1 1,27-1-16,-26-26 47,26 27 15,0-1-46,26-26-16,1 0 16,26 0-1,-27 0 1,1 0-1,25 0 17,-25 0-1,-1 0 16,1 0-32,-1 0-15,1 0 16,-1 0 0</inkml:trace>
  <inkml:trace contextRef="#ctx0" brushRef="#br0" timeOffset="6007.29">1799 14446 0,'27'0'125,"-1"0"-125,1 0 31,-1 0-16,-26 27 48,0-1-47,0 1-1,0-1 1,0 1-1,-26-27 1,-1 0 0,1 26-16,-27-26 15,53 26 1,-27-26-16,-26 27 16,27-1 15,-1-26 16</inkml:trace>
  <inkml:trace contextRef="#ctx0" brushRef="#br0" timeOffset="9646.64">7567 14764 0,'27'0'140,"-1"0"-109,27 0-31,0 0 0,-27 0 16,1 26-16,52-26 16,-26 27-16,-26-27 15,52 0-15,-53 26 16,54-26-16,26 27 16,-27-27-16,0 0 15,54 0 1,-1 0-16,0 52 15,-26-52-15,26 0 16,27 27-16,-27-27 16,27 0-16,-53 0 15,0 0-15,0 0 16,-1 0-16,54 0 16,-53 0-16,0 0 15,0 0-15,0 0 16,-1 0-16,54 0 15,-80 0-15,1 0 16,26 0-16,-1 0 16,-25 0-16,52 0 15,0 0-15,54 0 0,-1 0 16,-26-27-16,26 1 16,-26 0-16,79-27 15,-53 0-15,185-53 47,-211 53-47,26 0 0,0-26 16,-26-1-16,53 1 15,26-27-15,-53 0 16,-79 53-16,106-52 16,-27-1-16,-26 0 15,26 0-15,-26 27 16,26-80-16,27 27 15,-27 26-15,-53-26 0,27-1 16,26-26-16,0-26 16,-26 26-16,26-79 15,0 27-15,-26-27 16,0-53-16,-53 105 16,-27 1-16,53-106 31,27-185-16,-79 238-15,-28 0 16,1-1-16,-26 54 16,-1 27-16,1-28 15,-1 1-15,-26 26 16,53-26-16,-53 26 16,53-79-16,-53 27 0,0 52 15,0 0-15,26-26 16,-26 79-16,0-79 15,0 79-15,-52-53 16,25 53-16,-26-52 16,27 52-16,-27 0 15,0-26 17,0 52-32,-26-52 15,79 106-15,-27-27 16,1 26-16,-1 1 15,27-1-15,-53-26 16,0 0 0,27 27-16,-27-27 0,27 0 15,-27 0 1,-53-26-16,26 26 0,27 0 16,-26 27-16,53-27 15,-27 26-15,-27-26 16,54 27-16,-27-27 15,0 53-15,0-53 0,27 53 16,-27-26 0,26-1-16,1 1 15,-53-1-15,79 1 16,-27 26 0,-26-53-16,27 53 0,-27-53 15,26 53 1,1-27-1,-54-26-15,54 1 16,-27 52 0,53-27-16,-53 1 0,27 26 15,-1-27 1,1 27-16,-1 0 16,1-26-16,-27-1 0,0 27 15,0-26 1,53-1-1,-26 27-15,-1 0 16,-26-26-16,27-1 16,-27 27-16,26 0 15,-78-52 17,52 52-32,-27 0 0,-25-53 15,25 26-15,-79-26 16,80 27-16,-53-1 15,26 1-15,26-1 16,28 1-16,-1 0 16,-27-1-16,27 27 15,-26-26-15,26 26 16,0-27-16,-26 1 16,26-1-16,-26 27 15,26-26-15,-53-1 16,26-26-16,27 53 15,27 0-15,-53-26 0,-1-1 16,27 27-16,-26-26 16,-27 0-16,27-1 15,-54-26-15,28 27 16,-1 26-16,0-53 16,0 53-16,27-27 15,-27 1 1,27 26-16,-1 0 15,-52 0 1,52-27-16,-25 27 16,25-26-16,27-1 15,-26 27-15,0-26 16,26 26-16,-27 0 16,27 0-16,-26 0 0,0-26 15,26 26-15,0 0 16,0 0-16,0 0 15,-26 0-15,26 0 16,0 0-16,0 0 16,0 0-16,26 0 15,-25 0 1,-28 0 0,1 0-16,-1 0 0,-25 0 15,25 0 1,1 0-16,0 0 15,-1 0-15,-26 0 16,0 0-16,1 0 16,-28 0-16,54 0 0,26 0 15,-53 0-15,27 0 16,-27 0-16,53 0 16,0 0-16,0 0 15,27 0-15,-27 0 16,0 0-16,27 0 15,-1 0-15,1-27 16,-27 27-16,0 0 16,26 0-16,-26 0 15,0 0-15,1-26 16,-28-1-16,27 27 31,27-26-15,-27 26-16,0 0 15,53-27 1,-27 27-16,1 0 16,-27-26-1,53-1 1,-26 27-16,-1 0 16,1-26-16,-1 26 15,27-27 1,-53 1-16,27 0 31,-1-1 32,1 27-32,0-26-16,-1-1 1,1 1 0,-1 26-1,27-27 1,-26 1-16,-1-1 16,1 1 15,-1 26 31</inkml:trace>
  <inkml:trace contextRef="#ctx0" brushRef="#br0" timeOffset="13689.47">8017 3016 0,'-27'27'266,"27"-1"-266,0 1 15,0-1-15,0 1 16,0-1-1,0 0 17,0 1-17,0-1 1,0 1 0,0-1-1,0 1-15,0-1 16,0 1-1,0-1 1,0 1-16,0-1 31,0 0-15,0 1 0,0-1-1,0 1 16,27-27-31,-27 26 16,26-26 0,-26 27-1,0-1 1,27 1 0,-27-1 46,0 1-46,0-1-1,0 1 17,26 25-17,-26-25 1,0-1-1,27 1 1,-27-1 15,0 1-15,0-1 0,0 1-1,0-1 16,0 1 1,0-1-17,0 1-15,0-1 32,0 0-32,0 1 15,0-1 16,0 1-15,0-1 0,0 1-1,0-1 1,0 1 0,0-1-1,0 1-15,0-1 16,0 27-1,0-27 1,-27 1 0,27-1-16,0 1 15,0-1 1,0 1-16,0-1 31,0 1 0,-26-1-15,26 0 15,-27 27-15,27-26 0,0 26-1,0-27-15,-26-26 16,26 27-1,0-1 1</inkml:trace>
  <inkml:trace contextRef="#ctx0" brushRef="#br0" timeOffset="15124.49">7514 4921 0,'27'0'31,"-1"0"-31,1 27 16,-1-27-16,0 26 15,27 1-15,-53-1 16,27 1-16,-27-1 0,26 0 16,1 1-1,-1-1 17,1-26 14,-1 0-30,1 0-16,26 0 16,-27 0 15,0 0-15,27 0-1,-26-26-15,26-1 0,0 1 16,0-27-16,-1 0 15,-25 53-15,26-53 16,0 27 0,-27-1-1,1 27 17</inkml:trace>
  <inkml:trace contextRef="#ctx0" brushRef="#br0" timeOffset="18917.3">8043 5159 0,'0'-26'641,"27"26"-625,-1 0-16,1 0 0,26-27 15,-27 27-15,1-26 16,-1 26 0,0 0-1,1 0-15,-1 0 16,27 0-1,-26 0-15,-1 0 16,1 0-16,-1 0 0,1 0 16,-1 0-16,0 0 15,1 0-15,26 0 16,26 0-16,1 0 16,-27 0-16,-1 0 15,1 0 1,-26 0-1,26 0-15,26 0 0,-26 0 16,0 0-16,26 0 31,-52 0-31,-1 0 0,1 0 16,-1 0 0,1 26-16,26-26 15,-27 0 1,0 0-1,1 0-15,-1 0 16,1 0-16,-1 27 16,1-27-16,26 0 15,-27 0 1,1 0-16,-1 26 16,27 1 15,-27-27-31,27 26 15,-53 1-15,53-27 16,-26 26 0,52 1-16,-79-1 15,27 1-15,-1-1 16,0 1-16,27-1 16,-26 27-16,26-27 15,-27 27-15,27 0 16,0-26-16,-26 26 15,-1-53-15,-26 26 0,26 0 16,1 1-16,26 52 31,-53-26-31,26-53 0,27 132 32,0-52-32,-53-54 15,53 54 1,-27-1-1,1 0-15,-1 27 0,27-26 16,-26-1-16,26 53 16,0-52-16,-27-27 15,-26 52-15,26-52 16,-26 27-16,27-27 16,-1 26-16,-26 0 0,27 27 15,-27-53-15,0 0 16,0 0-16,0 0 15,0 0 1,0-27-16,0 54 16,0-27-16,0-27 15,0 1 1,0 25-16,0 28 16,0-54-16,0 54 15,-27-54-15,1 53 16,26-26-16,-27 0 15,1 0 1,26 0-16,-26 0 16,-1 0-16,1 0 0,26 26 15,-27-26-15,1-26 16,26 26-16,-27-1 16,-26 28-16,53-54 15,-26 27 1,-53 27-16,79-27 15,-80-1-15,80 1 0,-26-26 16,-1 26-16,1-27 16,-1 1-16,27-1 15,-26 1-15,26-1 16,-53 0-16,53 1 16,-53-1-16,0 27 31,0-26-31,0 26 15,0-27 1,27 1-16,-27 25 16,27-52-16,26 27 15,-27-27-15,-26 26 16,53 1-16,-106-27 31,80 26-31,-1-26 16,1 0-16,-27 27 15,27-27 1,-1 26-16,1-26 16,-1 0-16,1 0 15,-1 0 1,-26 0 0,27 27-16,-1-27 0,1 26 15,0-26-15,-27 0 16,0 27-16,0-1 15,26-26-15,-52 27 16,26-1-16,27 0 16,-1-26-16,-26 0 15,27 0-15,-1 27 16,-52-1-16,52 1 16,1-27-16,0 0 15,-1 26-15,1-26 16,-27 27-1,26-1-15,1-26 16,-1 0 0</inkml:trace>
  <inkml:trace contextRef="#ctx0" brushRef="#br0" timeOffset="19755.75">8625 10028 0,'0'53'93,"0"-27"-77,0 27-16,-26 0 16,26-27-16,-27 1 0,27-1 109,0 1-109,27-1 16,-1-26-16,-26 27 15,27-27 1,26 26 0,0 1-1,26-27 1,-26 26-1,-27-26 1,1 0 0</inkml:trace>
  <inkml:trace contextRef="#ctx0" brushRef="#br0" timeOffset="22166.83">8678 10372 0,'27'26'47,"-1"-26"-47,1 0 15,-1 0-15,1 27 31,-1-27-31,27 0 16,-27 0 0,27 0-16,0 0 0,-26 0 15,26 26-15,-27-26 16,1 0 0,26 0-1,-27 0-15,0 0 16,1 0-1,-1 0 1,1 0-16,-1 0 16,27 0-1,0 0-15,-26 0 0,-1 0 16,0 0 0,27 0-16,0 0 15,-26 0 1,-1 0-16,27 0 15,-26 0-15,25 0 0,1 0 16,-26 0-16,26 0 16,-27 0-16,27 0 15,-26 0 1,-1 0-16,27 0 16,-27 0-16,27 0 15,-26 0-15,158 27 31,-79-27-31,53 26 16,-54 0-16,54 1 0,-53-27 16,-53 0-1,26 26 1,27-26 0,-53 27-16,-26-27 15,52 53-15,-26-53 16,26 0-16,-26 26 15,0 1-15,0-27 16,0 26-16,-27-26 16,1 27-16,26-27 0,26 52 15,-52-25-15,25-27 16,1 26-16,0 1 31,-26 26-15,26-53-16,-27 26 31,1 1-31,-1-1 16,0 1-1,1-1 1,-1 0 0,-26 1-1,27 26 1,-27 0-16,26-27 15,-26 1 1,0-1-16,0 1 16,0-1-1,0 1-15,0-1 16,0 27 0,0-27-16,0 1 15,0-1-15,0 27 16,0-26-16,0-1 15,0 1-15,0 26 16,0-1-16,0 1 16,0-26-16,0 26 15,27 26 1,-27-52-16,0 25 16,26 1-16,-26 0 15,0-26-15,27-1 16,-27 1-16,0 52 15,0-53-15,0 1 16,26 26-16,-26 0 16,0-27-16,27 1 15,-27-1 1,0 1-16,26-1 16,-26 1-16,0 25 15,27-25-15,-27-1 16,0 1-16,26 26 15,-26-27 1,0 1 0,0-1-1,0 1 1,0-1-16,0 27 16,0-27 15,0 1 0,0-1-15,0 1-1,-26-1 220,-27-26-220,26 0 1,1 0 31,-1 0 47,1 0-63</inkml:trace>
  <inkml:trace contextRef="#ctx0" brushRef="#br0" timeOffset="23270.32">12515 12938 0,'0'27'109,"-27"26"-109,1-27 31,-1 0-15,1 1-16,26-1 78,0 1-62,26-1-1,1-26 1,-27 27 0,26-27-16,27 0 31,-53 26-31,53 1 0,-26-27 16,-1 0-16,1 0 15,-1 0 16,0 0-31,1 26 266,-27 106-250,0-79-16,0 0 15,0-26-15,0 26 16,0-27 0</inkml:trace>
  <inkml:trace contextRef="#ctx0" brushRef="#br0" timeOffset="-189594.69">23019 2884 0,'53'0'78,"26"0"-62,27 0-16,-27 0 15,1 0 1,-1-26-16,0-1 16,-52 27-16,26-26 15,-27 26-15,-52 0 78,-27 0-78,-27 0 16,28 0 0,-1 0-1,26 0-15,1 0 16,-1 0-16,54 0 78,79 0-78,26 0 16,-26 0-16,-27 0 15,-53 0-15,-52 0 78,-80 0-78,-53 0 16,54 0-16,-81 26 31,134 1-31,104-27 63,28 0-48,-54 0-15,27-27 16,0 1-16,0 26 16,-27 0-1,-78 0 16,-1 0-15,0 0-16,0 0 16,26 26-16,-26-26 15,133 0 79,-27-26-94,26-1 16,-52 27-16,-27-26 15,26 26 173,27 0-188,-80 0 78,-78 0-78,-28 0 16,80 0-16,27 0 15,0 0 1</inkml:trace>
  <inkml:trace contextRef="#ctx0" brushRef="#br1" timeOffset="-176820.19">3598 14949 0,'27'0'78,"-1"0"-62,1 0-16,-1 0 31,1 0-16,-1 0 1,1 0 0,-1 0-1,0 0 17,1 0-17,-1 0 1,-26 26 15,-79-26-15,26 0-16,0 0 15,0 0-15,27 0 16,-1 0 0,54 27 77,-1-27-77,27 0-16,-26 0 16,26 0-1,-80 0 157,1 0-156,-27 26-16,26-26 31,54 0 47,26 0-78,-27 0 16,1 0-16,-54 0 109,-26 0-93,27 0-16,-1 0 15,54 0 63,26 0-78,26 0 16,-53 0 0,1 0-16,-54 0 78,1 0-63,0 0-15,-1 0 16,27 27 31</inkml:trace>
  <inkml:trace contextRef="#ctx0" brushRef="#br1" timeOffset="-172260.82">1402 14922 0,'0'-26'140,"-26"26"-124,-1-53-16,1 27 31,-1 26-31,1 0 47,26 26-16,0 27-15,26 0-1,1-53 1,-27 26-16,26-26 16,27 27-1,-26-27 17,52 0-17,-52 0 1,-1 0-1,-26-27-15,27 27 16,-1-26 0,-26-27-16,0 27 31,-26-27-15,-1 53 46,1 0-62,-1 0 16,-26 53-1,53-1 1,0-25 0,0-1-1,0 1 1,53-27-1,-26 0 1,-1 0 0,-26-27 31,-26-26-32,-27 27 1,26 0-1,1 26 17,-1 0-17,1 0-15,-27 0 16,26 26-16,1 27 16,0-27-16,26 1 0,0 26 15,0-27-15,0 1 16,0-1-1,26-26-15,0 0 63,-26-26-32,0-1-31,0 1 31,-26 26 32,26 26-47,0 1-1,26-27 1,1 0 156,-1 26-141,-26-79 422,0 0-437,0 27-1,0-1-15,0 1 16,0-27-16,0 0 16,0 27-1,0-27-15,0 0 16,0 0-16,0 26 15,0-52-15,0 53 16,0-27-16,0 26 16,27-26-16,-27 0 15,26 27 1,-26 0-16,0-27 16,0 26-16,0-26 15,0 0-15,0 0 16,0 0-16,0 1 15,0 25-15,0 1 16,0-1-16,0-26 16,0 27-1,0-54-15,0 27 16,0 27 0,-26-27-1,26 27-15,0-1 16,0-26-16,0-26 15,0 52 1,-27-25 0,27-1-16,0 26 0,0-52 0,0 26 15,0 0-15,0 0 16,0 0-16,0 0 16,0 0-16,0-26 15,0 26-15,-26 0 16,26 0-16,0 27 15,0-27-15,0-27 16,0 54 0,0-53-16,0-1 15,0 27-15,0-26 16,0 0-16,-27-1 16,27 27-1,0 0-15,0 0 16,0-26-16,0 0 15,0 26-15,0-27 16,0 1-16,0 0 16,0-1-16,0 1 15,0-1-15,0 1 16,0 26-16,0-26 0,0-1 16,0 1-16,0 0 15,0 26-15,0-27 16,0 1-1,0 0-15,0-1 16,0 27-16,0 27 16,0-27-16,0 0 0,0 0 15,27 0-15,-27 0 16,0 0-16,0 27 16,0-1-16,0 1 15,0 0 1,26 26-1,-26-27 1,0 1 0,0-1-16,27 1 0,-27-1 15,0-26-15,0 27 16,26-1-16,-26 1 16,0-27-1,27 0-15,-27 27 16,26-1-1,-26 1-15,27-1 16,-27 1-16,0-27 16,0 27-16,0-1 15,0 1-15,0-1 16,26 1-16,-26-1 31,0 1-15,0-1-1,0 1 1</inkml:trace>
  <inkml:trace contextRef="#ctx0" brushRef="#br1" timeOffset="-170272.73">4101 12938 0,'-26'0'140,"-27"-26"-124,26-1-1,-26 1-15,53-1 0,0 1 16,-26-27-16,26 26 16,0 1-16,0 0 15,0-54 1,0 27-16,0 0 16,0 0-1,0 27-15,26-53 16,-26 52-16,27 1 15,-1-27-15,1 26 16,26-26 0,-53 27-1,26-1-15,1 1 16,-27 0-16,26-1 16,-26-26-1,0 0 1,0 27-1,0-27 1,0 26 15,-26 1-31,26 0 32,-27 26-32,27-27 15,-53 27 1,27-26-1,-1-1-15,1 27 16,-1-26 0,1 26-1,-1 0 1,1-27-16,-1 27 31</inkml:trace>
  <inkml:trace contextRef="#ctx0" brushRef="#br1" timeOffset="-169672.61">3731 11800 0,'0'27'47,"26"-27"47,1-27-79,-1-52-15,-26 26 16,26 0-16,1 0 16,-1 0-16,1 27 15,-1-27-15,1 0 16,26 27-16,-27-1 16,1-26-16,-1 27 31,27 26 47,-27 0-78,1 26 16,52 27-16,-52-26 15,-1-1 1,1 1-1,-27-1-15</inkml:trace>
  <inkml:trace contextRef="#ctx0" brushRef="#br1" timeOffset="-168071.22">3360 12250 0,'27'27'0,"-27"26"47,0 52-32</inkml:trace>
  <inkml:trace contextRef="#ctx0" brushRef="#br1" timeOffset="-167886.75">3281 12965 0,'0'0'0,"26"0"31,1 26-16,-27 1-15,53-1 16,0 27-16,-27-27 0,0 1 16</inkml:trace>
  <inkml:trace contextRef="#ctx0" brushRef="#br1" timeOffset="-167718">3889 13441 0,'27'26'16,"-54"-52"-16,107 52 0,-27 1 0,-27-1 0,27-26 15,0 27-15,0 26 16,-27-27 0</inkml:trace>
  <inkml:trace contextRef="#ctx0" brushRef="#br1" timeOffset="-167555.4">4471 13838 0,'0'0'0,"53"26"15,-26-26 1,-27 27-16,26-1 0,1-26 16,-1 79-16,1-26 15,-1 27-15,-26-27 16</inkml:trace>
  <inkml:trace contextRef="#ctx0" brushRef="#br1" timeOffset="-167386.27">4762 14499 0,'0'0'15,"27"53"-15,-27 0 31,0-27-15,-53 54-16,0-27 0,0 26 16,-26-26-16</inkml:trace>
  <inkml:trace contextRef="#ctx0" brushRef="#br1" timeOffset="-167207.72">4260 15108 0</inkml:trace>
  <inkml:trace contextRef="#ctx0" brushRef="#br1" timeOffset="-167038.89">3440 15372 0,'-27'0'31,"1"0"-31,-27 0 16,0 0-16,-27 27 15,28-27-15</inkml:trace>
  <inkml:trace contextRef="#ctx0" brushRef="#br1" timeOffset="-166854.58">2514 15399 0,'-27'0'47,"-26"0"-31,-53 0-16</inkml:trace>
  <inkml:trace contextRef="#ctx0" brushRef="#br1" timeOffset="-166453.98">1058 15081 0,'27'0'47</inkml:trace>
  <inkml:trace contextRef="#ctx0" brushRef="#br1" timeOffset="-164620.83">979 9499 0,'53'0'0,"-27"0"16,1 0-16,26 0 15,53-53 1,-54 0-16,1 0 15,27 0-15,-1 0 16,-26 0-16,26-26 16,-52 52-16,-1 1 15,27-27-15,-26 26 32,-1 1-17,1 26 126,-1 26-141,-26 27 15,27 0-15,-27-26 16,0 26-16,0 0 0,0-1 16,0 1-16,0-26 15,0 26-15,0 0 16,0 0-16,0-1 16,0-25-1,26-27 1</inkml:trace>
  <inkml:trace contextRef="#ctx0" brushRef="#br1" timeOffset="-162045.54">23257 8864 0,'53'0'63,"-27"0"-16,-52 0 31,-27 26-63,-53 0-15,53 1 0,27-27 16,-1 0 0,54 0 124,52 0-140,-26 0 16,0 0 0,0 0-16,-27 0 0,-52 0 125,-27 26-125,-26-26 15,26 27-15,26-27 16,1 0-16,52 0 125,-26 26-125,53-26 15,-26 27-15,-1-27 0,0 0 79,-52 26-79,-27 1 15,-53-27 1,0 26-16,53 1 15,27-1-15,0-26 16,-1 0 47,27 27-48,106-27 1,26 26-16,-26-26 15,-27 0-15,-52 0 16,-1 0-16,1 0 16,-27 26 93,26-26-15,27-26-79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6310" cy="356357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19237" y="0"/>
            <a:ext cx="3916310" cy="356357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100"/>
            </a:lvl1pPr>
          </a:lstStyle>
          <a:p>
            <a:fld id="{3E8F75BE-ECD0-40F3-AAFA-F304343E6AF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9188" y="887413"/>
            <a:ext cx="4259262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7" tIns="46109" rIns="92217" bIns="461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3764" y="3418066"/>
            <a:ext cx="7230110" cy="2796600"/>
          </a:xfrm>
          <a:prstGeom prst="rect">
            <a:avLst/>
          </a:prstGeom>
        </p:spPr>
        <p:txBody>
          <a:bodyPr vert="horz" lIns="92217" tIns="46109" rIns="92217" bIns="4610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21"/>
            <a:ext cx="3916310" cy="356356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19237" y="6746121"/>
            <a:ext cx="3916310" cy="356356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100"/>
            </a:lvl1pPr>
          </a:lstStyle>
          <a:p>
            <a:fld id="{74B06A46-ACEA-490D-BC34-593A6F5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A{   my $d = 2;   $C = sub{      print (d); #point X   };      return $C;}sub B{   $d = 3;  #point Y   $foo = A();      print($foo);      #&amp;$foo();   return $foo;}$d = 4;$foo2 = B();#&amp;$foo2(); #point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06A46-ACEA-490D-BC34-593A6F5F71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A{   #my $d = 2;   $C = sub{       print("\</a:t>
            </a:r>
            <a:r>
              <a:rPr lang="en-US" dirty="0" err="1"/>
              <a:t>nX</a:t>
            </a:r>
            <a:r>
              <a:rPr lang="en-US" dirty="0"/>
              <a:t>: " . $d); #point X   };      return $C;}sub B{   #$d = 3;  #point Y  GLOBAL in </a:t>
            </a:r>
            <a:r>
              <a:rPr lang="en-US" dirty="0" err="1"/>
              <a:t>perl</a:t>
            </a:r>
            <a:r>
              <a:rPr lang="en-US" dirty="0"/>
              <a:t>   print("\</a:t>
            </a:r>
            <a:r>
              <a:rPr lang="en-US" dirty="0" err="1"/>
              <a:t>nY</a:t>
            </a:r>
            <a:r>
              <a:rPr lang="en-US" dirty="0"/>
              <a:t>: " . $d);      $foo = A();   return $foo;}sub main(){   my $d = 4;   $foo2 = B();   &amp;$foo2(); #point Z   print("\</a:t>
            </a:r>
            <a:r>
              <a:rPr lang="en-US" dirty="0" err="1"/>
              <a:t>nZ</a:t>
            </a:r>
            <a:r>
              <a:rPr lang="en-US" dirty="0"/>
              <a:t>: " . $d);}main();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06A46-ACEA-490D-BC34-593A6F5F71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3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69BFB04D-604C-4F29-908A-0846181E2C9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51CCB16-B2D8-EADA-0D54-085972A7AFCB}"/>
              </a:ext>
            </a:extLst>
          </p:cNvPr>
          <p:cNvSpPr/>
          <p:nvPr/>
        </p:nvSpPr>
        <p:spPr bwMode="auto">
          <a:xfrm>
            <a:off x="0" y="0"/>
            <a:ext cx="12191999" cy="596747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alphaModFix amt="47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3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5"/>
            <a:ext cx="11588432" cy="2743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762470"/>
            <a:ext cx="11588433" cy="2743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00100"/>
            <a:ext cx="2996698" cy="567312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6" y="800098"/>
            <a:ext cx="8428773" cy="567312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9C3188-62C9-9DD7-0628-11E5430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7" y="706533"/>
            <a:ext cx="5500094" cy="72203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1433688"/>
            <a:ext cx="5513536" cy="502143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5389527" cy="7220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438292"/>
            <a:ext cx="5389527" cy="501682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26337" y="1428570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12718" y="1428570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835399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3854843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825677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21436" y="850856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5938EEC-ED57-C276-4C49-26DDAD15F93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7" y="809281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512712C-C723-2285-7754-7A00258F60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12718" y="809281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77876-AA29-16FD-F551-126C7E740A23}"/>
              </a:ext>
            </a:extLst>
          </p:cNvPr>
          <p:cNvCxnSpPr>
            <a:cxnSpLocks/>
          </p:cNvCxnSpPr>
          <p:nvPr/>
        </p:nvCxnSpPr>
        <p:spPr>
          <a:xfrm>
            <a:off x="5770565" y="3835399"/>
            <a:ext cx="325435" cy="1309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8295A-8706-ADA4-4B71-B724FF28AD30}"/>
              </a:ext>
            </a:extLst>
          </p:cNvPr>
          <p:cNvCxnSpPr>
            <a:cxnSpLocks/>
          </p:cNvCxnSpPr>
          <p:nvPr/>
        </p:nvCxnSpPr>
        <p:spPr>
          <a:xfrm flipV="1">
            <a:off x="5739873" y="5154980"/>
            <a:ext cx="356127" cy="13001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C069BE-4302-9A02-5410-9DE4E1151531}"/>
              </a:ext>
            </a:extLst>
          </p:cNvPr>
          <p:cNvCxnSpPr>
            <a:cxnSpLocks/>
          </p:cNvCxnSpPr>
          <p:nvPr/>
        </p:nvCxnSpPr>
        <p:spPr>
          <a:xfrm flipH="1">
            <a:off x="6056590" y="850856"/>
            <a:ext cx="364846" cy="11938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8E829-4B59-8F0A-474D-EDE90B3528DD}"/>
              </a:ext>
            </a:extLst>
          </p:cNvPr>
          <p:cNvCxnSpPr>
            <a:cxnSpLocks/>
          </p:cNvCxnSpPr>
          <p:nvPr/>
        </p:nvCxnSpPr>
        <p:spPr>
          <a:xfrm flipH="1" flipV="1">
            <a:off x="6056591" y="2044700"/>
            <a:ext cx="364845" cy="13648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877" y="785988"/>
            <a:ext cx="5389528" cy="226072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498" y="3163370"/>
            <a:ext cx="11562465" cy="329174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111500"/>
            <a:ext cx="11598069" cy="12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DACB8A-6D18-47DC-6EF3-DF5813F487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8498" y="785989"/>
            <a:ext cx="5606202" cy="2260726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1565AD-43A4-27B2-3461-66B811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342901" y="866274"/>
            <a:ext cx="4277784" cy="1394464"/>
          </a:xfrm>
          <a:prstGeom prst="snip2Diag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66274"/>
            <a:ext cx="4277784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D6DEF9-4D0D-E811-7097-4D73A88B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" y="2400300"/>
            <a:ext cx="4277784" cy="40548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0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3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11588434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0E9B-ADCE-B666-AA3A-05A700EB66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37208" y="2355884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ck Backed 2 pa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928989"/>
            <a:ext cx="518587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928989"/>
            <a:ext cx="519458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6818A7-3DA8-4895-A978-3BE7982B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800100"/>
            <a:ext cx="5869662" cy="56550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0" cy="4102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CD65-43CB-8BF3-9407-1AF42214E01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08700" y="800100"/>
            <a:ext cx="5869662" cy="56582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22E0C6-E396-A10C-0718-F11D8C6B8D8E}"/>
              </a:ext>
            </a:extLst>
          </p:cNvPr>
          <p:cNvCxnSpPr>
            <a:cxnSpLocks/>
          </p:cNvCxnSpPr>
          <p:nvPr userDrawn="1"/>
        </p:nvCxnSpPr>
        <p:spPr>
          <a:xfrm>
            <a:off x="11978362" y="2352692"/>
            <a:ext cx="0" cy="4102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812801"/>
            <a:ext cx="11588434" cy="564231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 flipV="1">
            <a:off x="11814770" y="2352692"/>
            <a:ext cx="0" cy="4102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34ED0-D70F-6BB9-43D2-8CFB39A434CA}"/>
              </a:ext>
            </a:extLst>
          </p:cNvPr>
          <p:cNvCxnSpPr>
            <a:cxnSpLocks/>
          </p:cNvCxnSpPr>
          <p:nvPr userDrawn="1"/>
        </p:nvCxnSpPr>
        <p:spPr>
          <a:xfrm flipV="1">
            <a:off x="242807" y="2352692"/>
            <a:ext cx="0" cy="4102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11588434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58696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CD65-43CB-8BF3-9407-1AF42214E01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08700" y="2355884"/>
            <a:ext cx="58696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68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spcAft>
                <a:spcPts val="0"/>
              </a:spcAft>
              <a:buNone/>
              <a:defRPr sz="3200">
                <a:latin typeface="Consolas" panose="020B0609020204030204" pitchFamily="49" charset="0"/>
                <a:cs typeface="Courier New" panose="02070309020205020404" pitchFamily="49" charset="0"/>
              </a:defRPr>
            </a:lvl2pPr>
            <a:lvl3pPr>
              <a:spcAft>
                <a:spcPts val="0"/>
              </a:spcAft>
              <a:defRPr sz="2800">
                <a:latin typeface="Consolas" panose="020B0609020204030204" pitchFamily="49" charset="0"/>
                <a:cs typeface="Courier New" panose="02070309020205020404" pitchFamily="49" charset="0"/>
              </a:defRPr>
            </a:lvl3pPr>
            <a:lvl4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4pPr>
            <a:lvl5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o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5778248" cy="56493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823865"/>
            <a:ext cx="5627355" cy="564936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238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287" y="823866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97185E-7A95-B8AB-D477-157DC6C12F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6" y="2742294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74F5B7-C05B-4465-EC4E-4B0DAFC111D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43900" y="2759798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488A1-9A8A-2207-02C2-132986C8AEE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6336" y="46973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D97113B-A77D-2721-6305-1E8BB64C4F5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03286" y="4695731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80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8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8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28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8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2" r:id="rId23"/>
    <p:sldLayoutId id="2147483783" r:id="rId24"/>
    <p:sldLayoutId id="2147483741" r:id="rId25"/>
    <p:sldLayoutId id="2147483754" r:id="rId2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30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4D9-3514-444D-BE19-2A457E329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Binding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B244F-F5A1-4CB0-BA39-0BFB6E188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3 (skip 3.4-3.5)</a:t>
            </a:r>
          </a:p>
        </p:txBody>
      </p:sp>
    </p:spTree>
    <p:extLst>
      <p:ext uri="{BB962C8B-B14F-4D97-AF65-F5344CB8AC3E}">
        <p14:creationId xmlns:p14="http://schemas.microsoft.com/office/powerpoint/2010/main" val="2586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Dynamic scope</a:t>
            </a:r>
          </a:p>
          <a:p>
            <a:pPr lvl="1"/>
            <a:r>
              <a:rPr lang="en-US" dirty="0"/>
              <a:t>Legal in dynamic</a:t>
            </a:r>
          </a:p>
          <a:p>
            <a:pPr lvl="1"/>
            <a:r>
              <a:rPr lang="en-US" dirty="0"/>
              <a:t>You can access IF the variable is currently “active.”</a:t>
            </a:r>
          </a:p>
          <a:p>
            <a:pPr lvl="2"/>
            <a:r>
              <a:rPr lang="en-US" dirty="0"/>
              <a:t>E.g.</a:t>
            </a: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 A()</a:t>
            </a:r>
          </a:p>
          <a:p>
            <a:pPr marL="1371600" lvl="3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int x</a:t>
            </a:r>
          </a:p>
          <a:p>
            <a:pPr marL="1371600" lvl="3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B()</a:t>
            </a:r>
          </a:p>
          <a:p>
            <a:pPr marL="1371600" lvl="3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 B()</a:t>
            </a:r>
          </a:p>
          <a:p>
            <a:pPr marL="1371600" lvl="3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x = 2 //can access x here!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4229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5B5B-9B7C-4CB9-A3D6-87341FF3E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The path the compiler checks is different.</a:t>
            </a:r>
          </a:p>
          <a:p>
            <a:pPr marL="0" indent="0" algn="ctr">
              <a:buNone/>
            </a:pPr>
            <a:r>
              <a:rPr lang="en-US" dirty="0"/>
              <a:t>(Draw check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Static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C7B9-832F-4D4A-BB47-6E3C64DCE2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Dynamic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More on function links later in the semester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EF080-263F-41BB-8C40-2CB4F384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Why!!!!!!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A97AD-B5ED-40FD-8B13-17759F841984}"/>
              </a:ext>
            </a:extLst>
          </p:cNvPr>
          <p:cNvSpPr/>
          <p:nvPr/>
        </p:nvSpPr>
        <p:spPr>
          <a:xfrm>
            <a:off x="2697623" y="4817368"/>
            <a:ext cx="8667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2D186-9ABC-4119-9DE5-A62B89CC6A61}"/>
              </a:ext>
            </a:extLst>
          </p:cNvPr>
          <p:cNvSpPr/>
          <p:nvPr/>
        </p:nvSpPr>
        <p:spPr>
          <a:xfrm>
            <a:off x="4791513" y="4817367"/>
            <a:ext cx="8667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8BAA6-B848-456F-8B82-F2DBD610D1C9}"/>
              </a:ext>
            </a:extLst>
          </p:cNvPr>
          <p:cNvSpPr/>
          <p:nvPr/>
        </p:nvSpPr>
        <p:spPr>
          <a:xfrm>
            <a:off x="944778" y="4817369"/>
            <a:ext cx="8667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DCA71A-80C4-4D81-9D69-F6C4F01A8E5C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1811553" y="5060256"/>
            <a:ext cx="88607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4422F4-DE68-44D5-9831-2A90F2AF8C9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64398" y="5060255"/>
            <a:ext cx="12271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26C61F-92DC-4307-9ADB-2FBC81121C88}"/>
              </a:ext>
            </a:extLst>
          </p:cNvPr>
          <p:cNvSpPr txBox="1"/>
          <p:nvPr/>
        </p:nvSpPr>
        <p:spPr>
          <a:xfrm>
            <a:off x="1847749" y="465608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C6707D-58AF-47C9-B0BA-1ED344141856}"/>
              </a:ext>
            </a:extLst>
          </p:cNvPr>
          <p:cNvSpPr txBox="1"/>
          <p:nvPr/>
        </p:nvSpPr>
        <p:spPr>
          <a:xfrm>
            <a:off x="3771117" y="468120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3B6108-9873-4DC9-AE9B-BAECB4A5E3E4}"/>
              </a:ext>
            </a:extLst>
          </p:cNvPr>
          <p:cNvSpPr txBox="1"/>
          <p:nvPr/>
        </p:nvSpPr>
        <p:spPr>
          <a:xfrm>
            <a:off x="2498172" y="566480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order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1A33DE-4FC0-4EE2-A531-F13298FE5CF1}"/>
              </a:ext>
            </a:extLst>
          </p:cNvPr>
          <p:cNvSpPr/>
          <p:nvPr/>
        </p:nvSpPr>
        <p:spPr>
          <a:xfrm>
            <a:off x="8188734" y="1772575"/>
            <a:ext cx="8667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719B24-AF37-4F8E-8BF5-1AA843BC7263}"/>
              </a:ext>
            </a:extLst>
          </p:cNvPr>
          <p:cNvSpPr/>
          <p:nvPr/>
        </p:nvSpPr>
        <p:spPr>
          <a:xfrm>
            <a:off x="10282624" y="1772574"/>
            <a:ext cx="8667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B0113-94F2-48F0-A845-5577E73E7E0B}"/>
              </a:ext>
            </a:extLst>
          </p:cNvPr>
          <p:cNvSpPr/>
          <p:nvPr/>
        </p:nvSpPr>
        <p:spPr>
          <a:xfrm>
            <a:off x="6435889" y="1772576"/>
            <a:ext cx="8667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1A4849-19BB-4F38-AB76-1651524163CB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flipV="1">
            <a:off x="7302664" y="2015463"/>
            <a:ext cx="88607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3939F5-E63C-41C0-BD7D-E13CD3D741C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055509" y="2015462"/>
            <a:ext cx="12271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067AC-1039-490C-A8A1-8192E6ED1B08}"/>
              </a:ext>
            </a:extLst>
          </p:cNvPr>
          <p:cNvSpPr txBox="1"/>
          <p:nvPr/>
        </p:nvSpPr>
        <p:spPr>
          <a:xfrm>
            <a:off x="7338860" y="161128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E36D2D-E5AA-4717-A61D-0DA28D90A57D}"/>
              </a:ext>
            </a:extLst>
          </p:cNvPr>
          <p:cNvSpPr txBox="1"/>
          <p:nvPr/>
        </p:nvSpPr>
        <p:spPr>
          <a:xfrm>
            <a:off x="9262228" y="163641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6C55CED-3CD7-4E3E-9ACC-F722B4FDDD14}"/>
              </a:ext>
            </a:extLst>
          </p:cNvPr>
          <p:cNvCxnSpPr>
            <a:cxnSpLocks/>
            <a:stCxn id="25" idx="2"/>
            <a:endCxn id="24" idx="2"/>
          </p:cNvCxnSpPr>
          <p:nvPr/>
        </p:nvCxnSpPr>
        <p:spPr>
          <a:xfrm rot="5400000">
            <a:off x="9669067" y="1211404"/>
            <a:ext cx="1" cy="2093890"/>
          </a:xfrm>
          <a:prstGeom prst="curvedConnector3">
            <a:avLst>
              <a:gd name="adj1" fmla="val 22860100000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E80B105-DDD8-431D-82B1-C962140B0FAB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5400000">
            <a:off x="7745700" y="1381928"/>
            <a:ext cx="1" cy="1752845"/>
          </a:xfrm>
          <a:prstGeom prst="curvedConnector3">
            <a:avLst>
              <a:gd name="adj1" fmla="val 22860100000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850CC4-E8AB-4B11-998E-B40EFC90A246}"/>
              </a:ext>
            </a:extLst>
          </p:cNvPr>
          <p:cNvSpPr txBox="1"/>
          <p:nvPr/>
        </p:nvSpPr>
        <p:spPr>
          <a:xfrm>
            <a:off x="7989283" y="262001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order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B5C9EA0-F195-482B-B7A0-E49131118831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5400000">
            <a:off x="3301533" y="3379776"/>
            <a:ext cx="2" cy="3846735"/>
          </a:xfrm>
          <a:prstGeom prst="curvedConnector3">
            <a:avLst>
              <a:gd name="adj1" fmla="val 11430100000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Integer N </a:t>
            </a:r>
          </a:p>
          <a:p>
            <a:pPr marL="457200" lvl="1" indent="0">
              <a:buNone/>
            </a:pPr>
            <a:r>
              <a:rPr lang="en-US" sz="2500" dirty="0" err="1">
                <a:latin typeface="Consolas" panose="020B0609020204030204" pitchFamily="49" charset="0"/>
              </a:rPr>
              <a:t>func</a:t>
            </a:r>
            <a:r>
              <a:rPr lang="en-US" sz="2500" dirty="0">
                <a:latin typeface="Consolas" panose="020B0609020204030204" pitchFamily="49" charset="0"/>
              </a:rPr>
              <a:t> first()</a:t>
            </a:r>
          </a:p>
          <a:p>
            <a:pPr marL="914400" lvl="2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N=1</a:t>
            </a:r>
          </a:p>
          <a:p>
            <a:pPr marL="457200" lvl="1" indent="0">
              <a:buNone/>
            </a:pPr>
            <a:r>
              <a:rPr lang="en-US" sz="2500" dirty="0" err="1">
                <a:latin typeface="Consolas" panose="020B0609020204030204" pitchFamily="49" charset="0"/>
              </a:rPr>
              <a:t>func</a:t>
            </a:r>
            <a:r>
              <a:rPr lang="en-US" sz="2500" dirty="0">
                <a:latin typeface="Consolas" panose="020B0609020204030204" pitchFamily="49" charset="0"/>
              </a:rPr>
              <a:t> second()</a:t>
            </a:r>
          </a:p>
          <a:p>
            <a:pPr marL="914400" lvl="2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Integer N </a:t>
            </a:r>
          </a:p>
          <a:p>
            <a:pPr marL="914400" lvl="2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First()</a:t>
            </a:r>
          </a:p>
          <a:p>
            <a:pPr marL="457200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N = 2</a:t>
            </a:r>
          </a:p>
          <a:p>
            <a:pPr marL="457200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X = </a:t>
            </a:r>
            <a:r>
              <a:rPr lang="en-US" sz="2500" dirty="0" err="1">
                <a:latin typeface="Consolas" panose="020B0609020204030204" pitchFamily="49" charset="0"/>
              </a:rPr>
              <a:t>getIntInput</a:t>
            </a:r>
            <a:r>
              <a:rPr lang="en-US" sz="25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if x &gt; 0</a:t>
            </a:r>
          </a:p>
          <a:p>
            <a:pPr marL="914400" lvl="2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second()</a:t>
            </a:r>
          </a:p>
          <a:p>
            <a:pPr marL="457200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first()</a:t>
            </a:r>
          </a:p>
          <a:p>
            <a:pPr marL="457200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print n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50431-718D-4BFC-830A-CD8167A561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Example from book on why dynamic scope is tricky, and closures are favored in more modern languages</a:t>
            </a:r>
          </a:p>
          <a:p>
            <a:pPr marL="0" indent="0" algn="ctr">
              <a:buNone/>
            </a:pPr>
            <a:r>
              <a:rPr lang="en-US" i="1" u="sng" dirty="0">
                <a:solidFill>
                  <a:srgbClr val="FF0000"/>
                </a:solidFill>
              </a:rPr>
              <a:t>QUESTION</a:t>
            </a:r>
          </a:p>
          <a:p>
            <a:r>
              <a:rPr lang="en-US" dirty="0"/>
              <a:t>What happens with a negative and positive input in static scope?</a:t>
            </a:r>
          </a:p>
          <a:p>
            <a:r>
              <a:rPr lang="en-US" dirty="0"/>
              <a:t>What happens with a negative and positive input in dynamic scope?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3B581-F466-4139-831C-DB4C7F32E47F}"/>
              </a:ext>
            </a:extLst>
          </p:cNvPr>
          <p:cNvSpPr/>
          <p:nvPr/>
        </p:nvSpPr>
        <p:spPr>
          <a:xfrm>
            <a:off x="8024968" y="6180838"/>
            <a:ext cx="334978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We will come back to closures in a just a bit</a:t>
            </a:r>
          </a:p>
        </p:txBody>
      </p:sp>
    </p:spTree>
    <p:extLst>
      <p:ext uri="{BB962C8B-B14F-4D97-AF65-F5344CB8AC3E}">
        <p14:creationId xmlns:p14="http://schemas.microsoft.com/office/powerpoint/2010/main" val="37810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scope would print 1, period. </a:t>
            </a:r>
          </a:p>
          <a:p>
            <a:r>
              <a:rPr lang="en-US" dirty="0"/>
              <a:t>Dynamic would print a 2 is the input is positive, and 1 other wise</a:t>
            </a:r>
          </a:p>
          <a:p>
            <a:pPr marL="0" indent="0" algn="ctr">
              <a:buNone/>
            </a:pPr>
            <a:r>
              <a:rPr lang="en-US" sz="3900" i="1" dirty="0"/>
              <a:t>Why? In static scope, N in first is mapped to the global N regardless. In dynamic, the run path has second()’s N closer so it updates N in second!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</a:t>
            </a:r>
          </a:p>
        </p:txBody>
      </p:sp>
    </p:spTree>
    <p:extLst>
      <p:ext uri="{BB962C8B-B14F-4D97-AF65-F5344CB8AC3E}">
        <p14:creationId xmlns:p14="http://schemas.microsoft.com/office/powerpoint/2010/main" val="11823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D8FD-42AC-450B-9207-B3959E3F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environment and Closure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25DC-799F-478F-AECA-36A460662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20148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Visible names at a given environment</a:t>
            </a:r>
          </a:p>
          <a:p>
            <a:r>
              <a:rPr lang="en-US" dirty="0"/>
              <a:t>For C++ and Java we usually think of this as all the CURRENT variables from outermost nesting to the current block</a:t>
            </a:r>
          </a:p>
          <a:p>
            <a:r>
              <a:rPr lang="en-US" dirty="0"/>
              <a:t>Closures, shallow binding, and deep binding wreak havoc on this assumption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environment</a:t>
            </a:r>
          </a:p>
        </p:txBody>
      </p:sp>
    </p:spTree>
    <p:extLst>
      <p:ext uri="{BB962C8B-B14F-4D97-AF65-F5344CB8AC3E}">
        <p14:creationId xmlns:p14="http://schemas.microsoft.com/office/powerpoint/2010/main" val="1509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shallow binding</a:t>
            </a:r>
          </a:p>
          <a:p>
            <a:pPr lvl="1"/>
            <a:r>
              <a:rPr lang="en-US" dirty="0"/>
              <a:t>Similar to lazy initialization, reference environment is created at call time (more common in dynamic scoping)</a:t>
            </a:r>
          </a:p>
          <a:p>
            <a:r>
              <a:rPr lang="en-US" dirty="0"/>
              <a:t>deep binding/closure</a:t>
            </a:r>
          </a:p>
          <a:p>
            <a:pPr lvl="1"/>
            <a:r>
              <a:rPr lang="en-US" dirty="0"/>
              <a:t>Current reference environment is created when the function is used as an argument time (most static scoped languages)</a:t>
            </a:r>
          </a:p>
          <a:p>
            <a:r>
              <a:rPr lang="en-US" dirty="0"/>
              <a:t>Closures</a:t>
            </a:r>
          </a:p>
          <a:p>
            <a:pPr lvl="1"/>
            <a:r>
              <a:rPr lang="en-US" dirty="0"/>
              <a:t>A SAVED reference environment that may not be the current one along with the function that uses it</a:t>
            </a:r>
          </a:p>
          <a:p>
            <a:pPr lvl="1"/>
            <a:r>
              <a:rPr lang="en-US" dirty="0"/>
              <a:t>VERY important with nested functions</a:t>
            </a:r>
          </a:p>
          <a:p>
            <a:r>
              <a:rPr lang="en-US" dirty="0"/>
              <a:t>Static\dynamic scoping, and deep\shallow binding can be in any combo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environment</a:t>
            </a:r>
          </a:p>
        </p:txBody>
      </p:sp>
    </p:spTree>
    <p:extLst>
      <p:ext uri="{BB962C8B-B14F-4D97-AF65-F5344CB8AC3E}">
        <p14:creationId xmlns:p14="http://schemas.microsoft.com/office/powerpoint/2010/main" val="39394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BD60-CFDC-4EF1-A7FE-9D0590B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some terminology</a:t>
            </a:r>
          </a:p>
          <a:p>
            <a:pPr lvl="1"/>
            <a:r>
              <a:rPr lang="en-US" dirty="0"/>
              <a:t>First class object</a:t>
            </a:r>
          </a:p>
          <a:p>
            <a:pPr lvl="2"/>
            <a:r>
              <a:rPr lang="en-US" dirty="0"/>
              <a:t>Can be assigned to a variable, passed into a function, and returned from a function</a:t>
            </a:r>
          </a:p>
          <a:p>
            <a:pPr lvl="2"/>
            <a:r>
              <a:rPr lang="en-US" dirty="0"/>
              <a:t>First class functions regularly occurs in dynamic languages</a:t>
            </a:r>
          </a:p>
          <a:p>
            <a:pPr lvl="1"/>
            <a:r>
              <a:rPr lang="en-US" dirty="0"/>
              <a:t>Second class object:</a:t>
            </a:r>
          </a:p>
          <a:p>
            <a:pPr lvl="2"/>
            <a:r>
              <a:rPr lang="en-US" dirty="0"/>
              <a:t>Can be passed into a function </a:t>
            </a:r>
          </a:p>
          <a:p>
            <a:pPr lvl="1"/>
            <a:r>
              <a:rPr lang="en-US" dirty="0"/>
              <a:t>Third class object</a:t>
            </a:r>
          </a:p>
          <a:p>
            <a:pPr lvl="2"/>
            <a:r>
              <a:rPr lang="en-US" dirty="0"/>
              <a:t>Can’t even be passed in (usually syntax)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CA54A-A5A8-4F46-9EB5-617AAE22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affected; some terminology</a:t>
            </a:r>
          </a:p>
        </p:txBody>
      </p:sp>
    </p:spTree>
    <p:extLst>
      <p:ext uri="{BB962C8B-B14F-4D97-AF65-F5344CB8AC3E}">
        <p14:creationId xmlns:p14="http://schemas.microsoft.com/office/powerpoint/2010/main" val="8041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now for something a bit weird</a:t>
            </a:r>
          </a:p>
          <a:p>
            <a:r>
              <a:rPr lang="en-US" dirty="0"/>
              <a:t>As soon as we have a nested function, the “closure” tells us what it can access</a:t>
            </a:r>
          </a:p>
          <a:p>
            <a:r>
              <a:rPr lang="en-US" dirty="0"/>
              <a:t>MOST languages also support passing functions in some form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Nesting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6192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integer d = 2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C(){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(d)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//point 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Return C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 = 3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//point 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foo = A()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foo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d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 = 4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 =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//point 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AB6FA-CCAB-48BD-8542-1EF503D18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Who has access to what in a nested function?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Nesting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872CA-0AFF-4718-BDD6-2C6DDEA83285}"/>
              </a:ext>
            </a:extLst>
          </p:cNvPr>
          <p:cNvSpPr txBox="1"/>
          <p:nvPr/>
        </p:nvSpPr>
        <p:spPr>
          <a:xfrm>
            <a:off x="1037967" y="6333008"/>
            <a:ext cx="9599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i="1" u="sng" dirty="0"/>
              <a:t>Note to self: draw box to represent the saved reference state of C when it is made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FFB8AE-43CC-C08C-9DB8-3DF2DC81D731}"/>
                  </a:ext>
                </a:extLst>
              </p14:cNvPr>
              <p14:cNvContentPartPr/>
              <p14:nvPr/>
            </p14:nvContentPartPr>
            <p14:xfrm>
              <a:off x="2219400" y="4191120"/>
              <a:ext cx="2333880" cy="1571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FFB8AE-43CC-C08C-9DB8-3DF2DC81D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0040" y="4181760"/>
                <a:ext cx="2352600" cy="15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9D20BA-4F47-657A-D74E-934DF986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Declaration versus definition of vars</a:t>
            </a:r>
          </a:p>
          <a:p>
            <a:r>
              <a:rPr lang="en-US" dirty="0"/>
              <a:t>	int x </a:t>
            </a:r>
            <a:r>
              <a:rPr lang="en-US" dirty="0">
                <a:sym typeface="Wingdings" panose="05000000000000000000" pitchFamily="2" charset="2"/>
              </a:rPr>
              <a:t>declared, no value</a:t>
            </a:r>
          </a:p>
          <a:p>
            <a:r>
              <a:rPr lang="en-US" dirty="0">
                <a:sym typeface="Wingdings" panose="05000000000000000000" pitchFamily="2" charset="2"/>
              </a:rPr>
              <a:t>	x = 2 defined (illegal is not declared)</a:t>
            </a:r>
            <a:endParaRPr lang="en-US" dirty="0"/>
          </a:p>
          <a:p>
            <a:r>
              <a:rPr lang="en-US" dirty="0"/>
              <a:t>Nested scope (shadowing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int x =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int x = 3 // complete legal syntax. This x </a:t>
            </a:r>
            <a:r>
              <a:rPr lang="en-US" b="1" dirty="0"/>
              <a:t>overshadows</a:t>
            </a:r>
            <a:r>
              <a:rPr lang="en-US" dirty="0"/>
              <a:t> outer 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print(x)  //will print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Normally this is VERY bad form, but becomes needed with some language constructs. Access of the outer </a:t>
            </a:r>
            <a:r>
              <a:rPr lang="en-US" dirty="0" err="1"/>
              <a:t>blocks’s</a:t>
            </a:r>
            <a:r>
              <a:rPr lang="en-US" dirty="0"/>
              <a:t> x will vary with the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C++ only allow jump to </a:t>
            </a:r>
            <a:r>
              <a:rPr lang="en-US" b="1" dirty="0"/>
              <a:t>global </a:t>
            </a:r>
            <a:r>
              <a:rPr lang="en-US" dirty="0"/>
              <a:t>scope, not outer block with :: (e.g. ::x)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5B73E-5426-5E41-4D6D-E8311856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</a:t>
            </a:r>
          </a:p>
        </p:txBody>
      </p:sp>
    </p:spTree>
    <p:extLst>
      <p:ext uri="{BB962C8B-B14F-4D97-AF65-F5344CB8AC3E}">
        <p14:creationId xmlns:p14="http://schemas.microsoft.com/office/powerpoint/2010/main" val="21434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integer b = 2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C(){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(b)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//point 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Return C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 = 3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//point Y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 = A()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b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= 4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//point 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AB6FA-CCAB-48BD-8542-1EF503D18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Just the function </a:t>
            </a:r>
          </a:p>
          <a:p>
            <a:pPr lvl="2"/>
            <a:r>
              <a:rPr lang="en-US" dirty="0"/>
              <a:t>Static scope + shallow bind</a:t>
            </a:r>
          </a:p>
          <a:p>
            <a:pPr lvl="1"/>
            <a:r>
              <a:rPr lang="en-US" dirty="0"/>
              <a:t>All variables in an outer block (Python)</a:t>
            </a:r>
          </a:p>
          <a:p>
            <a:pPr lvl="2"/>
            <a:r>
              <a:rPr lang="en-US" dirty="0"/>
              <a:t>Static scope + deep binding</a:t>
            </a:r>
          </a:p>
          <a:p>
            <a:pPr lvl="1"/>
            <a:r>
              <a:rPr lang="en-US" dirty="0"/>
              <a:t>All variables from the caller the function when made</a:t>
            </a:r>
          </a:p>
          <a:p>
            <a:pPr lvl="2"/>
            <a:r>
              <a:rPr lang="en-US" dirty="0"/>
              <a:t>dynamic scoping + deep binding</a:t>
            </a:r>
          </a:p>
          <a:p>
            <a:pPr lvl="1"/>
            <a:r>
              <a:rPr lang="en-US" dirty="0"/>
              <a:t>Everything made afterwards?</a:t>
            </a:r>
          </a:p>
          <a:p>
            <a:pPr lvl="2"/>
            <a:r>
              <a:rPr lang="en-US" dirty="0"/>
              <a:t>dynamic scoping + shallow binding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Nesting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872CA-0AFF-4718-BDD6-2C6DDEA83285}"/>
              </a:ext>
            </a:extLst>
          </p:cNvPr>
          <p:cNvSpPr txBox="1"/>
          <p:nvPr/>
        </p:nvSpPr>
        <p:spPr>
          <a:xfrm>
            <a:off x="1037967" y="6333008"/>
            <a:ext cx="9599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i="1" u="sng" dirty="0"/>
              <a:t>Note to self: draw box to represent the saved reference state of C when it is made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3DED88-3D8F-3060-341A-AD80D95CDB69}"/>
                  </a:ext>
                </a:extLst>
              </p14:cNvPr>
              <p14:cNvContentPartPr/>
              <p14:nvPr/>
            </p14:nvContentPartPr>
            <p14:xfrm>
              <a:off x="152280" y="876240"/>
              <a:ext cx="10440000" cy="514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3DED88-3D8F-3060-341A-AD80D95CD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866880"/>
                <a:ext cx="1045872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9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integer d = 2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C(){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(d)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//point 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Return C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 = 3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print(d)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//point Y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foo = A()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foo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d = 4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 =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foo2()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print(d) //point Z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B27991-1C8A-4335-8F53-14570E411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 1</a:t>
            </a:r>
          </a:p>
          <a:p>
            <a:pPr lvl="1"/>
            <a:r>
              <a:rPr lang="en-US" dirty="0"/>
              <a:t>Static scope + shallow bind</a:t>
            </a:r>
          </a:p>
          <a:p>
            <a:pPr lvl="2"/>
            <a:r>
              <a:rPr lang="en-US" dirty="0"/>
              <a:t>Result just the function can be access</a:t>
            </a:r>
          </a:p>
          <a:p>
            <a:r>
              <a:rPr lang="en-US" dirty="0"/>
              <a:t>X: d not declared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fail</a:t>
            </a:r>
          </a:p>
          <a:p>
            <a:r>
              <a:rPr lang="en-US" dirty="0"/>
              <a:t>Y: d not declared </a:t>
            </a:r>
            <a:r>
              <a:rPr lang="en-US" dirty="0">
                <a:sym typeface="Wingdings" panose="05000000000000000000" pitchFamily="2" charset="2"/>
              </a:rPr>
              <a:t> fail</a:t>
            </a:r>
            <a:endParaRPr lang="en-US" dirty="0"/>
          </a:p>
          <a:p>
            <a:r>
              <a:rPr lang="en-US" dirty="0"/>
              <a:t>Z: d= 4 (from main)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Nesting functions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2F10339-9BB7-1891-C776-633DFA6872CE}"/>
              </a:ext>
            </a:extLst>
          </p:cNvPr>
          <p:cNvSpPr/>
          <p:nvPr/>
        </p:nvSpPr>
        <p:spPr>
          <a:xfrm>
            <a:off x="66624" y="3388659"/>
            <a:ext cx="1116717" cy="2187388"/>
          </a:xfrm>
          <a:custGeom>
            <a:avLst/>
            <a:gdLst>
              <a:gd name="connsiteX0" fmla="*/ 1116717 w 1116717"/>
              <a:gd name="connsiteY0" fmla="*/ 2187388 h 2187388"/>
              <a:gd name="connsiteX1" fmla="*/ 40952 w 1116717"/>
              <a:gd name="connsiteY1" fmla="*/ 1703294 h 2187388"/>
              <a:gd name="connsiteX2" fmla="*/ 327823 w 1116717"/>
              <a:gd name="connsiteY2" fmla="*/ 0 h 218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17" h="2187388">
                <a:moveTo>
                  <a:pt x="1116717" y="2187388"/>
                </a:moveTo>
                <a:cubicBezTo>
                  <a:pt x="644575" y="2127623"/>
                  <a:pt x="172434" y="2067859"/>
                  <a:pt x="40952" y="1703294"/>
                </a:cubicBezTo>
                <a:cubicBezTo>
                  <a:pt x="-90530" y="1338729"/>
                  <a:pt x="118646" y="669364"/>
                  <a:pt x="327823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6AFC6D-D9B4-749E-EE43-0724A8CB0B2A}"/>
              </a:ext>
            </a:extLst>
          </p:cNvPr>
          <p:cNvSpPr/>
          <p:nvPr/>
        </p:nvSpPr>
        <p:spPr>
          <a:xfrm>
            <a:off x="2418393" y="3132837"/>
            <a:ext cx="525758" cy="806823"/>
          </a:xfrm>
          <a:custGeom>
            <a:avLst/>
            <a:gdLst>
              <a:gd name="connsiteX0" fmla="*/ 0 w 525758"/>
              <a:gd name="connsiteY0" fmla="*/ 0 h 806823"/>
              <a:gd name="connsiteX1" fmla="*/ 519953 w 525758"/>
              <a:gd name="connsiteY1" fmla="*/ 251012 h 806823"/>
              <a:gd name="connsiteX2" fmla="*/ 233082 w 525758"/>
              <a:gd name="connsiteY2" fmla="*/ 806823 h 8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58" h="806823">
                <a:moveTo>
                  <a:pt x="0" y="0"/>
                </a:moveTo>
                <a:cubicBezTo>
                  <a:pt x="240553" y="58270"/>
                  <a:pt x="481106" y="116541"/>
                  <a:pt x="519953" y="251012"/>
                </a:cubicBezTo>
                <a:cubicBezTo>
                  <a:pt x="558800" y="385483"/>
                  <a:pt x="395941" y="596153"/>
                  <a:pt x="233082" y="806823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CC24D2-A010-04C1-374F-F10254155B82}"/>
              </a:ext>
            </a:extLst>
          </p:cNvPr>
          <p:cNvSpPr/>
          <p:nvPr/>
        </p:nvSpPr>
        <p:spPr>
          <a:xfrm>
            <a:off x="2761129" y="801817"/>
            <a:ext cx="3211839" cy="3339877"/>
          </a:xfrm>
          <a:custGeom>
            <a:avLst/>
            <a:gdLst>
              <a:gd name="connsiteX0" fmla="*/ 914400 w 3211839"/>
              <a:gd name="connsiteY0" fmla="*/ 3339877 h 3339877"/>
              <a:gd name="connsiteX1" fmla="*/ 2707342 w 3211839"/>
              <a:gd name="connsiteY1" fmla="*/ 2784065 h 3339877"/>
              <a:gd name="connsiteX2" fmla="*/ 3012142 w 3211839"/>
              <a:gd name="connsiteY2" fmla="*/ 327736 h 3339877"/>
              <a:gd name="connsiteX3" fmla="*/ 0 w 3211839"/>
              <a:gd name="connsiteY3" fmla="*/ 94654 h 33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839" h="3339877">
                <a:moveTo>
                  <a:pt x="914400" y="3339877"/>
                </a:moveTo>
                <a:cubicBezTo>
                  <a:pt x="1636059" y="3312982"/>
                  <a:pt x="2357718" y="3286088"/>
                  <a:pt x="2707342" y="2784065"/>
                </a:cubicBezTo>
                <a:cubicBezTo>
                  <a:pt x="3056966" y="2282042"/>
                  <a:pt x="3463366" y="775971"/>
                  <a:pt x="3012142" y="327736"/>
                </a:cubicBezTo>
                <a:cubicBezTo>
                  <a:pt x="2560918" y="-120499"/>
                  <a:pt x="1280459" y="-12923"/>
                  <a:pt x="0" y="94654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E754F-8887-D7EF-AE57-84E29FDE9BB3}"/>
              </a:ext>
            </a:extLst>
          </p:cNvPr>
          <p:cNvSpPr/>
          <p:nvPr/>
        </p:nvSpPr>
        <p:spPr>
          <a:xfrm>
            <a:off x="502024" y="1237129"/>
            <a:ext cx="358608" cy="1183342"/>
          </a:xfrm>
          <a:custGeom>
            <a:avLst/>
            <a:gdLst>
              <a:gd name="connsiteX0" fmla="*/ 358588 w 358608"/>
              <a:gd name="connsiteY0" fmla="*/ 0 h 1183342"/>
              <a:gd name="connsiteX1" fmla="*/ 0 w 358608"/>
              <a:gd name="connsiteY1" fmla="*/ 340659 h 1183342"/>
              <a:gd name="connsiteX2" fmla="*/ 358588 w 358608"/>
              <a:gd name="connsiteY2" fmla="*/ 537883 h 1183342"/>
              <a:gd name="connsiteX3" fmla="*/ 17929 w 358608"/>
              <a:gd name="connsiteY3" fmla="*/ 753036 h 1183342"/>
              <a:gd name="connsiteX4" fmla="*/ 286870 w 358608"/>
              <a:gd name="connsiteY4" fmla="*/ 1183342 h 118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608" h="1183342">
                <a:moveTo>
                  <a:pt x="358588" y="0"/>
                </a:moveTo>
                <a:cubicBezTo>
                  <a:pt x="179294" y="125506"/>
                  <a:pt x="0" y="251012"/>
                  <a:pt x="0" y="340659"/>
                </a:cubicBezTo>
                <a:cubicBezTo>
                  <a:pt x="0" y="430306"/>
                  <a:pt x="355600" y="469154"/>
                  <a:pt x="358588" y="537883"/>
                </a:cubicBezTo>
                <a:cubicBezTo>
                  <a:pt x="361576" y="606612"/>
                  <a:pt x="29882" y="645460"/>
                  <a:pt x="17929" y="753036"/>
                </a:cubicBezTo>
                <a:cubicBezTo>
                  <a:pt x="5976" y="860613"/>
                  <a:pt x="146423" y="1021977"/>
                  <a:pt x="286870" y="1183342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287A5D-9F02-C316-9372-FA94D6751857}"/>
              </a:ext>
            </a:extLst>
          </p:cNvPr>
          <p:cNvSpPr/>
          <p:nvPr/>
        </p:nvSpPr>
        <p:spPr>
          <a:xfrm>
            <a:off x="2761129" y="2574458"/>
            <a:ext cx="1274906" cy="1638954"/>
          </a:xfrm>
          <a:custGeom>
            <a:avLst/>
            <a:gdLst>
              <a:gd name="connsiteX0" fmla="*/ 0 w 1274906"/>
              <a:gd name="connsiteY0" fmla="*/ 7377 h 1638954"/>
              <a:gd name="connsiteX1" fmla="*/ 448236 w 1274906"/>
              <a:gd name="connsiteY1" fmla="*/ 97024 h 1638954"/>
              <a:gd name="connsiteX2" fmla="*/ 1272989 w 1274906"/>
              <a:gd name="connsiteY2" fmla="*/ 688695 h 1638954"/>
              <a:gd name="connsiteX3" fmla="*/ 197224 w 1274906"/>
              <a:gd name="connsiteY3" fmla="*/ 1638954 h 163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906" h="1638954">
                <a:moveTo>
                  <a:pt x="0" y="7377"/>
                </a:moveTo>
                <a:cubicBezTo>
                  <a:pt x="118035" y="-4576"/>
                  <a:pt x="236071" y="-16529"/>
                  <a:pt x="448236" y="97024"/>
                </a:cubicBezTo>
                <a:cubicBezTo>
                  <a:pt x="660401" y="210577"/>
                  <a:pt x="1314824" y="431707"/>
                  <a:pt x="1272989" y="688695"/>
                </a:cubicBezTo>
                <a:cubicBezTo>
                  <a:pt x="1231154" y="945683"/>
                  <a:pt x="714189" y="1292318"/>
                  <a:pt x="197224" y="1638954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F5250C-1650-61C7-9E68-AD5D47A89573}"/>
              </a:ext>
            </a:extLst>
          </p:cNvPr>
          <p:cNvSpPr/>
          <p:nvPr/>
        </p:nvSpPr>
        <p:spPr>
          <a:xfrm>
            <a:off x="2761129" y="4255574"/>
            <a:ext cx="2257030" cy="1400642"/>
          </a:xfrm>
          <a:custGeom>
            <a:avLst/>
            <a:gdLst>
              <a:gd name="connsiteX0" fmla="*/ 126845 w 2152357"/>
              <a:gd name="connsiteY0" fmla="*/ 79362 h 1505102"/>
              <a:gd name="connsiteX1" fmla="*/ 216492 w 2152357"/>
              <a:gd name="connsiteY1" fmla="*/ 79362 h 1505102"/>
              <a:gd name="connsiteX2" fmla="*/ 2134939 w 2152357"/>
              <a:gd name="connsiteY2" fmla="*/ 904115 h 1505102"/>
              <a:gd name="connsiteX3" fmla="*/ 1130892 w 2152357"/>
              <a:gd name="connsiteY3" fmla="*/ 1424068 h 1505102"/>
              <a:gd name="connsiteX4" fmla="*/ 539222 w 2152357"/>
              <a:gd name="connsiteY4" fmla="*/ 1495786 h 1505102"/>
              <a:gd name="connsiteX0" fmla="*/ 146708 w 2173422"/>
              <a:gd name="connsiteY0" fmla="*/ 9874 h 1435614"/>
              <a:gd name="connsiteX1" fmla="*/ 200496 w 2173422"/>
              <a:gd name="connsiteY1" fmla="*/ 386391 h 1435614"/>
              <a:gd name="connsiteX2" fmla="*/ 2154802 w 2173422"/>
              <a:gd name="connsiteY2" fmla="*/ 834627 h 1435614"/>
              <a:gd name="connsiteX3" fmla="*/ 1150755 w 2173422"/>
              <a:gd name="connsiteY3" fmla="*/ 1354580 h 1435614"/>
              <a:gd name="connsiteX4" fmla="*/ 559085 w 2173422"/>
              <a:gd name="connsiteY4" fmla="*/ 1426298 h 1435614"/>
              <a:gd name="connsiteX0" fmla="*/ 86881 w 2257030"/>
              <a:gd name="connsiteY0" fmla="*/ 10761 h 1400642"/>
              <a:gd name="connsiteX1" fmla="*/ 284104 w 2257030"/>
              <a:gd name="connsiteY1" fmla="*/ 351419 h 1400642"/>
              <a:gd name="connsiteX2" fmla="*/ 2238410 w 2257030"/>
              <a:gd name="connsiteY2" fmla="*/ 799655 h 1400642"/>
              <a:gd name="connsiteX3" fmla="*/ 1234363 w 2257030"/>
              <a:gd name="connsiteY3" fmla="*/ 1319608 h 1400642"/>
              <a:gd name="connsiteX4" fmla="*/ 642693 w 2257030"/>
              <a:gd name="connsiteY4" fmla="*/ 1391326 h 140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030" h="1400642">
                <a:moveTo>
                  <a:pt x="86881" y="10761"/>
                </a:moveTo>
                <a:cubicBezTo>
                  <a:pt x="-35637" y="-57969"/>
                  <a:pt x="-74484" y="219937"/>
                  <a:pt x="284104" y="351419"/>
                </a:cubicBezTo>
                <a:cubicBezTo>
                  <a:pt x="642692" y="482901"/>
                  <a:pt x="2080034" y="638290"/>
                  <a:pt x="2238410" y="799655"/>
                </a:cubicBezTo>
                <a:cubicBezTo>
                  <a:pt x="2396787" y="961020"/>
                  <a:pt x="1500316" y="1220996"/>
                  <a:pt x="1234363" y="1319608"/>
                </a:cubicBezTo>
                <a:cubicBezTo>
                  <a:pt x="968410" y="1418220"/>
                  <a:pt x="805551" y="1404773"/>
                  <a:pt x="642693" y="1391326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integer d = 2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C(){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(d)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//point 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Return C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 = 3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print(d)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//point Y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foo = A()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foo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d = 4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 =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foo2()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print(d) //point Z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B27991-1C8A-4335-8F53-14570E411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Options 2</a:t>
            </a:r>
          </a:p>
          <a:p>
            <a:pPr lvl="1"/>
            <a:r>
              <a:rPr lang="en-US" dirty="0"/>
              <a:t>Static scope + deep binding</a:t>
            </a:r>
          </a:p>
          <a:p>
            <a:pPr lvl="2"/>
            <a:r>
              <a:rPr lang="en-US" dirty="0"/>
              <a:t>All variables in an outer block (Python)</a:t>
            </a:r>
          </a:p>
          <a:p>
            <a:r>
              <a:rPr lang="en-US" dirty="0"/>
              <a:t>X: d=2 (enclosed by A at creation) </a:t>
            </a:r>
          </a:p>
          <a:p>
            <a:r>
              <a:rPr lang="en-US" dirty="0"/>
              <a:t>Y: d not declared </a:t>
            </a:r>
            <a:r>
              <a:rPr lang="en-US" dirty="0">
                <a:sym typeface="Wingdings" panose="05000000000000000000" pitchFamily="2" charset="2"/>
              </a:rPr>
              <a:t> fail</a:t>
            </a:r>
            <a:endParaRPr lang="en-US" dirty="0"/>
          </a:p>
          <a:p>
            <a:r>
              <a:rPr lang="en-US" dirty="0"/>
              <a:t>Z: d= 4 (from main)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Nesting functions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2F10339-9BB7-1891-C776-633DFA6872CE}"/>
              </a:ext>
            </a:extLst>
          </p:cNvPr>
          <p:cNvSpPr/>
          <p:nvPr/>
        </p:nvSpPr>
        <p:spPr>
          <a:xfrm>
            <a:off x="66624" y="3388659"/>
            <a:ext cx="1116717" cy="2187388"/>
          </a:xfrm>
          <a:custGeom>
            <a:avLst/>
            <a:gdLst>
              <a:gd name="connsiteX0" fmla="*/ 1116717 w 1116717"/>
              <a:gd name="connsiteY0" fmla="*/ 2187388 h 2187388"/>
              <a:gd name="connsiteX1" fmla="*/ 40952 w 1116717"/>
              <a:gd name="connsiteY1" fmla="*/ 1703294 h 2187388"/>
              <a:gd name="connsiteX2" fmla="*/ 327823 w 1116717"/>
              <a:gd name="connsiteY2" fmla="*/ 0 h 218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17" h="2187388">
                <a:moveTo>
                  <a:pt x="1116717" y="2187388"/>
                </a:moveTo>
                <a:cubicBezTo>
                  <a:pt x="644575" y="2127623"/>
                  <a:pt x="172434" y="2067859"/>
                  <a:pt x="40952" y="1703294"/>
                </a:cubicBezTo>
                <a:cubicBezTo>
                  <a:pt x="-90530" y="1338729"/>
                  <a:pt x="118646" y="669364"/>
                  <a:pt x="327823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6AFC6D-D9B4-749E-EE43-0724A8CB0B2A}"/>
              </a:ext>
            </a:extLst>
          </p:cNvPr>
          <p:cNvSpPr/>
          <p:nvPr/>
        </p:nvSpPr>
        <p:spPr>
          <a:xfrm>
            <a:off x="2418393" y="3132837"/>
            <a:ext cx="525758" cy="806823"/>
          </a:xfrm>
          <a:custGeom>
            <a:avLst/>
            <a:gdLst>
              <a:gd name="connsiteX0" fmla="*/ 0 w 525758"/>
              <a:gd name="connsiteY0" fmla="*/ 0 h 806823"/>
              <a:gd name="connsiteX1" fmla="*/ 519953 w 525758"/>
              <a:gd name="connsiteY1" fmla="*/ 251012 h 806823"/>
              <a:gd name="connsiteX2" fmla="*/ 233082 w 525758"/>
              <a:gd name="connsiteY2" fmla="*/ 806823 h 8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58" h="806823">
                <a:moveTo>
                  <a:pt x="0" y="0"/>
                </a:moveTo>
                <a:cubicBezTo>
                  <a:pt x="240553" y="58270"/>
                  <a:pt x="481106" y="116541"/>
                  <a:pt x="519953" y="251012"/>
                </a:cubicBezTo>
                <a:cubicBezTo>
                  <a:pt x="558800" y="385483"/>
                  <a:pt x="395941" y="596153"/>
                  <a:pt x="233082" y="806823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CC24D2-A010-04C1-374F-F10254155B82}"/>
              </a:ext>
            </a:extLst>
          </p:cNvPr>
          <p:cNvSpPr/>
          <p:nvPr/>
        </p:nvSpPr>
        <p:spPr>
          <a:xfrm>
            <a:off x="2761129" y="801817"/>
            <a:ext cx="3211839" cy="3339877"/>
          </a:xfrm>
          <a:custGeom>
            <a:avLst/>
            <a:gdLst>
              <a:gd name="connsiteX0" fmla="*/ 914400 w 3211839"/>
              <a:gd name="connsiteY0" fmla="*/ 3339877 h 3339877"/>
              <a:gd name="connsiteX1" fmla="*/ 2707342 w 3211839"/>
              <a:gd name="connsiteY1" fmla="*/ 2784065 h 3339877"/>
              <a:gd name="connsiteX2" fmla="*/ 3012142 w 3211839"/>
              <a:gd name="connsiteY2" fmla="*/ 327736 h 3339877"/>
              <a:gd name="connsiteX3" fmla="*/ 0 w 3211839"/>
              <a:gd name="connsiteY3" fmla="*/ 94654 h 33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839" h="3339877">
                <a:moveTo>
                  <a:pt x="914400" y="3339877"/>
                </a:moveTo>
                <a:cubicBezTo>
                  <a:pt x="1636059" y="3312982"/>
                  <a:pt x="2357718" y="3286088"/>
                  <a:pt x="2707342" y="2784065"/>
                </a:cubicBezTo>
                <a:cubicBezTo>
                  <a:pt x="3056966" y="2282042"/>
                  <a:pt x="3463366" y="775971"/>
                  <a:pt x="3012142" y="327736"/>
                </a:cubicBezTo>
                <a:cubicBezTo>
                  <a:pt x="2560918" y="-120499"/>
                  <a:pt x="1280459" y="-12923"/>
                  <a:pt x="0" y="94654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E754F-8887-D7EF-AE57-84E29FDE9BB3}"/>
              </a:ext>
            </a:extLst>
          </p:cNvPr>
          <p:cNvSpPr/>
          <p:nvPr/>
        </p:nvSpPr>
        <p:spPr>
          <a:xfrm>
            <a:off x="502024" y="1237129"/>
            <a:ext cx="358608" cy="1183342"/>
          </a:xfrm>
          <a:custGeom>
            <a:avLst/>
            <a:gdLst>
              <a:gd name="connsiteX0" fmla="*/ 358588 w 358608"/>
              <a:gd name="connsiteY0" fmla="*/ 0 h 1183342"/>
              <a:gd name="connsiteX1" fmla="*/ 0 w 358608"/>
              <a:gd name="connsiteY1" fmla="*/ 340659 h 1183342"/>
              <a:gd name="connsiteX2" fmla="*/ 358588 w 358608"/>
              <a:gd name="connsiteY2" fmla="*/ 537883 h 1183342"/>
              <a:gd name="connsiteX3" fmla="*/ 17929 w 358608"/>
              <a:gd name="connsiteY3" fmla="*/ 753036 h 1183342"/>
              <a:gd name="connsiteX4" fmla="*/ 286870 w 358608"/>
              <a:gd name="connsiteY4" fmla="*/ 1183342 h 118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608" h="1183342">
                <a:moveTo>
                  <a:pt x="358588" y="0"/>
                </a:moveTo>
                <a:cubicBezTo>
                  <a:pt x="179294" y="125506"/>
                  <a:pt x="0" y="251012"/>
                  <a:pt x="0" y="340659"/>
                </a:cubicBezTo>
                <a:cubicBezTo>
                  <a:pt x="0" y="430306"/>
                  <a:pt x="355600" y="469154"/>
                  <a:pt x="358588" y="537883"/>
                </a:cubicBezTo>
                <a:cubicBezTo>
                  <a:pt x="361576" y="606612"/>
                  <a:pt x="29882" y="645460"/>
                  <a:pt x="17929" y="753036"/>
                </a:cubicBezTo>
                <a:cubicBezTo>
                  <a:pt x="5976" y="860613"/>
                  <a:pt x="146423" y="1021977"/>
                  <a:pt x="286870" y="1183342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287A5D-9F02-C316-9372-FA94D6751857}"/>
              </a:ext>
            </a:extLst>
          </p:cNvPr>
          <p:cNvSpPr/>
          <p:nvPr/>
        </p:nvSpPr>
        <p:spPr>
          <a:xfrm>
            <a:off x="2761129" y="2574458"/>
            <a:ext cx="1274906" cy="1638954"/>
          </a:xfrm>
          <a:custGeom>
            <a:avLst/>
            <a:gdLst>
              <a:gd name="connsiteX0" fmla="*/ 0 w 1274906"/>
              <a:gd name="connsiteY0" fmla="*/ 7377 h 1638954"/>
              <a:gd name="connsiteX1" fmla="*/ 448236 w 1274906"/>
              <a:gd name="connsiteY1" fmla="*/ 97024 h 1638954"/>
              <a:gd name="connsiteX2" fmla="*/ 1272989 w 1274906"/>
              <a:gd name="connsiteY2" fmla="*/ 688695 h 1638954"/>
              <a:gd name="connsiteX3" fmla="*/ 197224 w 1274906"/>
              <a:gd name="connsiteY3" fmla="*/ 1638954 h 163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906" h="1638954">
                <a:moveTo>
                  <a:pt x="0" y="7377"/>
                </a:moveTo>
                <a:cubicBezTo>
                  <a:pt x="118035" y="-4576"/>
                  <a:pt x="236071" y="-16529"/>
                  <a:pt x="448236" y="97024"/>
                </a:cubicBezTo>
                <a:cubicBezTo>
                  <a:pt x="660401" y="210577"/>
                  <a:pt x="1314824" y="431707"/>
                  <a:pt x="1272989" y="688695"/>
                </a:cubicBezTo>
                <a:cubicBezTo>
                  <a:pt x="1231154" y="945683"/>
                  <a:pt x="714189" y="1292318"/>
                  <a:pt x="197224" y="1638954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F5250C-1650-61C7-9E68-AD5D47A89573}"/>
              </a:ext>
            </a:extLst>
          </p:cNvPr>
          <p:cNvSpPr/>
          <p:nvPr/>
        </p:nvSpPr>
        <p:spPr>
          <a:xfrm>
            <a:off x="2761129" y="4255574"/>
            <a:ext cx="2257030" cy="1400642"/>
          </a:xfrm>
          <a:custGeom>
            <a:avLst/>
            <a:gdLst>
              <a:gd name="connsiteX0" fmla="*/ 126845 w 2152357"/>
              <a:gd name="connsiteY0" fmla="*/ 79362 h 1505102"/>
              <a:gd name="connsiteX1" fmla="*/ 216492 w 2152357"/>
              <a:gd name="connsiteY1" fmla="*/ 79362 h 1505102"/>
              <a:gd name="connsiteX2" fmla="*/ 2134939 w 2152357"/>
              <a:gd name="connsiteY2" fmla="*/ 904115 h 1505102"/>
              <a:gd name="connsiteX3" fmla="*/ 1130892 w 2152357"/>
              <a:gd name="connsiteY3" fmla="*/ 1424068 h 1505102"/>
              <a:gd name="connsiteX4" fmla="*/ 539222 w 2152357"/>
              <a:gd name="connsiteY4" fmla="*/ 1495786 h 1505102"/>
              <a:gd name="connsiteX0" fmla="*/ 146708 w 2173422"/>
              <a:gd name="connsiteY0" fmla="*/ 9874 h 1435614"/>
              <a:gd name="connsiteX1" fmla="*/ 200496 w 2173422"/>
              <a:gd name="connsiteY1" fmla="*/ 386391 h 1435614"/>
              <a:gd name="connsiteX2" fmla="*/ 2154802 w 2173422"/>
              <a:gd name="connsiteY2" fmla="*/ 834627 h 1435614"/>
              <a:gd name="connsiteX3" fmla="*/ 1150755 w 2173422"/>
              <a:gd name="connsiteY3" fmla="*/ 1354580 h 1435614"/>
              <a:gd name="connsiteX4" fmla="*/ 559085 w 2173422"/>
              <a:gd name="connsiteY4" fmla="*/ 1426298 h 1435614"/>
              <a:gd name="connsiteX0" fmla="*/ 86881 w 2257030"/>
              <a:gd name="connsiteY0" fmla="*/ 10761 h 1400642"/>
              <a:gd name="connsiteX1" fmla="*/ 284104 w 2257030"/>
              <a:gd name="connsiteY1" fmla="*/ 351419 h 1400642"/>
              <a:gd name="connsiteX2" fmla="*/ 2238410 w 2257030"/>
              <a:gd name="connsiteY2" fmla="*/ 799655 h 1400642"/>
              <a:gd name="connsiteX3" fmla="*/ 1234363 w 2257030"/>
              <a:gd name="connsiteY3" fmla="*/ 1319608 h 1400642"/>
              <a:gd name="connsiteX4" fmla="*/ 642693 w 2257030"/>
              <a:gd name="connsiteY4" fmla="*/ 1391326 h 140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030" h="1400642">
                <a:moveTo>
                  <a:pt x="86881" y="10761"/>
                </a:moveTo>
                <a:cubicBezTo>
                  <a:pt x="-35637" y="-57969"/>
                  <a:pt x="-74484" y="219937"/>
                  <a:pt x="284104" y="351419"/>
                </a:cubicBezTo>
                <a:cubicBezTo>
                  <a:pt x="642692" y="482901"/>
                  <a:pt x="2080034" y="638290"/>
                  <a:pt x="2238410" y="799655"/>
                </a:cubicBezTo>
                <a:cubicBezTo>
                  <a:pt x="2396787" y="961020"/>
                  <a:pt x="1500316" y="1220996"/>
                  <a:pt x="1234363" y="1319608"/>
                </a:cubicBezTo>
                <a:cubicBezTo>
                  <a:pt x="968410" y="1418220"/>
                  <a:pt x="805551" y="1404773"/>
                  <a:pt x="642693" y="1391326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integer d = 2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C(){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(d)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//point 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Return C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 = 3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print(d)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//point Y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foo = A()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foo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d = 4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 =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foo2()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print(d) //point Z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B27991-1C8A-4335-8F53-14570E411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Options 3</a:t>
            </a:r>
          </a:p>
          <a:p>
            <a:pPr lvl="1"/>
            <a:r>
              <a:rPr lang="en-US" dirty="0"/>
              <a:t>dynamic scoping + deep binding</a:t>
            </a:r>
          </a:p>
          <a:p>
            <a:pPr lvl="2"/>
            <a:r>
              <a:rPr lang="en-US" dirty="0"/>
              <a:t>All variables from the caller the function when made</a:t>
            </a:r>
          </a:p>
          <a:p>
            <a:r>
              <a:rPr lang="en-US" dirty="0"/>
              <a:t>X: d=2 (enclosed by A at creation) </a:t>
            </a:r>
          </a:p>
          <a:p>
            <a:r>
              <a:rPr lang="en-US" dirty="0"/>
              <a:t>Y: d not declared </a:t>
            </a:r>
            <a:r>
              <a:rPr lang="en-US" dirty="0">
                <a:sym typeface="Wingdings" panose="05000000000000000000" pitchFamily="2" charset="2"/>
              </a:rPr>
              <a:t> fail</a:t>
            </a:r>
            <a:endParaRPr lang="en-US" dirty="0"/>
          </a:p>
          <a:p>
            <a:r>
              <a:rPr lang="en-US" dirty="0"/>
              <a:t>Z: d= 4 (from main)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Nesting functions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2F10339-9BB7-1891-C776-633DFA6872CE}"/>
              </a:ext>
            </a:extLst>
          </p:cNvPr>
          <p:cNvSpPr/>
          <p:nvPr/>
        </p:nvSpPr>
        <p:spPr>
          <a:xfrm>
            <a:off x="66624" y="3388659"/>
            <a:ext cx="1116717" cy="2187388"/>
          </a:xfrm>
          <a:custGeom>
            <a:avLst/>
            <a:gdLst>
              <a:gd name="connsiteX0" fmla="*/ 1116717 w 1116717"/>
              <a:gd name="connsiteY0" fmla="*/ 2187388 h 2187388"/>
              <a:gd name="connsiteX1" fmla="*/ 40952 w 1116717"/>
              <a:gd name="connsiteY1" fmla="*/ 1703294 h 2187388"/>
              <a:gd name="connsiteX2" fmla="*/ 327823 w 1116717"/>
              <a:gd name="connsiteY2" fmla="*/ 0 h 218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17" h="2187388">
                <a:moveTo>
                  <a:pt x="1116717" y="2187388"/>
                </a:moveTo>
                <a:cubicBezTo>
                  <a:pt x="644575" y="2127623"/>
                  <a:pt x="172434" y="2067859"/>
                  <a:pt x="40952" y="1703294"/>
                </a:cubicBezTo>
                <a:cubicBezTo>
                  <a:pt x="-90530" y="1338729"/>
                  <a:pt x="118646" y="669364"/>
                  <a:pt x="327823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6AFC6D-D9B4-749E-EE43-0724A8CB0B2A}"/>
              </a:ext>
            </a:extLst>
          </p:cNvPr>
          <p:cNvSpPr/>
          <p:nvPr/>
        </p:nvSpPr>
        <p:spPr>
          <a:xfrm>
            <a:off x="2418393" y="3132837"/>
            <a:ext cx="525758" cy="806823"/>
          </a:xfrm>
          <a:custGeom>
            <a:avLst/>
            <a:gdLst>
              <a:gd name="connsiteX0" fmla="*/ 0 w 525758"/>
              <a:gd name="connsiteY0" fmla="*/ 0 h 806823"/>
              <a:gd name="connsiteX1" fmla="*/ 519953 w 525758"/>
              <a:gd name="connsiteY1" fmla="*/ 251012 h 806823"/>
              <a:gd name="connsiteX2" fmla="*/ 233082 w 525758"/>
              <a:gd name="connsiteY2" fmla="*/ 806823 h 8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58" h="806823">
                <a:moveTo>
                  <a:pt x="0" y="0"/>
                </a:moveTo>
                <a:cubicBezTo>
                  <a:pt x="240553" y="58270"/>
                  <a:pt x="481106" y="116541"/>
                  <a:pt x="519953" y="251012"/>
                </a:cubicBezTo>
                <a:cubicBezTo>
                  <a:pt x="558800" y="385483"/>
                  <a:pt x="395941" y="596153"/>
                  <a:pt x="233082" y="806823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CC24D2-A010-04C1-374F-F10254155B82}"/>
              </a:ext>
            </a:extLst>
          </p:cNvPr>
          <p:cNvSpPr/>
          <p:nvPr/>
        </p:nvSpPr>
        <p:spPr>
          <a:xfrm>
            <a:off x="2761129" y="801817"/>
            <a:ext cx="3211839" cy="3339877"/>
          </a:xfrm>
          <a:custGeom>
            <a:avLst/>
            <a:gdLst>
              <a:gd name="connsiteX0" fmla="*/ 914400 w 3211839"/>
              <a:gd name="connsiteY0" fmla="*/ 3339877 h 3339877"/>
              <a:gd name="connsiteX1" fmla="*/ 2707342 w 3211839"/>
              <a:gd name="connsiteY1" fmla="*/ 2784065 h 3339877"/>
              <a:gd name="connsiteX2" fmla="*/ 3012142 w 3211839"/>
              <a:gd name="connsiteY2" fmla="*/ 327736 h 3339877"/>
              <a:gd name="connsiteX3" fmla="*/ 0 w 3211839"/>
              <a:gd name="connsiteY3" fmla="*/ 94654 h 33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839" h="3339877">
                <a:moveTo>
                  <a:pt x="914400" y="3339877"/>
                </a:moveTo>
                <a:cubicBezTo>
                  <a:pt x="1636059" y="3312982"/>
                  <a:pt x="2357718" y="3286088"/>
                  <a:pt x="2707342" y="2784065"/>
                </a:cubicBezTo>
                <a:cubicBezTo>
                  <a:pt x="3056966" y="2282042"/>
                  <a:pt x="3463366" y="775971"/>
                  <a:pt x="3012142" y="327736"/>
                </a:cubicBezTo>
                <a:cubicBezTo>
                  <a:pt x="2560918" y="-120499"/>
                  <a:pt x="1280459" y="-12923"/>
                  <a:pt x="0" y="94654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E754F-8887-D7EF-AE57-84E29FDE9BB3}"/>
              </a:ext>
            </a:extLst>
          </p:cNvPr>
          <p:cNvSpPr/>
          <p:nvPr/>
        </p:nvSpPr>
        <p:spPr>
          <a:xfrm>
            <a:off x="502024" y="1237129"/>
            <a:ext cx="358608" cy="1183342"/>
          </a:xfrm>
          <a:custGeom>
            <a:avLst/>
            <a:gdLst>
              <a:gd name="connsiteX0" fmla="*/ 358588 w 358608"/>
              <a:gd name="connsiteY0" fmla="*/ 0 h 1183342"/>
              <a:gd name="connsiteX1" fmla="*/ 0 w 358608"/>
              <a:gd name="connsiteY1" fmla="*/ 340659 h 1183342"/>
              <a:gd name="connsiteX2" fmla="*/ 358588 w 358608"/>
              <a:gd name="connsiteY2" fmla="*/ 537883 h 1183342"/>
              <a:gd name="connsiteX3" fmla="*/ 17929 w 358608"/>
              <a:gd name="connsiteY3" fmla="*/ 753036 h 1183342"/>
              <a:gd name="connsiteX4" fmla="*/ 286870 w 358608"/>
              <a:gd name="connsiteY4" fmla="*/ 1183342 h 118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608" h="1183342">
                <a:moveTo>
                  <a:pt x="358588" y="0"/>
                </a:moveTo>
                <a:cubicBezTo>
                  <a:pt x="179294" y="125506"/>
                  <a:pt x="0" y="251012"/>
                  <a:pt x="0" y="340659"/>
                </a:cubicBezTo>
                <a:cubicBezTo>
                  <a:pt x="0" y="430306"/>
                  <a:pt x="355600" y="469154"/>
                  <a:pt x="358588" y="537883"/>
                </a:cubicBezTo>
                <a:cubicBezTo>
                  <a:pt x="361576" y="606612"/>
                  <a:pt x="29882" y="645460"/>
                  <a:pt x="17929" y="753036"/>
                </a:cubicBezTo>
                <a:cubicBezTo>
                  <a:pt x="5976" y="860613"/>
                  <a:pt x="146423" y="1021977"/>
                  <a:pt x="286870" y="1183342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287A5D-9F02-C316-9372-FA94D6751857}"/>
              </a:ext>
            </a:extLst>
          </p:cNvPr>
          <p:cNvSpPr/>
          <p:nvPr/>
        </p:nvSpPr>
        <p:spPr>
          <a:xfrm>
            <a:off x="2761129" y="2574458"/>
            <a:ext cx="1274906" cy="1638954"/>
          </a:xfrm>
          <a:custGeom>
            <a:avLst/>
            <a:gdLst>
              <a:gd name="connsiteX0" fmla="*/ 0 w 1274906"/>
              <a:gd name="connsiteY0" fmla="*/ 7377 h 1638954"/>
              <a:gd name="connsiteX1" fmla="*/ 448236 w 1274906"/>
              <a:gd name="connsiteY1" fmla="*/ 97024 h 1638954"/>
              <a:gd name="connsiteX2" fmla="*/ 1272989 w 1274906"/>
              <a:gd name="connsiteY2" fmla="*/ 688695 h 1638954"/>
              <a:gd name="connsiteX3" fmla="*/ 197224 w 1274906"/>
              <a:gd name="connsiteY3" fmla="*/ 1638954 h 163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906" h="1638954">
                <a:moveTo>
                  <a:pt x="0" y="7377"/>
                </a:moveTo>
                <a:cubicBezTo>
                  <a:pt x="118035" y="-4576"/>
                  <a:pt x="236071" y="-16529"/>
                  <a:pt x="448236" y="97024"/>
                </a:cubicBezTo>
                <a:cubicBezTo>
                  <a:pt x="660401" y="210577"/>
                  <a:pt x="1314824" y="431707"/>
                  <a:pt x="1272989" y="688695"/>
                </a:cubicBezTo>
                <a:cubicBezTo>
                  <a:pt x="1231154" y="945683"/>
                  <a:pt x="714189" y="1292318"/>
                  <a:pt x="197224" y="1638954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F5250C-1650-61C7-9E68-AD5D47A89573}"/>
              </a:ext>
            </a:extLst>
          </p:cNvPr>
          <p:cNvSpPr/>
          <p:nvPr/>
        </p:nvSpPr>
        <p:spPr>
          <a:xfrm>
            <a:off x="2761129" y="4255574"/>
            <a:ext cx="2257030" cy="1400642"/>
          </a:xfrm>
          <a:custGeom>
            <a:avLst/>
            <a:gdLst>
              <a:gd name="connsiteX0" fmla="*/ 126845 w 2152357"/>
              <a:gd name="connsiteY0" fmla="*/ 79362 h 1505102"/>
              <a:gd name="connsiteX1" fmla="*/ 216492 w 2152357"/>
              <a:gd name="connsiteY1" fmla="*/ 79362 h 1505102"/>
              <a:gd name="connsiteX2" fmla="*/ 2134939 w 2152357"/>
              <a:gd name="connsiteY2" fmla="*/ 904115 h 1505102"/>
              <a:gd name="connsiteX3" fmla="*/ 1130892 w 2152357"/>
              <a:gd name="connsiteY3" fmla="*/ 1424068 h 1505102"/>
              <a:gd name="connsiteX4" fmla="*/ 539222 w 2152357"/>
              <a:gd name="connsiteY4" fmla="*/ 1495786 h 1505102"/>
              <a:gd name="connsiteX0" fmla="*/ 146708 w 2173422"/>
              <a:gd name="connsiteY0" fmla="*/ 9874 h 1435614"/>
              <a:gd name="connsiteX1" fmla="*/ 200496 w 2173422"/>
              <a:gd name="connsiteY1" fmla="*/ 386391 h 1435614"/>
              <a:gd name="connsiteX2" fmla="*/ 2154802 w 2173422"/>
              <a:gd name="connsiteY2" fmla="*/ 834627 h 1435614"/>
              <a:gd name="connsiteX3" fmla="*/ 1150755 w 2173422"/>
              <a:gd name="connsiteY3" fmla="*/ 1354580 h 1435614"/>
              <a:gd name="connsiteX4" fmla="*/ 559085 w 2173422"/>
              <a:gd name="connsiteY4" fmla="*/ 1426298 h 1435614"/>
              <a:gd name="connsiteX0" fmla="*/ 86881 w 2257030"/>
              <a:gd name="connsiteY0" fmla="*/ 10761 h 1400642"/>
              <a:gd name="connsiteX1" fmla="*/ 284104 w 2257030"/>
              <a:gd name="connsiteY1" fmla="*/ 351419 h 1400642"/>
              <a:gd name="connsiteX2" fmla="*/ 2238410 w 2257030"/>
              <a:gd name="connsiteY2" fmla="*/ 799655 h 1400642"/>
              <a:gd name="connsiteX3" fmla="*/ 1234363 w 2257030"/>
              <a:gd name="connsiteY3" fmla="*/ 1319608 h 1400642"/>
              <a:gd name="connsiteX4" fmla="*/ 642693 w 2257030"/>
              <a:gd name="connsiteY4" fmla="*/ 1391326 h 140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030" h="1400642">
                <a:moveTo>
                  <a:pt x="86881" y="10761"/>
                </a:moveTo>
                <a:cubicBezTo>
                  <a:pt x="-35637" y="-57969"/>
                  <a:pt x="-74484" y="219937"/>
                  <a:pt x="284104" y="351419"/>
                </a:cubicBezTo>
                <a:cubicBezTo>
                  <a:pt x="642692" y="482901"/>
                  <a:pt x="2080034" y="638290"/>
                  <a:pt x="2238410" y="799655"/>
                </a:cubicBezTo>
                <a:cubicBezTo>
                  <a:pt x="2396787" y="961020"/>
                  <a:pt x="1500316" y="1220996"/>
                  <a:pt x="1234363" y="1319608"/>
                </a:cubicBezTo>
                <a:cubicBezTo>
                  <a:pt x="968410" y="1418220"/>
                  <a:pt x="805551" y="1404773"/>
                  <a:pt x="642693" y="1391326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integer d = 2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C(){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(d)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//point 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Return C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 = 3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print(d)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//point Y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foo = A()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foo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d = 4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 = B()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foo2() 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print(d) //point Z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B27991-1C8A-4335-8F53-14570E411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Options 4</a:t>
            </a:r>
          </a:p>
          <a:p>
            <a:pPr lvl="1"/>
            <a:r>
              <a:rPr lang="en-US" dirty="0"/>
              <a:t>dynamic scoping + shallow binding</a:t>
            </a:r>
          </a:p>
          <a:p>
            <a:pPr lvl="2"/>
            <a:r>
              <a:rPr lang="en-US" dirty="0"/>
              <a:t>Everything in current call chain</a:t>
            </a:r>
          </a:p>
          <a:p>
            <a:r>
              <a:rPr lang="en-US" dirty="0"/>
              <a:t>X: d=2 (enclosed by A at creation in call path) </a:t>
            </a:r>
          </a:p>
          <a:p>
            <a:r>
              <a:rPr lang="en-US" dirty="0"/>
              <a:t>Y: d=3</a:t>
            </a:r>
          </a:p>
          <a:p>
            <a:r>
              <a:rPr lang="en-US" dirty="0"/>
              <a:t>Z: d= 4 (from main)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Nesting functions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2F10339-9BB7-1891-C776-633DFA6872CE}"/>
              </a:ext>
            </a:extLst>
          </p:cNvPr>
          <p:cNvSpPr/>
          <p:nvPr/>
        </p:nvSpPr>
        <p:spPr>
          <a:xfrm>
            <a:off x="66624" y="3388659"/>
            <a:ext cx="1116717" cy="2187388"/>
          </a:xfrm>
          <a:custGeom>
            <a:avLst/>
            <a:gdLst>
              <a:gd name="connsiteX0" fmla="*/ 1116717 w 1116717"/>
              <a:gd name="connsiteY0" fmla="*/ 2187388 h 2187388"/>
              <a:gd name="connsiteX1" fmla="*/ 40952 w 1116717"/>
              <a:gd name="connsiteY1" fmla="*/ 1703294 h 2187388"/>
              <a:gd name="connsiteX2" fmla="*/ 327823 w 1116717"/>
              <a:gd name="connsiteY2" fmla="*/ 0 h 218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17" h="2187388">
                <a:moveTo>
                  <a:pt x="1116717" y="2187388"/>
                </a:moveTo>
                <a:cubicBezTo>
                  <a:pt x="644575" y="2127623"/>
                  <a:pt x="172434" y="2067859"/>
                  <a:pt x="40952" y="1703294"/>
                </a:cubicBezTo>
                <a:cubicBezTo>
                  <a:pt x="-90530" y="1338729"/>
                  <a:pt x="118646" y="669364"/>
                  <a:pt x="327823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6AFC6D-D9B4-749E-EE43-0724A8CB0B2A}"/>
              </a:ext>
            </a:extLst>
          </p:cNvPr>
          <p:cNvSpPr/>
          <p:nvPr/>
        </p:nvSpPr>
        <p:spPr>
          <a:xfrm>
            <a:off x="2418393" y="3132837"/>
            <a:ext cx="525758" cy="806823"/>
          </a:xfrm>
          <a:custGeom>
            <a:avLst/>
            <a:gdLst>
              <a:gd name="connsiteX0" fmla="*/ 0 w 525758"/>
              <a:gd name="connsiteY0" fmla="*/ 0 h 806823"/>
              <a:gd name="connsiteX1" fmla="*/ 519953 w 525758"/>
              <a:gd name="connsiteY1" fmla="*/ 251012 h 806823"/>
              <a:gd name="connsiteX2" fmla="*/ 233082 w 525758"/>
              <a:gd name="connsiteY2" fmla="*/ 806823 h 8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58" h="806823">
                <a:moveTo>
                  <a:pt x="0" y="0"/>
                </a:moveTo>
                <a:cubicBezTo>
                  <a:pt x="240553" y="58270"/>
                  <a:pt x="481106" y="116541"/>
                  <a:pt x="519953" y="251012"/>
                </a:cubicBezTo>
                <a:cubicBezTo>
                  <a:pt x="558800" y="385483"/>
                  <a:pt x="395941" y="596153"/>
                  <a:pt x="233082" y="806823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CC24D2-A010-04C1-374F-F10254155B82}"/>
              </a:ext>
            </a:extLst>
          </p:cNvPr>
          <p:cNvSpPr/>
          <p:nvPr/>
        </p:nvSpPr>
        <p:spPr>
          <a:xfrm>
            <a:off x="2761129" y="801817"/>
            <a:ext cx="3211839" cy="3339877"/>
          </a:xfrm>
          <a:custGeom>
            <a:avLst/>
            <a:gdLst>
              <a:gd name="connsiteX0" fmla="*/ 914400 w 3211839"/>
              <a:gd name="connsiteY0" fmla="*/ 3339877 h 3339877"/>
              <a:gd name="connsiteX1" fmla="*/ 2707342 w 3211839"/>
              <a:gd name="connsiteY1" fmla="*/ 2784065 h 3339877"/>
              <a:gd name="connsiteX2" fmla="*/ 3012142 w 3211839"/>
              <a:gd name="connsiteY2" fmla="*/ 327736 h 3339877"/>
              <a:gd name="connsiteX3" fmla="*/ 0 w 3211839"/>
              <a:gd name="connsiteY3" fmla="*/ 94654 h 33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839" h="3339877">
                <a:moveTo>
                  <a:pt x="914400" y="3339877"/>
                </a:moveTo>
                <a:cubicBezTo>
                  <a:pt x="1636059" y="3312982"/>
                  <a:pt x="2357718" y="3286088"/>
                  <a:pt x="2707342" y="2784065"/>
                </a:cubicBezTo>
                <a:cubicBezTo>
                  <a:pt x="3056966" y="2282042"/>
                  <a:pt x="3463366" y="775971"/>
                  <a:pt x="3012142" y="327736"/>
                </a:cubicBezTo>
                <a:cubicBezTo>
                  <a:pt x="2560918" y="-120499"/>
                  <a:pt x="1280459" y="-12923"/>
                  <a:pt x="0" y="94654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E754F-8887-D7EF-AE57-84E29FDE9BB3}"/>
              </a:ext>
            </a:extLst>
          </p:cNvPr>
          <p:cNvSpPr/>
          <p:nvPr/>
        </p:nvSpPr>
        <p:spPr>
          <a:xfrm>
            <a:off x="502024" y="1237129"/>
            <a:ext cx="358608" cy="1183342"/>
          </a:xfrm>
          <a:custGeom>
            <a:avLst/>
            <a:gdLst>
              <a:gd name="connsiteX0" fmla="*/ 358588 w 358608"/>
              <a:gd name="connsiteY0" fmla="*/ 0 h 1183342"/>
              <a:gd name="connsiteX1" fmla="*/ 0 w 358608"/>
              <a:gd name="connsiteY1" fmla="*/ 340659 h 1183342"/>
              <a:gd name="connsiteX2" fmla="*/ 358588 w 358608"/>
              <a:gd name="connsiteY2" fmla="*/ 537883 h 1183342"/>
              <a:gd name="connsiteX3" fmla="*/ 17929 w 358608"/>
              <a:gd name="connsiteY3" fmla="*/ 753036 h 1183342"/>
              <a:gd name="connsiteX4" fmla="*/ 286870 w 358608"/>
              <a:gd name="connsiteY4" fmla="*/ 1183342 h 118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608" h="1183342">
                <a:moveTo>
                  <a:pt x="358588" y="0"/>
                </a:moveTo>
                <a:cubicBezTo>
                  <a:pt x="179294" y="125506"/>
                  <a:pt x="0" y="251012"/>
                  <a:pt x="0" y="340659"/>
                </a:cubicBezTo>
                <a:cubicBezTo>
                  <a:pt x="0" y="430306"/>
                  <a:pt x="355600" y="469154"/>
                  <a:pt x="358588" y="537883"/>
                </a:cubicBezTo>
                <a:cubicBezTo>
                  <a:pt x="361576" y="606612"/>
                  <a:pt x="29882" y="645460"/>
                  <a:pt x="17929" y="753036"/>
                </a:cubicBezTo>
                <a:cubicBezTo>
                  <a:pt x="5976" y="860613"/>
                  <a:pt x="146423" y="1021977"/>
                  <a:pt x="286870" y="1183342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287A5D-9F02-C316-9372-FA94D6751857}"/>
              </a:ext>
            </a:extLst>
          </p:cNvPr>
          <p:cNvSpPr/>
          <p:nvPr/>
        </p:nvSpPr>
        <p:spPr>
          <a:xfrm>
            <a:off x="2761129" y="2574458"/>
            <a:ext cx="1274906" cy="1638954"/>
          </a:xfrm>
          <a:custGeom>
            <a:avLst/>
            <a:gdLst>
              <a:gd name="connsiteX0" fmla="*/ 0 w 1274906"/>
              <a:gd name="connsiteY0" fmla="*/ 7377 h 1638954"/>
              <a:gd name="connsiteX1" fmla="*/ 448236 w 1274906"/>
              <a:gd name="connsiteY1" fmla="*/ 97024 h 1638954"/>
              <a:gd name="connsiteX2" fmla="*/ 1272989 w 1274906"/>
              <a:gd name="connsiteY2" fmla="*/ 688695 h 1638954"/>
              <a:gd name="connsiteX3" fmla="*/ 197224 w 1274906"/>
              <a:gd name="connsiteY3" fmla="*/ 1638954 h 163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906" h="1638954">
                <a:moveTo>
                  <a:pt x="0" y="7377"/>
                </a:moveTo>
                <a:cubicBezTo>
                  <a:pt x="118035" y="-4576"/>
                  <a:pt x="236071" y="-16529"/>
                  <a:pt x="448236" y="97024"/>
                </a:cubicBezTo>
                <a:cubicBezTo>
                  <a:pt x="660401" y="210577"/>
                  <a:pt x="1314824" y="431707"/>
                  <a:pt x="1272989" y="688695"/>
                </a:cubicBezTo>
                <a:cubicBezTo>
                  <a:pt x="1231154" y="945683"/>
                  <a:pt x="714189" y="1292318"/>
                  <a:pt x="197224" y="1638954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F5250C-1650-61C7-9E68-AD5D47A89573}"/>
              </a:ext>
            </a:extLst>
          </p:cNvPr>
          <p:cNvSpPr/>
          <p:nvPr/>
        </p:nvSpPr>
        <p:spPr>
          <a:xfrm>
            <a:off x="2761129" y="4255574"/>
            <a:ext cx="2257030" cy="1400642"/>
          </a:xfrm>
          <a:custGeom>
            <a:avLst/>
            <a:gdLst>
              <a:gd name="connsiteX0" fmla="*/ 126845 w 2152357"/>
              <a:gd name="connsiteY0" fmla="*/ 79362 h 1505102"/>
              <a:gd name="connsiteX1" fmla="*/ 216492 w 2152357"/>
              <a:gd name="connsiteY1" fmla="*/ 79362 h 1505102"/>
              <a:gd name="connsiteX2" fmla="*/ 2134939 w 2152357"/>
              <a:gd name="connsiteY2" fmla="*/ 904115 h 1505102"/>
              <a:gd name="connsiteX3" fmla="*/ 1130892 w 2152357"/>
              <a:gd name="connsiteY3" fmla="*/ 1424068 h 1505102"/>
              <a:gd name="connsiteX4" fmla="*/ 539222 w 2152357"/>
              <a:gd name="connsiteY4" fmla="*/ 1495786 h 1505102"/>
              <a:gd name="connsiteX0" fmla="*/ 146708 w 2173422"/>
              <a:gd name="connsiteY0" fmla="*/ 9874 h 1435614"/>
              <a:gd name="connsiteX1" fmla="*/ 200496 w 2173422"/>
              <a:gd name="connsiteY1" fmla="*/ 386391 h 1435614"/>
              <a:gd name="connsiteX2" fmla="*/ 2154802 w 2173422"/>
              <a:gd name="connsiteY2" fmla="*/ 834627 h 1435614"/>
              <a:gd name="connsiteX3" fmla="*/ 1150755 w 2173422"/>
              <a:gd name="connsiteY3" fmla="*/ 1354580 h 1435614"/>
              <a:gd name="connsiteX4" fmla="*/ 559085 w 2173422"/>
              <a:gd name="connsiteY4" fmla="*/ 1426298 h 1435614"/>
              <a:gd name="connsiteX0" fmla="*/ 86881 w 2257030"/>
              <a:gd name="connsiteY0" fmla="*/ 10761 h 1400642"/>
              <a:gd name="connsiteX1" fmla="*/ 284104 w 2257030"/>
              <a:gd name="connsiteY1" fmla="*/ 351419 h 1400642"/>
              <a:gd name="connsiteX2" fmla="*/ 2238410 w 2257030"/>
              <a:gd name="connsiteY2" fmla="*/ 799655 h 1400642"/>
              <a:gd name="connsiteX3" fmla="*/ 1234363 w 2257030"/>
              <a:gd name="connsiteY3" fmla="*/ 1319608 h 1400642"/>
              <a:gd name="connsiteX4" fmla="*/ 642693 w 2257030"/>
              <a:gd name="connsiteY4" fmla="*/ 1391326 h 140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030" h="1400642">
                <a:moveTo>
                  <a:pt x="86881" y="10761"/>
                </a:moveTo>
                <a:cubicBezTo>
                  <a:pt x="-35637" y="-57969"/>
                  <a:pt x="-74484" y="219937"/>
                  <a:pt x="284104" y="351419"/>
                </a:cubicBezTo>
                <a:cubicBezTo>
                  <a:pt x="642692" y="482901"/>
                  <a:pt x="2080034" y="638290"/>
                  <a:pt x="2238410" y="799655"/>
                </a:cubicBezTo>
                <a:cubicBezTo>
                  <a:pt x="2396787" y="961020"/>
                  <a:pt x="1500316" y="1220996"/>
                  <a:pt x="1234363" y="1319608"/>
                </a:cubicBezTo>
                <a:cubicBezTo>
                  <a:pt x="968410" y="1418220"/>
                  <a:pt x="805551" y="1404773"/>
                  <a:pt x="642693" y="1391326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6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  <a:p>
            <a:pPr lvl="1"/>
            <a:r>
              <a:rPr lang="en-US" dirty="0"/>
              <a:t>In Ruby, we can save a block, and when it is called, it has access to the variables in WHATEVER block called it (not made it!)</a:t>
            </a:r>
          </a:p>
          <a:p>
            <a:pPr lvl="2"/>
            <a:r>
              <a:rPr lang="en-US" dirty="0"/>
              <a:t>This is static scope with shallow binding</a:t>
            </a:r>
          </a:p>
          <a:p>
            <a:pPr lvl="1"/>
            <a:r>
              <a:rPr lang="en-US" dirty="0"/>
              <a:t>Python actually has some special syntax to allow a similar effect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Nesting functions</a:t>
            </a:r>
          </a:p>
        </p:txBody>
      </p:sp>
    </p:spTree>
    <p:extLst>
      <p:ext uri="{BB962C8B-B14F-4D97-AF65-F5344CB8AC3E}">
        <p14:creationId xmlns:p14="http://schemas.microsoft.com/office/powerpoint/2010/main" val="972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BD60-CFDC-4EF1-A7FE-9D0590BA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i="1" u="sng" dirty="0"/>
              <a:t>Assume dynamic scoping with closure</a:t>
            </a:r>
          </a:p>
          <a:p>
            <a:r>
              <a:rPr lang="en-US" dirty="0"/>
              <a:t>Def A(x, P):</a:t>
            </a:r>
          </a:p>
          <a:p>
            <a:r>
              <a:rPr lang="en-US" dirty="0"/>
              <a:t>   Def B():</a:t>
            </a:r>
          </a:p>
          <a:p>
            <a:r>
              <a:rPr lang="en-US" dirty="0"/>
              <a:t>      Print(x)</a:t>
            </a:r>
          </a:p>
          <a:p>
            <a:r>
              <a:rPr lang="en-US" dirty="0"/>
              <a:t>   If x &gt; 1:</a:t>
            </a:r>
          </a:p>
          <a:p>
            <a:r>
              <a:rPr lang="en-US" dirty="0"/>
              <a:t>      P()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 A(2,B)</a:t>
            </a:r>
          </a:p>
          <a:p>
            <a:endParaRPr lang="en-US" dirty="0"/>
          </a:p>
          <a:p>
            <a:r>
              <a:rPr lang="en-US" dirty="0"/>
              <a:t>   //just to make the compiler happy…</a:t>
            </a:r>
          </a:p>
          <a:p>
            <a:r>
              <a:rPr lang="en-US" dirty="0"/>
              <a:t>   //could pass in null instead</a:t>
            </a:r>
          </a:p>
          <a:p>
            <a:r>
              <a:rPr lang="en-US" dirty="0"/>
              <a:t>   Def C() </a:t>
            </a:r>
          </a:p>
          <a:p>
            <a:r>
              <a:rPr lang="en-US" dirty="0"/>
              <a:t>     Pass</a:t>
            </a:r>
          </a:p>
          <a:p>
            <a:endParaRPr lang="en-US" dirty="0"/>
          </a:p>
          <a:p>
            <a:r>
              <a:rPr lang="en-US" dirty="0"/>
              <a:t>A(1, C)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QUESTION: What does this print?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CA54A-A5A8-4F46-9EB5-617AAE22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</p:spPr>
        <p:txBody>
          <a:bodyPr/>
          <a:lstStyle/>
          <a:p>
            <a:r>
              <a:rPr lang="en-US"/>
              <a:t>Practice: 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BD60-CFDC-4EF1-A7FE-9D0590B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will print 1!</a:t>
            </a:r>
          </a:p>
          <a:p>
            <a:pPr lvl="1"/>
            <a:r>
              <a:rPr lang="en-US" dirty="0"/>
              <a:t>Why? When A(1,C) is call, the current reference environment is saved for C. That means when C is called, X will be stack as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CA54A-A5A8-4F46-9EB5-617AAE22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27509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1"/>
            <a:ext cx="8166225" cy="57666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A(P)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1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P()</a:t>
            </a:r>
          </a:p>
          <a:p>
            <a:pPr marL="13716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C(x):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 = 2</a:t>
            </a:r>
          </a:p>
          <a:p>
            <a:pPr marL="514350" lvl="1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B():</a:t>
            </a:r>
          </a:p>
          <a:p>
            <a:pPr marL="51435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z = 3</a:t>
            </a:r>
          </a:p>
          <a:p>
            <a:pPr marL="51435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Print(x, y, z)</a:t>
            </a:r>
          </a:p>
          <a:p>
            <a:pPr marL="51435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A(B)</a:t>
            </a:r>
          </a:p>
          <a:p>
            <a:pPr marL="51435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C(0)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D7E15E-255D-4124-A026-FA490887A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scoping without closure?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Dynamic scoping with closure?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Closure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D50C67-D89C-16BE-4294-3A36D0B94A33}"/>
                  </a:ext>
                </a:extLst>
              </p14:cNvPr>
              <p14:cNvContentPartPr/>
              <p14:nvPr/>
            </p14:nvContentPartPr>
            <p14:xfrm>
              <a:off x="85680" y="990720"/>
              <a:ext cx="8487000" cy="517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D50C67-D89C-16BE-4294-3A36D0B94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20" y="981360"/>
                <a:ext cx="8505720" cy="51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1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A(P)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1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P()</a:t>
            </a:r>
          </a:p>
          <a:p>
            <a:pPr marL="13716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C(x):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 = 2</a:t>
            </a:r>
          </a:p>
          <a:p>
            <a:pPr marL="514350" lvl="1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B():</a:t>
            </a:r>
          </a:p>
          <a:p>
            <a:pPr marL="51435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z = 3</a:t>
            </a:r>
          </a:p>
          <a:p>
            <a:pPr marL="51435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Print(x, y, z)</a:t>
            </a:r>
          </a:p>
          <a:p>
            <a:pPr marL="51435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A(B)</a:t>
            </a:r>
          </a:p>
          <a:p>
            <a:pPr marL="51435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C(0)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D7E15E-255D-4124-A026-FA490887A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scoping without closure?</a:t>
            </a:r>
          </a:p>
          <a:p>
            <a:pPr lvl="1"/>
            <a:r>
              <a:rPr lang="en-US" b="1" i="1" u="sng" dirty="0"/>
              <a:t>Prints: 1, 2, 3</a:t>
            </a:r>
          </a:p>
          <a:p>
            <a:endParaRPr lang="en-US" dirty="0"/>
          </a:p>
          <a:p>
            <a:r>
              <a:rPr lang="en-US" dirty="0"/>
              <a:t>Dynamic scoping with closure?</a:t>
            </a:r>
          </a:p>
          <a:p>
            <a:pPr lvl="1"/>
            <a:r>
              <a:rPr lang="en-US" b="1" i="1" u="sng" dirty="0"/>
              <a:t>Prints: 0, 2, 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Closure</a:t>
            </a:r>
          </a:p>
        </p:txBody>
      </p:sp>
    </p:spTree>
    <p:extLst>
      <p:ext uri="{BB962C8B-B14F-4D97-AF65-F5344CB8AC3E}">
        <p14:creationId xmlns:p14="http://schemas.microsoft.com/office/powerpoint/2010/main" val="9887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the state where an identifier can be referenced</a:t>
            </a:r>
          </a:p>
          <a:p>
            <a:r>
              <a:rPr lang="en-US" dirty="0"/>
              <a:t>Already seen local and global scope (access)</a:t>
            </a:r>
          </a:p>
          <a:p>
            <a:r>
              <a:rPr lang="en-US" dirty="0"/>
              <a:t>Before details…Case examples why Scoping matters</a:t>
            </a:r>
          </a:p>
          <a:p>
            <a:r>
              <a:rPr lang="en-US" dirty="0"/>
              <a:t>	modularity</a:t>
            </a:r>
          </a:p>
          <a:p>
            <a:r>
              <a:rPr lang="en-US" dirty="0"/>
              <a:t>	access level (e.g. private)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1C3E9F-BAF1-31AE-6F93-BA79C7F989BE}"/>
                  </a:ext>
                </a:extLst>
              </p14:cNvPr>
              <p14:cNvContentPartPr/>
              <p14:nvPr/>
            </p14:nvContentPartPr>
            <p14:xfrm>
              <a:off x="7134120" y="6124680"/>
              <a:ext cx="3991320" cy="5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1C3E9F-BAF1-31AE-6F93-BA79C7F989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4760" y="6115320"/>
                <a:ext cx="401004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BD60-CFDC-4EF1-A7FE-9D0590B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Closures issues are less common in languages that forbid nested functions</a:t>
            </a:r>
          </a:p>
          <a:p>
            <a:r>
              <a:rPr lang="en-US" dirty="0"/>
              <a:t>BUT still can be get the same effect with, interfaces, operator overloading and lambdas!</a:t>
            </a:r>
          </a:p>
          <a:p>
            <a:r>
              <a:rPr lang="en-US" b="1" dirty="0">
                <a:solidFill>
                  <a:srgbClr val="FF0000"/>
                </a:solidFill>
              </a:rPr>
              <a:t>QUESTION: How?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CA54A-A5A8-4F46-9EB5-617AAE22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note: Closures</a:t>
            </a:r>
          </a:p>
        </p:txBody>
      </p:sp>
    </p:spTree>
    <p:extLst>
      <p:ext uri="{BB962C8B-B14F-4D97-AF65-F5344CB8AC3E}">
        <p14:creationId xmlns:p14="http://schemas.microsoft.com/office/powerpoint/2010/main" val="17125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FA26-6797-4508-8C04-B0A9D954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E6219-DBC3-48A4-B812-A0FAD55A3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Multiple people want to name their class Picture…what to do…</a:t>
            </a:r>
          </a:p>
          <a:p>
            <a:pPr lvl="1"/>
            <a:r>
              <a:rPr lang="en-US" dirty="0"/>
              <a:t>MS actually had an Image class in their MFC library…without a namespace…</a:t>
            </a:r>
          </a:p>
          <a:p>
            <a:r>
              <a:rPr lang="en-US" dirty="0"/>
              <a:t>Group them in modules/packages/namespaces which adds an access layer</a:t>
            </a:r>
          </a:p>
          <a:p>
            <a:r>
              <a:rPr lang="en-US" dirty="0"/>
              <a:t>Lack of access layers can cause issues</a:t>
            </a:r>
          </a:p>
          <a:p>
            <a:pPr lvl="1"/>
            <a:r>
              <a:rPr lang="en-US" dirty="0"/>
              <a:t>The old question of why so many people say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lvl="1"/>
            <a:r>
              <a:rPr lang="en-US" dirty="0"/>
              <a:t>In C++ is SO bad…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packages, namespaces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390620-3A10-1A5A-6490-ECB81578F4C8}"/>
                  </a:ext>
                </a:extLst>
              </p14:cNvPr>
              <p14:cNvContentPartPr/>
              <p14:nvPr/>
            </p14:nvContentPartPr>
            <p14:xfrm>
              <a:off x="466560" y="628560"/>
              <a:ext cx="10914120" cy="582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390620-3A10-1A5A-6490-ECB81578F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619200"/>
                <a:ext cx="10932840" cy="58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4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Importing only what we need limits the risk of conflict</a:t>
            </a:r>
          </a:p>
          <a:p>
            <a:r>
              <a:rPr lang="en-US" dirty="0"/>
              <a:t>Importing ALL from </a:t>
            </a:r>
            <a:r>
              <a:rPr lang="en-US" b="1" dirty="0"/>
              <a:t>more than one </a:t>
            </a:r>
            <a:r>
              <a:rPr lang="en-US" dirty="0"/>
              <a:t>library is a gigantic increase in risk</a:t>
            </a:r>
          </a:p>
          <a:p>
            <a:r>
              <a:rPr lang="en-US" dirty="0"/>
              <a:t>This also means that only doing ONE “import all” in C++ is equivalent, so “using namespace std;” by itself has the same level of risk…and is OK</a:t>
            </a:r>
          </a:p>
          <a:p>
            <a:pPr lvl="1"/>
            <a:r>
              <a:rPr lang="en-US" dirty="0"/>
              <a:t>The “forbid it” is a shallow understanding of the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issue of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US" sz="4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B5E28F-220B-EF4F-9625-6D587D84D5A1}"/>
                  </a:ext>
                </a:extLst>
              </p14:cNvPr>
              <p14:cNvContentPartPr/>
              <p14:nvPr/>
            </p14:nvContentPartPr>
            <p14:xfrm>
              <a:off x="2467080" y="2705040"/>
              <a:ext cx="905040" cy="5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B5E28F-220B-EF4F-9625-6D587D84D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720" y="2695680"/>
                <a:ext cx="92376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0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1D2E-5B9E-42C2-AC6C-E4E2E846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the way…private helps with this, but it is not a perfect answer</a:t>
            </a:r>
          </a:p>
          <a:p>
            <a:endParaRPr lang="en-US" dirty="0"/>
          </a:p>
          <a:p>
            <a:pPr lvl="1"/>
            <a:r>
              <a:rPr lang="en-US" dirty="0"/>
              <a:t>C++ not so private code</a:t>
            </a:r>
          </a:p>
          <a:p>
            <a:endParaRPr lang="en-US" dirty="0"/>
          </a:p>
          <a:p>
            <a:r>
              <a:rPr lang="en-US" dirty="0"/>
              <a:t>Referencing normally refers to what we should (not can) reference)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D733-0682-438C-85C0-BAFFFD52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promised</a:t>
            </a:r>
          </a:p>
        </p:txBody>
      </p:sp>
    </p:spTree>
    <p:extLst>
      <p:ext uri="{BB962C8B-B14F-4D97-AF65-F5344CB8AC3E}">
        <p14:creationId xmlns:p14="http://schemas.microsoft.com/office/powerpoint/2010/main" val="37819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9280DF-FA2B-2C1A-4EA0-AD769E20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more than static scope that we are used to</a:t>
            </a:r>
          </a:p>
          <a:p>
            <a:r>
              <a:rPr lang="en-US" dirty="0"/>
              <a:t>Static scope</a:t>
            </a:r>
          </a:p>
          <a:p>
            <a:pPr lvl="1"/>
            <a:r>
              <a:rPr lang="en-US" dirty="0"/>
              <a:t>Can be determined by placement of variables at or before compile time</a:t>
            </a:r>
          </a:p>
          <a:p>
            <a:r>
              <a:rPr lang="en-US" dirty="0"/>
              <a:t>Dynamic scope</a:t>
            </a:r>
          </a:p>
          <a:p>
            <a:pPr lvl="1"/>
            <a:r>
              <a:rPr lang="en-US" dirty="0"/>
              <a:t>Can be determined by order of run after compile time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F34AE-D5D0-586E-61FC-BC601E73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categories</a:t>
            </a:r>
          </a:p>
        </p:txBody>
      </p:sp>
    </p:spTree>
    <p:extLst>
      <p:ext uri="{BB962C8B-B14F-4D97-AF65-F5344CB8AC3E}">
        <p14:creationId xmlns:p14="http://schemas.microsoft.com/office/powerpoint/2010/main" val="216085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Static scope</a:t>
            </a:r>
          </a:p>
          <a:p>
            <a:pPr lvl="1"/>
            <a:r>
              <a:rPr lang="en-US" dirty="0"/>
              <a:t>“normal” code</a:t>
            </a:r>
          </a:p>
          <a:p>
            <a:pPr lvl="1"/>
            <a:r>
              <a:rPr lang="en-US" dirty="0"/>
              <a:t>Can be determined by placement of variables</a:t>
            </a:r>
          </a:p>
          <a:p>
            <a:pPr lvl="1"/>
            <a:r>
              <a:rPr lang="en-US" dirty="0"/>
              <a:t>Modern systems, access often granted as long as they in the same block</a:t>
            </a:r>
          </a:p>
          <a:p>
            <a:pPr lvl="1"/>
            <a:r>
              <a:rPr lang="en-US" dirty="0"/>
              <a:t>Earlier systems, you HAD to declare and define everything before it was used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QUESTION: Name an instance where order within a block matters</a:t>
            </a:r>
          </a:p>
          <a:p>
            <a:pPr lvl="3"/>
            <a:r>
              <a:rPr lang="en-US" dirty="0"/>
              <a:t>(think C++ and methods needing to be in call order without prototypes)</a:t>
            </a:r>
          </a:p>
          <a:p>
            <a:pPr lvl="3"/>
            <a:r>
              <a:rPr lang="en-US" dirty="0"/>
              <a:t>Having declaration and definition was the solution for this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QUESTION: Name an instance where it did not</a:t>
            </a:r>
          </a:p>
          <a:p>
            <a:pPr lvl="3"/>
            <a:r>
              <a:rPr lang="en-US" dirty="0"/>
              <a:t>Java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0578BA-1CC9-B8BB-D71C-5B9713E8891F}"/>
                  </a:ext>
                </a:extLst>
              </p14:cNvPr>
              <p14:cNvContentPartPr/>
              <p14:nvPr/>
            </p14:nvContentPartPr>
            <p14:xfrm>
              <a:off x="4829040" y="2190600"/>
              <a:ext cx="5277240" cy="293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0578BA-1CC9-B8BB-D71C-5B9713E889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9680" y="2181240"/>
                <a:ext cx="5295960" cy="29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8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Dynamic scope</a:t>
            </a:r>
          </a:p>
          <a:p>
            <a:pPr lvl="1"/>
            <a:r>
              <a:rPr lang="en-US" dirty="0"/>
              <a:t>Sequence of function calls determine scope</a:t>
            </a:r>
          </a:p>
          <a:p>
            <a:pPr lvl="1"/>
            <a:r>
              <a:rPr lang="en-US" dirty="0"/>
              <a:t>Example of difference</a:t>
            </a:r>
          </a:p>
          <a:p>
            <a:pPr lvl="1"/>
            <a:r>
              <a:rPr lang="en-US" dirty="0"/>
              <a:t>Illegal in static scoped</a:t>
            </a:r>
          </a:p>
          <a:p>
            <a:pPr marL="1371600" lvl="3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 A()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     int x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     B()</a:t>
            </a:r>
          </a:p>
          <a:p>
            <a:pPr marL="1371600" lvl="3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 B()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	x = 2 //ILLEGAL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41447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Bright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Bright_Theme" id="{2019DC66-90D0-49B8-B83A-4E257D97884B}" vid="{C06700A2-F0F3-4C6F-8E1B-2052611EFF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PL_Bright_Theme</Template>
  <TotalTime>5479</TotalTime>
  <Words>2175</Words>
  <Application>Microsoft Office PowerPoint</Application>
  <PresentationFormat>Widescreen</PresentationFormat>
  <Paragraphs>389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Courier New</vt:lpstr>
      <vt:lpstr>Franklin Gothic Heavy</vt:lpstr>
      <vt:lpstr>Wingdings 2</vt:lpstr>
      <vt:lpstr>PL_Bright_Theme</vt:lpstr>
      <vt:lpstr>Binding and Scope</vt:lpstr>
      <vt:lpstr>Shadowing</vt:lpstr>
      <vt:lpstr>Scope</vt:lpstr>
      <vt:lpstr>Modules, packages, namespaces</vt:lpstr>
      <vt:lpstr>The issue of Using namespace std;</vt:lpstr>
      <vt:lpstr>As promised</vt:lpstr>
      <vt:lpstr>Two big categories</vt:lpstr>
      <vt:lpstr>Scope</vt:lpstr>
      <vt:lpstr>Scope</vt:lpstr>
      <vt:lpstr>Scope</vt:lpstr>
      <vt:lpstr>Why!!!!!!</vt:lpstr>
      <vt:lpstr>Dynamic scope</vt:lpstr>
      <vt:lpstr>Dynamic scope</vt:lpstr>
      <vt:lpstr>Reference environment and Closure</vt:lpstr>
      <vt:lpstr>Reference environment</vt:lpstr>
      <vt:lpstr>Reference environment</vt:lpstr>
      <vt:lpstr>What is affected; some terminology</vt:lpstr>
      <vt:lpstr>Closure and Nesting functions</vt:lpstr>
      <vt:lpstr>Closure and Nesting functions</vt:lpstr>
      <vt:lpstr>Closure and Nesting functions</vt:lpstr>
      <vt:lpstr>Closure and Nesting functions</vt:lpstr>
      <vt:lpstr>Closure and Nesting functions</vt:lpstr>
      <vt:lpstr>Closure and Nesting functions</vt:lpstr>
      <vt:lpstr>Closure and Nesting functions</vt:lpstr>
      <vt:lpstr>Closure and Nesting functions</vt:lpstr>
      <vt:lpstr>Practice: Closures</vt:lpstr>
      <vt:lpstr>Closures</vt:lpstr>
      <vt:lpstr>Practice: Closure</vt:lpstr>
      <vt:lpstr>Practice: Closure</vt:lpstr>
      <vt:lpstr>Last note: Closures</vt:lpstr>
      <vt:lpstr>Projection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Lisa Rebenitsch</dc:creator>
  <cp:lastModifiedBy>Rebenitsch, Lisa R.</cp:lastModifiedBy>
  <cp:revision>173</cp:revision>
  <cp:lastPrinted>2022-09-21T16:44:09Z</cp:lastPrinted>
  <dcterms:created xsi:type="dcterms:W3CDTF">2018-04-13T22:23:09Z</dcterms:created>
  <dcterms:modified xsi:type="dcterms:W3CDTF">2023-09-29T17:15:02Z</dcterms:modified>
</cp:coreProperties>
</file>