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29" r:id="rId4"/>
    <p:sldId id="314" r:id="rId5"/>
    <p:sldId id="330" r:id="rId6"/>
    <p:sldId id="328" r:id="rId7"/>
    <p:sldId id="332" r:id="rId8"/>
    <p:sldId id="262" r:id="rId9"/>
    <p:sldId id="334" r:id="rId10"/>
    <p:sldId id="335" r:id="rId11"/>
    <p:sldId id="336" r:id="rId12"/>
    <p:sldId id="337" r:id="rId13"/>
    <p:sldId id="315" r:id="rId14"/>
    <p:sldId id="340" r:id="rId15"/>
    <p:sldId id="342" r:id="rId16"/>
    <p:sldId id="341" r:id="rId17"/>
    <p:sldId id="344" r:id="rId18"/>
    <p:sldId id="345" r:id="rId19"/>
    <p:sldId id="343" r:id="rId20"/>
    <p:sldId id="346" r:id="rId21"/>
    <p:sldId id="350" r:id="rId22"/>
    <p:sldId id="347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4643-3501-4097-9DDF-8437D0C00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5763F-3AD0-4215-B1A6-B5FDC7D7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670D-DC34-48B6-A77C-93389025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578D-C083-44B0-A965-BF02855C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A9E9-6C9C-42C7-9A19-35D543A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C914-9BF4-4F7E-99E7-DBB6944C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49154-6828-44A3-B1F4-C83AAFA3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C1C9-0ED4-4C0D-A1AA-DFDD16EB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3C06-47C0-4D32-8CAB-5E8DD558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6834-2FF2-4803-8AC1-51C9D1D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75681-E107-49EE-9D11-2E8502155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DAE-A92E-4714-92BA-0C175D50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BC4A-D1B9-4492-B0CA-CFD9956A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DFA7-B5D8-4E89-BDE8-8000AF80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1DBC-A073-40AF-BD5A-92E88C28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2D57-47E1-446F-AF21-76462515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744C7-0463-4CFE-ACFB-562A3D53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F4E-7649-4686-8BAE-571861B4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487A-3E8B-4DED-9CC3-C2DFEA65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55DC-A3E4-4246-B1FB-D58C863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44F2-926E-46F1-93E9-CBB01BA3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ACA7-3780-4C06-ACF9-60629EC6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4ED1-DD23-489E-817D-83BB7DEA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6251-5079-43C1-A3EB-900D3303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ED52-1EF5-48DE-AC78-998D2774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0F7F-B946-49EF-88AB-7C6E74E7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999D-2FBA-465C-816C-EB0EF86D3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CF11B-D034-4520-A593-806520D2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441D-A658-4687-8CB0-7CE236DB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828F-D53E-400B-9953-6ADC7DF2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302D-6B2C-4863-8D99-EA7EEC37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A09D-E508-4567-BE36-2F7DEEE8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F250-F256-4905-A179-6C660786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81865-6191-4DA2-88CD-BDDBB544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B582E-8F46-4FC1-B102-CD0C9334C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7A58E-65F6-4847-BCD4-AFD256F6D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119D8-95DB-413C-8A09-3212E84A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B7D1F-E0C5-4EFC-BB67-70D3D2B6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EC848-65C3-4FEC-BF3B-2D1B83E5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9C04-1A0D-423F-BBF5-F4699422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2BFAD-0265-4210-8EC0-24BA2E93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E86F1-65A5-4288-882E-2618B063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1CBD5-9276-4D3A-AEFB-3A57FA57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20AFA-36A4-4539-B1C8-BB2AB117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1365A-234A-4F78-9CA9-8740ADA0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3A249-4C45-4086-B5E4-BD9373DC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B6CF-18AE-4D9E-9358-E06C290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DA28-C1C1-4463-97A2-36F79D6B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F912-9E9E-4C15-8008-0791D5FA6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1A63-0B29-451C-A47A-DA1CF041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AF64-614F-4071-84F8-58B18B2D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4A09-22F0-421A-9B9A-3F90A92F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CA4-B8D8-452C-B9BC-DF324582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692F-4633-4C89-8D0E-8BA73E01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AF2BF-297B-45BE-8A4A-B4CCC0B38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FC2C-5F3C-4C10-BA01-8E3EE28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BF874-BA25-4106-9B68-F8FC31FE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364B-6504-4E83-958B-60A44A53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C604C-4588-4E39-8719-9DCE1A8B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E0D3-7E1A-4A53-856B-6A07411A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1699-96C8-4A90-AA09-23B02215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843B-65E3-41FB-82F8-A38C88A3167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449B-FD4F-456A-93F4-D1C887B2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FE01-7F38-44E6-9581-9D40C3809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A91E-3979-4228-8B65-EF02298F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scala-lang.modules/scala-parallel-collections" TargetMode="External"/><Relationship Id="rId2" Type="http://schemas.openxmlformats.org/officeDocument/2006/relationships/hyperlink" Target="https://mvnrepository.com/artifact/org.scala-lang.module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35B5-DEA2-4A13-9ECB-AC3066C20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IntelliJ + Scala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77AE6-D59B-4A00-BC3F-3FCADDE5D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checked 10/16/2023</a:t>
            </a:r>
          </a:p>
        </p:txBody>
      </p:sp>
    </p:spTree>
    <p:extLst>
      <p:ext uri="{BB962C8B-B14F-4D97-AF65-F5344CB8AC3E}">
        <p14:creationId xmlns:p14="http://schemas.microsoft.com/office/powerpoint/2010/main" val="378236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C933-E238-492E-8F1E-C96BE7EF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to be sure everything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1ED7-1C58-4518-80F7-3241621C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</a:t>
            </a:r>
            <a:r>
              <a:rPr lang="en-US" dirty="0" err="1"/>
              <a:t>src</a:t>
            </a:r>
            <a:r>
              <a:rPr lang="en-US" dirty="0"/>
              <a:t>, choose </a:t>
            </a:r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Package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Add a Package (I named mine Basic)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92C3-27D8-4CA1-8687-556B5470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80" y="1690688"/>
            <a:ext cx="3714520" cy="35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7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C933-E238-492E-8F1E-C96BE7EF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to be sure everything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1ED7-1C58-4518-80F7-3241621C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package, choose </a:t>
            </a:r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Scala</a:t>
            </a:r>
            <a:r>
              <a:rPr lang="en-US" dirty="0">
                <a:sym typeface="Wingdings" panose="05000000000000000000" pitchFamily="2" charset="2"/>
              </a:rPr>
              <a:t> Class\File</a:t>
            </a:r>
          </a:p>
          <a:p>
            <a:r>
              <a:rPr lang="en-US" dirty="0">
                <a:sym typeface="Wingdings" panose="05000000000000000000" pitchFamily="2" charset="2"/>
              </a:rPr>
              <a:t>In its selector, choose Object</a:t>
            </a:r>
          </a:p>
          <a:p>
            <a:r>
              <a:rPr lang="en-US" dirty="0">
                <a:sym typeface="Wingdings" panose="05000000000000000000" pitchFamily="2" charset="2"/>
              </a:rPr>
              <a:t>Name it what you want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Reminder: your object/class must match the name</a:t>
            </a:r>
          </a:p>
          <a:p>
            <a:r>
              <a:rPr lang="en-US" dirty="0">
                <a:sym typeface="Wingdings" panose="05000000000000000000" pitchFamily="2" charset="2"/>
              </a:rPr>
              <a:t>I named mine “</a:t>
            </a:r>
            <a:r>
              <a:rPr lang="en-US" dirty="0" err="1">
                <a:sym typeface="Wingdings" panose="05000000000000000000" pitchFamily="2" charset="2"/>
              </a:rPr>
              <a:t>HelloWorld.scala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3FC6B-B966-66CE-6204-9556C554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353" b="74279"/>
          <a:stretch/>
        </p:blipFill>
        <p:spPr>
          <a:xfrm>
            <a:off x="7348757" y="3678548"/>
            <a:ext cx="3766658" cy="281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AF46B-BD88-8099-2BAA-D825A7218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80" t="35334" r="37790" b="34400"/>
          <a:stretch/>
        </p:blipFill>
        <p:spPr>
          <a:xfrm>
            <a:off x="4014216" y="4245356"/>
            <a:ext cx="2889504" cy="20756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23169A4-4D25-03A9-F311-C4B52535BA79}"/>
              </a:ext>
            </a:extLst>
          </p:cNvPr>
          <p:cNvSpPr/>
          <p:nvPr/>
        </p:nvSpPr>
        <p:spPr>
          <a:xfrm>
            <a:off x="6766560" y="4526280"/>
            <a:ext cx="877824" cy="1966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C933-E238-492E-8F1E-C96BE7EF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to be sure everything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1ED7-1C58-4518-80F7-3241621C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360" cy="4351338"/>
          </a:xfrm>
        </p:spPr>
        <p:txBody>
          <a:bodyPr>
            <a:normAutofit/>
          </a:bodyPr>
          <a:lstStyle/>
          <a:p>
            <a:r>
              <a:rPr lang="en-US" dirty="0"/>
              <a:t>Add the following code (subbing in your package and file names)</a:t>
            </a:r>
          </a:p>
          <a:p>
            <a:pPr marL="0" indent="0">
              <a:buNone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object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HelloWorld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Segoe UI Emoji" panose="020B0502040204020203" pitchFamily="34" charset="0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arg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]): Unit =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Segoe UI Emoji" panose="020B0502040204020203" pitchFamily="34" charset="0"/>
              </a:rPr>
              <a:t>"Hi"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It should output “Hi!”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E4AEA-8505-4E84-84BF-F1A59FC5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19" y="1468233"/>
            <a:ext cx="4519213" cy="42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9453-1FE6-4A1E-9102-ED6A32E4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Differences in worksheet mode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20BF2A-4473-47D6-8A3F-482DD8D558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Evaluate Worksheet rather than 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pane show the results line by 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164565-335E-5917-B148-0C5D6A1D41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3730"/>
            <a:ext cx="5181600" cy="311512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D9F6D-2EE9-462A-9CB7-8A1B5513171A}"/>
              </a:ext>
            </a:extLst>
          </p:cNvPr>
          <p:cNvCxnSpPr>
            <a:cxnSpLocks/>
          </p:cNvCxnSpPr>
          <p:nvPr/>
        </p:nvCxnSpPr>
        <p:spPr>
          <a:xfrm flipH="1">
            <a:off x="1837944" y="2276856"/>
            <a:ext cx="4334256" cy="539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F5D35-1724-4F50-97A0-E6AC3F0C86C7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3255264"/>
            <a:ext cx="1981200" cy="7401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5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5D85-A412-4167-A144-0E49D7F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XML </a:t>
            </a:r>
            <a:r>
              <a:rPr lang="en-US" dirty="0">
                <a:solidFill>
                  <a:srgbClr val="FF0000"/>
                </a:solidFill>
              </a:rPr>
              <a:t>(I suggest doing this right away!)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E131-C1E4-4B29-80EF-EDC4502C63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import xml, choose File </a:t>
            </a:r>
            <a:r>
              <a:rPr lang="en-US" dirty="0">
                <a:sym typeface="Wingdings" panose="05000000000000000000" pitchFamily="2" charset="2"/>
              </a:rPr>
              <a:t> Project Structure </a:t>
            </a:r>
          </a:p>
          <a:p>
            <a:r>
              <a:rPr lang="en-US" dirty="0">
                <a:sym typeface="Wingdings" panose="05000000000000000000" pitchFamily="2" charset="2"/>
              </a:rPr>
              <a:t>Go to Modules</a:t>
            </a:r>
          </a:p>
          <a:p>
            <a:r>
              <a:rPr lang="en-US" dirty="0">
                <a:sym typeface="Wingdings" panose="05000000000000000000" pitchFamily="2" charset="2"/>
              </a:rPr>
              <a:t>Select Dependencies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B5CF3-DB5E-B042-289F-1E7AEAEB0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7244"/>
            <a:ext cx="5181600" cy="4328100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894157E-78A6-6B92-F8BD-EAC1ACE7F1BB}"/>
              </a:ext>
            </a:extLst>
          </p:cNvPr>
          <p:cNvSpPr/>
          <p:nvPr/>
        </p:nvSpPr>
        <p:spPr>
          <a:xfrm>
            <a:off x="5868955" y="2388637"/>
            <a:ext cx="303245" cy="251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74FDD1-CA5A-3289-C617-1A2E9F279E42}"/>
              </a:ext>
            </a:extLst>
          </p:cNvPr>
          <p:cNvSpPr/>
          <p:nvPr/>
        </p:nvSpPr>
        <p:spPr>
          <a:xfrm>
            <a:off x="8285011" y="2262674"/>
            <a:ext cx="303245" cy="251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FA0B00-69A4-0C4F-5620-B7BDBDAC1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7244"/>
            <a:ext cx="5181600" cy="432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E131-C1E4-4B29-80EF-EDC4502C63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install a new library.</a:t>
            </a:r>
          </a:p>
          <a:p>
            <a:endParaRPr lang="en-US" dirty="0"/>
          </a:p>
          <a:p>
            <a:r>
              <a:rPr lang="en-US" dirty="0"/>
              <a:t>Click on the + sign, and then Libraries, then </a:t>
            </a:r>
            <a:r>
              <a:rPr lang="en-US" b="1" dirty="0"/>
              <a:t>From Maven</a:t>
            </a:r>
          </a:p>
          <a:p>
            <a:pPr lvl="1"/>
            <a:r>
              <a:rPr lang="en-US" dirty="0"/>
              <a:t>If you already have downloaded a library, a different window will pop up on selecting Libraries. Choose “New Library” then “From Maven” in that case.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35D85-A412-4167-A144-0E49D7F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XML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08B2F-F1C0-4E9B-9C32-A49380F01882}"/>
              </a:ext>
            </a:extLst>
          </p:cNvPr>
          <p:cNvCxnSpPr>
            <a:cxnSpLocks/>
          </p:cNvCxnSpPr>
          <p:nvPr/>
        </p:nvCxnSpPr>
        <p:spPr>
          <a:xfrm>
            <a:off x="7365535" y="1989531"/>
            <a:ext cx="562062" cy="649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C2D2B-E03E-7708-CD3D-FEB51DB3736E}"/>
              </a:ext>
            </a:extLst>
          </p:cNvPr>
          <p:cNvCxnSpPr>
            <a:cxnSpLocks/>
          </p:cNvCxnSpPr>
          <p:nvPr/>
        </p:nvCxnSpPr>
        <p:spPr>
          <a:xfrm flipV="1">
            <a:off x="6994613" y="3019246"/>
            <a:ext cx="992038" cy="767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355BC-399F-9361-958E-22D694120C37}"/>
              </a:ext>
            </a:extLst>
          </p:cNvPr>
          <p:cNvCxnSpPr>
            <a:cxnSpLocks/>
          </p:cNvCxnSpPr>
          <p:nvPr/>
        </p:nvCxnSpPr>
        <p:spPr>
          <a:xfrm>
            <a:off x="8558870" y="2638657"/>
            <a:ext cx="562062" cy="649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3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5D85-A412-4167-A144-0E49D7F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XML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B389D5-58DB-516F-200F-11E246CF37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Choose where you want to save the library (REMEMBER THIS), and then type in “</a:t>
            </a:r>
            <a:r>
              <a:rPr lang="en-US" dirty="0" err="1"/>
              <a:t>org.scala-lang.modules</a:t>
            </a:r>
            <a:r>
              <a:rPr lang="en-US" dirty="0"/>
              <a:t>” and search</a:t>
            </a:r>
          </a:p>
          <a:p>
            <a:pPr lvl="1"/>
            <a:r>
              <a:rPr lang="en-US" dirty="0"/>
              <a:t>I do NOT advise putting it inside your project, which is where it defaults.</a:t>
            </a:r>
          </a:p>
          <a:p>
            <a:pPr lvl="1"/>
            <a:r>
              <a:rPr lang="en-US" dirty="0"/>
              <a:t>I usually put it with the other </a:t>
            </a:r>
            <a:r>
              <a:rPr lang="en-US" dirty="0" err="1"/>
              <a:t>scala</a:t>
            </a:r>
            <a:r>
              <a:rPr lang="en-US" dirty="0"/>
              <a:t> modules (path found under global libraries)</a:t>
            </a:r>
          </a:p>
          <a:p>
            <a:r>
              <a:rPr lang="en-US" dirty="0"/>
              <a:t>Then search this list for </a:t>
            </a:r>
            <a:r>
              <a:rPr lang="en-US" dirty="0" err="1"/>
              <a:t>org.scala-lang.modules:scala-xml</a:t>
            </a:r>
            <a:endParaRPr lang="en-US" dirty="0"/>
          </a:p>
          <a:p>
            <a:pPr lvl="1"/>
            <a:r>
              <a:rPr lang="en-US" dirty="0"/>
              <a:t>For some reason the search likes to fail with longer names on the first search. Thus, the round about method to search</a:t>
            </a:r>
          </a:p>
          <a:p>
            <a:endParaRPr lang="en-US" dirty="0"/>
          </a:p>
          <a:p>
            <a:r>
              <a:rPr lang="en-US" dirty="0"/>
              <a:t>You should see a list of 3.X options. Select the most recent (3:2.1.0 as of this writing)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E53633-87CB-9268-F2DE-C737E2D04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14110"/>
            <a:ext cx="5181600" cy="1974368"/>
          </a:xfrm>
        </p:spPr>
      </p:pic>
    </p:spTree>
    <p:extLst>
      <p:ext uri="{BB962C8B-B14F-4D97-AF65-F5344CB8AC3E}">
        <p14:creationId xmlns:p14="http://schemas.microsoft.com/office/powerpoint/2010/main" val="205602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5D85-A412-4167-A144-0E49D7F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XML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FFE02B-E6E6-5D3C-F56E-892ABB38F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453" y="1825625"/>
            <a:ext cx="4207094" cy="43513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9C8BC-397D-4179-A516-6310E0CA1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it what you want, and click ok</a:t>
            </a:r>
          </a:p>
        </p:txBody>
      </p:sp>
    </p:spTree>
    <p:extLst>
      <p:ext uri="{BB962C8B-B14F-4D97-AF65-F5344CB8AC3E}">
        <p14:creationId xmlns:p14="http://schemas.microsoft.com/office/powerpoint/2010/main" val="388353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3F22-9617-1DAB-7014-EC26318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that permanent for ALL future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A8A0-70AD-8CBF-B572-349E6F85F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Switch to Global Libraries, select your version of Scala, and then the lower + button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D96DF1-7E9F-F15B-D7A1-A01ACD06CE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4410" y="2505075"/>
            <a:ext cx="4468542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C449E-5C10-A265-21C9-A1460376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where you downloaded the library, and add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F94EA6-12A3-49BF-6D12-85464949232C}"/>
              </a:ext>
            </a:extLst>
          </p:cNvPr>
          <p:cNvCxnSpPr>
            <a:cxnSpLocks/>
          </p:cNvCxnSpPr>
          <p:nvPr/>
        </p:nvCxnSpPr>
        <p:spPr>
          <a:xfrm>
            <a:off x="2088859" y="4044477"/>
            <a:ext cx="523469" cy="605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49AAF5-C510-4CE1-6336-8D7A737DFE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3802" y="2505075"/>
            <a:ext cx="4839984" cy="36845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5CC267-AFDD-6C7A-94FB-05855E49F67B}"/>
              </a:ext>
            </a:extLst>
          </p:cNvPr>
          <p:cNvSpPr txBox="1"/>
          <p:nvPr/>
        </p:nvSpPr>
        <p:spPr>
          <a:xfrm>
            <a:off x="6539050" y="5318620"/>
            <a:ext cx="323412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When done, go ahead and remove the xml dependency from the Module.</a:t>
            </a:r>
          </a:p>
        </p:txBody>
      </p:sp>
    </p:spTree>
    <p:extLst>
      <p:ext uri="{BB962C8B-B14F-4D97-AF65-F5344CB8AC3E}">
        <p14:creationId xmlns:p14="http://schemas.microsoft.com/office/powerpoint/2010/main" val="29173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C77-0F78-45C7-9CFB-F87E41DC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if it is working….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1F5C-6AC6-4F39-A6AE-8B2340DB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E1E36-5C68-4AE8-9C06-90E488327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If should output: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7B29F4-7C95-4E4B-994D-CE34FA50AD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11934" y="2505075"/>
            <a:ext cx="4303719" cy="368458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0CCDA32-BA2B-4043-9C77-A03BA4E56BE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685376"/>
            <a:ext cx="533428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package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Basic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scala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xml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Elem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TopScope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UnprefixedAttribute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object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HelloWorld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Segoe UI Emoji" panose="020B0502040204020203" pitchFamily="34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]): Unit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Elem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Segoe UI Emoji" panose="020B0502040204020203" pitchFamily="34" charset="0"/>
              </a:rPr>
              <a:t>"prefix"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Segoe UI Emoji" panose="020B0502040204020203" pitchFamily="34" charset="0"/>
              </a:rPr>
              <a:t>"tag"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UnprefixedAttribute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Segoe UI Emoji" panose="020B0502040204020203" pitchFamily="34" charset="0"/>
              </a:rPr>
              <a:t>"key"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Segoe UI Emoji" panose="020B0502040204020203" pitchFamily="34" charset="0"/>
              </a:rPr>
              <a:t>"value"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      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TopScope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Segoe UI Emoji" panose="020B0502040204020203" pitchFamily="34" charset="0"/>
              </a:rPr>
              <a:t>"content"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762528-CA04-4501-AD51-2FC6815681F3}"/>
              </a:ext>
            </a:extLst>
          </p:cNvPr>
          <p:cNvSpPr txBox="1">
            <a:spLocks/>
          </p:cNvSpPr>
          <p:nvPr/>
        </p:nvSpPr>
        <p:spPr>
          <a:xfrm>
            <a:off x="6096000" y="5679440"/>
            <a:ext cx="5157787" cy="8239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Don’t panic on the crazy Elem line. I’ll be posting a helper class for you to make that </a:t>
            </a:r>
            <a:r>
              <a:rPr lang="en-US" i="1"/>
              <a:t>much </a:t>
            </a:r>
            <a:r>
              <a:rPr lang="en-US"/>
              <a:t>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3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0507-ADE6-4A07-89E2-EDD7683A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475B-FE67-410E-8EF3-D5126722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Scala is a plugin, it can become disconnected during an IntelliJ Update. </a:t>
            </a:r>
          </a:p>
          <a:p>
            <a:endParaRPr lang="en-US" dirty="0"/>
          </a:p>
          <a:p>
            <a:r>
              <a:rPr lang="en-US" dirty="0"/>
              <a:t>If this happens, you will see the Scala files have a “text file” symbol, and you won’t be able to run them.</a:t>
            </a:r>
          </a:p>
          <a:p>
            <a:endParaRPr lang="en-US" dirty="0"/>
          </a:p>
          <a:p>
            <a:r>
              <a:rPr lang="en-US" dirty="0"/>
              <a:t>To fix this, uninstall and then reinstall </a:t>
            </a:r>
            <a:r>
              <a:rPr lang="en-US"/>
              <a:t>the plugin.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7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01CD-50EB-84D0-1646-9CDEDE59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(will be needed later)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3CF6E-572E-E3DE-E4A3-BC881839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repeat those step and download the parallel library too.</a:t>
            </a:r>
          </a:p>
          <a:p>
            <a:r>
              <a:rPr lang="en-US" dirty="0"/>
              <a:t>As of this writing: org.scala-lang.modules:scala-parallel-collections_2.13:1.0.4 </a:t>
            </a:r>
          </a:p>
          <a:p>
            <a:endParaRPr lang="en-US" dirty="0"/>
          </a:p>
          <a:p>
            <a:r>
              <a:rPr lang="en-US" dirty="0"/>
              <a:t>OR, download directly from the web as shown next</a:t>
            </a:r>
          </a:p>
          <a:p>
            <a:pPr lvl="1"/>
            <a:r>
              <a:rPr lang="en-US" dirty="0"/>
              <a:t>This is good to know to confirm versioning</a:t>
            </a:r>
          </a:p>
        </p:txBody>
      </p:sp>
    </p:spTree>
    <p:extLst>
      <p:ext uri="{BB962C8B-B14F-4D97-AF65-F5344CB8AC3E}">
        <p14:creationId xmlns:p14="http://schemas.microsoft.com/office/powerpoint/2010/main" val="357634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01CD-50EB-84D0-1646-9CDEDE59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 for extra dependencies (will be needed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EA0C-E334-2292-5B35-3DC46F7E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</a:t>
            </a:r>
          </a:p>
          <a:p>
            <a:r>
              <a:rPr lang="en-US" dirty="0"/>
              <a:t>You can download the libraries directly from maven. The start of the main </a:t>
            </a:r>
            <a:r>
              <a:rPr lang="en-US" dirty="0" err="1"/>
              <a:t>scala</a:t>
            </a:r>
            <a:r>
              <a:rPr lang="en-US" dirty="0"/>
              <a:t> libraries is here: </a:t>
            </a:r>
            <a:r>
              <a:rPr lang="en-US" dirty="0">
                <a:hlinkClick r:id="rId2"/>
              </a:rPr>
              <a:t>https://mvnrepository.com/artifact/org.scala-lang.modules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03E03-D440-9719-394B-DB9ED58C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this case, we want the parallel library (libraries are ordered in popularity): </a:t>
            </a:r>
            <a:r>
              <a:rPr lang="en-US" dirty="0">
                <a:hlinkClick r:id="rId3"/>
              </a:rPr>
              <a:t>https://mvnrepository.com/artifact/org.scala-lang.modules/scala-parallel-collections</a:t>
            </a:r>
            <a:r>
              <a:rPr lang="en-US" dirty="0"/>
              <a:t> </a:t>
            </a:r>
          </a:p>
          <a:p>
            <a:r>
              <a:rPr lang="en-US" dirty="0"/>
              <a:t>Click on the most recent version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112761-A03B-41A8-7377-5C4E96C04B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" t="2" r="52995" b="46073"/>
          <a:stretch/>
        </p:blipFill>
        <p:spPr>
          <a:xfrm>
            <a:off x="7002710" y="3303220"/>
            <a:ext cx="3617752" cy="2248182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BE18E-63D8-27A8-C95D-8B3F12DDBF68}"/>
              </a:ext>
            </a:extLst>
          </p:cNvPr>
          <p:cNvCxnSpPr>
            <a:cxnSpLocks/>
          </p:cNvCxnSpPr>
          <p:nvPr/>
        </p:nvCxnSpPr>
        <p:spPr>
          <a:xfrm>
            <a:off x="7600426" y="4571054"/>
            <a:ext cx="523469" cy="605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2234DD-CADC-23E3-71CB-82FB1E36A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839788" y="2961214"/>
            <a:ext cx="5157787" cy="2772310"/>
          </a:xfrm>
        </p:spPr>
      </p:pic>
    </p:spTree>
    <p:extLst>
      <p:ext uri="{BB962C8B-B14F-4D97-AF65-F5344CB8AC3E}">
        <p14:creationId xmlns:p14="http://schemas.microsoft.com/office/powerpoint/2010/main" val="283240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5A867C5-3E06-4BB2-4B2D-6960F03134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29523" y="2505075"/>
            <a:ext cx="4468542" cy="36845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01CD-50EB-84D0-1646-9CDEDE59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EA0C-E334-2292-5B35-3DC46F7E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the “jar” and save where you want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03E03-D440-9719-394B-DB9ED58C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in IntelliJ, open File </a:t>
            </a:r>
            <a:r>
              <a:rPr lang="en-US" dirty="0">
                <a:sym typeface="Wingdings" panose="05000000000000000000" pitchFamily="2" charset="2"/>
              </a:rPr>
              <a:t> Project Structure Global Libraries  + Sign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BE18E-63D8-27A8-C95D-8B3F12DDBF68}"/>
              </a:ext>
            </a:extLst>
          </p:cNvPr>
          <p:cNvCxnSpPr>
            <a:cxnSpLocks/>
          </p:cNvCxnSpPr>
          <p:nvPr/>
        </p:nvCxnSpPr>
        <p:spPr>
          <a:xfrm>
            <a:off x="7457814" y="3949439"/>
            <a:ext cx="523469" cy="605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26FC3A-0CE8-6D36-D9F6-758B2A262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9096" r="47645" b="32651"/>
          <a:stretch/>
        </p:blipFill>
        <p:spPr>
          <a:xfrm>
            <a:off x="839789" y="3204594"/>
            <a:ext cx="4482050" cy="2701256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AB71B8-1706-AD9A-1D98-5F19E9AFAF22}"/>
              </a:ext>
            </a:extLst>
          </p:cNvPr>
          <p:cNvCxnSpPr>
            <a:cxnSpLocks/>
          </p:cNvCxnSpPr>
          <p:nvPr/>
        </p:nvCxnSpPr>
        <p:spPr>
          <a:xfrm>
            <a:off x="2434206" y="3821113"/>
            <a:ext cx="523469" cy="605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5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23D571D-0B51-FC33-BC35-60D1113AA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9255" y="2505075"/>
            <a:ext cx="4138852" cy="368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01CD-50EB-84D0-1646-9CDEDE59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EA0C-E334-2292-5B35-3DC46F7E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were you saved the library, and click OK, and then OK again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03E03-D440-9719-394B-DB9ED58C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That will allow access from now on. To see if it is working, copy in the code below and run. It should output: </a:t>
            </a:r>
            <a:r>
              <a:rPr lang="fr-FR" b="0" dirty="0" err="1"/>
              <a:t>ParVector</a:t>
            </a:r>
            <a:r>
              <a:rPr lang="fr-FR" b="0" dirty="0"/>
              <a:t>(0, 2, 4, 6, 8)</a:t>
            </a:r>
            <a:endParaRPr lang="en-US" b="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AB71B8-1706-AD9A-1D98-5F19E9AFAF22}"/>
              </a:ext>
            </a:extLst>
          </p:cNvPr>
          <p:cNvCxnSpPr>
            <a:cxnSpLocks/>
          </p:cNvCxnSpPr>
          <p:nvPr/>
        </p:nvCxnSpPr>
        <p:spPr>
          <a:xfrm>
            <a:off x="1511417" y="4114727"/>
            <a:ext cx="523469" cy="605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8C9328A0-AF6F-2184-309E-4E3113C7907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3193207"/>
            <a:ext cx="414703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scala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collection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parallel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immutable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._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HelloWorld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Segoe UI Emoji" panose="020B0502040204020203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]): Unit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pv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ParVector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.tabulate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Segoe UI Emoji" panose="020B0502040204020203" pitchFamily="34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)(x =&gt; x)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Segoe UI Emoj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pv2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pv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.filter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(_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%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Segoe UI Emoji" panose="020B0502040204020203" pitchFamily="34" charset="0"/>
              </a:rPr>
              <a:t>2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==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Segoe UI Emoji" panose="020B0502040204020203" pitchFamily="34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 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Emoji" panose="020B0502040204020203" pitchFamily="34" charset="0"/>
              </a:rPr>
              <a:t>pv2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Segoe UI Emoji" panose="020B0502040204020203" pitchFamily="34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425C-CF27-457E-BB1C-698029E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DD91-80A0-41B2-A9CC-D1A1ECA5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has a Scala Plugin</a:t>
            </a:r>
          </a:p>
          <a:p>
            <a:endParaRPr lang="en-US" dirty="0"/>
          </a:p>
          <a:p>
            <a:r>
              <a:rPr lang="en-US" dirty="0"/>
              <a:t>Depending on your original installation, you may already have the SCALA plugin</a:t>
            </a:r>
          </a:p>
        </p:txBody>
      </p:sp>
    </p:spTree>
    <p:extLst>
      <p:ext uri="{BB962C8B-B14F-4D97-AF65-F5344CB8AC3E}">
        <p14:creationId xmlns:p14="http://schemas.microsoft.com/office/powerpoint/2010/main" val="27925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F2EA-C677-48AA-A2C8-D74E5BCE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Scala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939EE-F884-4A8E-98C0-E75763D8E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1) install Scala plugin</a:t>
            </a:r>
          </a:p>
          <a:p>
            <a:pPr marL="0" indent="0">
              <a:buNone/>
            </a:pP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Settings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0AAB1D-08AA-40A9-AE1D-E48C7B43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Plugins  Search for Scala</a:t>
            </a:r>
            <a:endParaRPr lang="en-US" dirty="0"/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8437877-77CA-45DC-A35E-E5D1CEC1AF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3208" y="2505075"/>
            <a:ext cx="4761172" cy="36845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9CBB3B-D235-4BB7-97C2-3F3446DDF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6731" y="2505075"/>
            <a:ext cx="388390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BF2EA-C677-48AA-A2C8-D74E5BCE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Install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4388-BAFB-43A8-94E2-1C00B8B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Click the install button </a:t>
            </a:r>
          </a:p>
          <a:p>
            <a:r>
              <a:rPr lang="en-US" sz="2400" dirty="0"/>
              <a:t>Wait</a:t>
            </a:r>
          </a:p>
          <a:p>
            <a:r>
              <a:rPr lang="en-US" sz="2400" dirty="0"/>
              <a:t>Then restart IntelliJ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61C88-1C66-47BC-989F-C23E44AC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03" y="2421924"/>
            <a:ext cx="4788575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1D03E-7C2D-4F94-BF67-F6977572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99" y="2421924"/>
            <a:ext cx="478857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F2EA-C677-48AA-A2C8-D74E5BCE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9278B-9A83-4330-B734-E6D6FF006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 to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NewProject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 it a name and location</a:t>
            </a:r>
          </a:p>
          <a:p>
            <a:r>
              <a:rPr lang="en-US" dirty="0">
                <a:sym typeface="Wingdings" panose="05000000000000000000" pitchFamily="2" charset="2"/>
              </a:rPr>
              <a:t>Select Scala</a:t>
            </a:r>
          </a:p>
          <a:p>
            <a:r>
              <a:rPr lang="en-US" dirty="0">
                <a:sym typeface="Wingdings" panose="05000000000000000000" pitchFamily="2" charset="2"/>
              </a:rPr>
              <a:t>Select System </a:t>
            </a:r>
            <a:r>
              <a:rPr lang="en-US" dirty="0" err="1">
                <a:sym typeface="Wingdings" panose="05000000000000000000" pitchFamily="2" charset="2"/>
              </a:rPr>
              <a:t>ItelliJ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Scala “recommends” the SBT, but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This adds quite a bit more to the project that we don’t need just yet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also has several more steps to setup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Also, IDEA is what we have been using so for consistency, choose the same kind</a:t>
            </a:r>
          </a:p>
          <a:p>
            <a:r>
              <a:rPr lang="en-US" dirty="0">
                <a:sym typeface="Wingdings" panose="05000000000000000000" pitchFamily="2" charset="2"/>
              </a:rPr>
              <a:t>Select JDK 17</a:t>
            </a:r>
          </a:p>
          <a:p>
            <a:r>
              <a:rPr lang="en-US" dirty="0">
                <a:sym typeface="Wingdings" panose="05000000000000000000" pitchFamily="2" charset="2"/>
              </a:rPr>
              <a:t>Click on </a:t>
            </a:r>
            <a:r>
              <a:rPr lang="en-US" b="1" dirty="0">
                <a:sym typeface="Wingdings" panose="05000000000000000000" pitchFamily="2" charset="2"/>
              </a:rPr>
              <a:t>Create</a:t>
            </a:r>
            <a:r>
              <a:rPr lang="en-US" dirty="0">
                <a:sym typeface="Wingdings" panose="05000000000000000000" pitchFamily="2" charset="2"/>
              </a:rPr>
              <a:t> next to the SDK (see next page)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65C5461-C377-2D71-5173-38B8EE20C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4222" y="1825625"/>
            <a:ext cx="4837555" cy="4351338"/>
          </a:xfrm>
        </p:spPr>
      </p:pic>
    </p:spTree>
    <p:extLst>
      <p:ext uri="{BB962C8B-B14F-4D97-AF65-F5344CB8AC3E}">
        <p14:creationId xmlns:p14="http://schemas.microsoft.com/office/powerpoint/2010/main" val="7453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6751-5377-4D09-8AF3-8E2FA194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5A3F-7975-4D85-BAC7-0AAAB4249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are your available SDKs</a:t>
            </a:r>
          </a:p>
          <a:p>
            <a:pPr lvl="1"/>
            <a:r>
              <a:rPr lang="en-US" dirty="0"/>
              <a:t>In an initial install this is normally empty. </a:t>
            </a:r>
          </a:p>
          <a:p>
            <a:r>
              <a:rPr lang="en-US" dirty="0"/>
              <a:t>Click </a:t>
            </a:r>
            <a:r>
              <a:rPr lang="en-US" b="1" dirty="0"/>
              <a:t>Download </a:t>
            </a:r>
            <a:r>
              <a:rPr lang="en-US" dirty="0"/>
              <a:t>and choose the most recent 3.3.#</a:t>
            </a:r>
          </a:p>
          <a:p>
            <a:pPr lvl="1"/>
            <a:r>
              <a:rPr lang="en-US" dirty="0"/>
              <a:t>3.3.1 as of this writing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2F9406-B68A-A000-9D2F-BDF184F093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5DE92-46EB-3659-7BCA-21B6164B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35" y="1908233"/>
            <a:ext cx="3473735" cy="4186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0583F-67BA-7C8D-1F7A-43608DCD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39" y="3722782"/>
            <a:ext cx="2447925" cy="14763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526E1-8F58-43E9-8937-8F1C212BA2FE}"/>
              </a:ext>
            </a:extLst>
          </p:cNvPr>
          <p:cNvCxnSpPr>
            <a:cxnSpLocks/>
          </p:cNvCxnSpPr>
          <p:nvPr/>
        </p:nvCxnSpPr>
        <p:spPr>
          <a:xfrm flipV="1">
            <a:off x="6762939" y="4693186"/>
            <a:ext cx="849716" cy="1057619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8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4B9FEB-0B15-6F40-C96E-AECE9FBD2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065" y="1825625"/>
            <a:ext cx="7237869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70D4E-1E7D-4818-ACC0-75339865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Open your </a:t>
            </a:r>
            <a:r>
              <a:rPr lang="en-US" b="1" i="1" u="sng" dirty="0" err="1"/>
              <a:t>src</a:t>
            </a:r>
            <a:r>
              <a:rPr lang="en-US" dirty="0"/>
              <a:t> folder (it should be empty at first), and then right-click. The functions should be VERY similar to IntelliJ, but now we have Scala.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E3FF74-06F1-4514-86ED-C7614C26E0DD}"/>
              </a:ext>
            </a:extLst>
          </p:cNvPr>
          <p:cNvCxnSpPr>
            <a:cxnSpLocks/>
          </p:cNvCxnSpPr>
          <p:nvPr/>
        </p:nvCxnSpPr>
        <p:spPr>
          <a:xfrm flipH="1">
            <a:off x="6096000" y="1895302"/>
            <a:ext cx="3721332" cy="829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D4064C-122B-4EEE-B72E-B491275767D3}"/>
              </a:ext>
            </a:extLst>
          </p:cNvPr>
          <p:cNvCxnSpPr>
            <a:cxnSpLocks/>
          </p:cNvCxnSpPr>
          <p:nvPr/>
        </p:nvCxnSpPr>
        <p:spPr>
          <a:xfrm flipH="1">
            <a:off x="5989320" y="1895302"/>
            <a:ext cx="3828012" cy="1844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0D4E-1E7D-4818-ACC0-75339865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Varieties of Scala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68CE-9FAD-46AC-9FDF-FFF233AAC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Class</a:t>
            </a:r>
          </a:p>
          <a:p>
            <a:pPr lvl="1"/>
            <a:r>
              <a:rPr lang="en-US" dirty="0"/>
              <a:t>Inserts basic code for the class</a:t>
            </a:r>
          </a:p>
          <a:p>
            <a:pPr lvl="1"/>
            <a:r>
              <a:rPr lang="en-US" dirty="0"/>
              <a:t>Like Java, the class name MUST match the name of the file</a:t>
            </a:r>
          </a:p>
          <a:p>
            <a:r>
              <a:rPr lang="en-US" dirty="0"/>
              <a:t>Scala Worksheet</a:t>
            </a:r>
          </a:p>
          <a:p>
            <a:pPr lvl="1"/>
            <a:r>
              <a:rPr lang="en-US" dirty="0"/>
              <a:t>Give line by line output from the </a:t>
            </a:r>
            <a:r>
              <a:rPr lang="en-US" dirty="0" err="1"/>
              <a:t>scala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Useful for testing basic code outside the REPL</a:t>
            </a:r>
          </a:p>
          <a:p>
            <a:pPr lvl="1"/>
            <a:r>
              <a:rPr lang="en-US" dirty="0"/>
              <a:t>Does NOT support objects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AA634B7B-EBF6-0602-05C8-7BE9491F3E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196" t="15833" r="51474" b="48022"/>
          <a:stretch/>
        </p:blipFill>
        <p:spPr>
          <a:xfrm>
            <a:off x="7216406" y="2262674"/>
            <a:ext cx="3093187" cy="347723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A56EC5E-1BF4-0D14-2C04-0E9AE0E4FED9}"/>
              </a:ext>
            </a:extLst>
          </p:cNvPr>
          <p:cNvSpPr/>
          <p:nvPr/>
        </p:nvSpPr>
        <p:spPr>
          <a:xfrm>
            <a:off x="6638213" y="2576074"/>
            <a:ext cx="441033" cy="396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9C6F1F-5F6D-F6C1-8EB1-A2C516A063C5}"/>
              </a:ext>
            </a:extLst>
          </p:cNvPr>
          <p:cNvSpPr/>
          <p:nvPr/>
        </p:nvSpPr>
        <p:spPr>
          <a:xfrm>
            <a:off x="6638212" y="4831594"/>
            <a:ext cx="441033" cy="396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1114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Segoe UI Emoji</vt:lpstr>
      <vt:lpstr>Office Theme</vt:lpstr>
      <vt:lpstr>IntelliJ + Scala</vt:lpstr>
      <vt:lpstr>WARNING:</vt:lpstr>
      <vt:lpstr>Installation</vt:lpstr>
      <vt:lpstr>Install Scala</vt:lpstr>
      <vt:lpstr>Install Scala</vt:lpstr>
      <vt:lpstr>Create a Project</vt:lpstr>
      <vt:lpstr>Create Project</vt:lpstr>
      <vt:lpstr>Open your src folder (it should be empty at first), and then right-click. The functions should be VERY similar to IntelliJ, but now we have Scala. </vt:lpstr>
      <vt:lpstr>Varieties of Scala files</vt:lpstr>
      <vt:lpstr>Just to be sure everything works</vt:lpstr>
      <vt:lpstr>Just to be sure everything works</vt:lpstr>
      <vt:lpstr>Just to be sure everything works</vt:lpstr>
      <vt:lpstr>Some Differences in worksheet mode</vt:lpstr>
      <vt:lpstr>Installing XML (I suggest doing this right away!)</vt:lpstr>
      <vt:lpstr>Installing XML</vt:lpstr>
      <vt:lpstr>Installing XML</vt:lpstr>
      <vt:lpstr>Installing XML</vt:lpstr>
      <vt:lpstr>Now let’s make that permanent for ALL future projects</vt:lpstr>
      <vt:lpstr>To check if it is working….</vt:lpstr>
      <vt:lpstr>Parallel (will be needed later)</vt:lpstr>
      <vt:lpstr>Option 2  for extra dependencies (will be needed later)</vt:lpstr>
      <vt:lpstr>Completing the install</vt:lpstr>
      <vt:lpstr>Completing the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</dc:title>
  <dc:creator>Lisa Rebenitsch</dc:creator>
  <cp:lastModifiedBy>Rebenitsch, Lisa R.</cp:lastModifiedBy>
  <cp:revision>52</cp:revision>
  <dcterms:created xsi:type="dcterms:W3CDTF">2018-05-11T16:08:44Z</dcterms:created>
  <dcterms:modified xsi:type="dcterms:W3CDTF">2023-10-16T21:30:11Z</dcterms:modified>
</cp:coreProperties>
</file>