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5"/>
  </p:notesMasterIdLst>
  <p:sldIdLst>
    <p:sldId id="423" r:id="rId2"/>
    <p:sldId id="293" r:id="rId3"/>
    <p:sldId id="355" r:id="rId4"/>
    <p:sldId id="294" r:id="rId5"/>
    <p:sldId id="295" r:id="rId6"/>
    <p:sldId id="334" r:id="rId7"/>
    <p:sldId id="430" r:id="rId8"/>
    <p:sldId id="420" r:id="rId9"/>
    <p:sldId id="421" r:id="rId10"/>
    <p:sldId id="422" r:id="rId11"/>
    <p:sldId id="425" r:id="rId12"/>
    <p:sldId id="467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1" autoAdjust="0"/>
  </p:normalViewPr>
  <p:slideViewPr>
    <p:cSldViewPr snapToGrid="0">
      <p:cViewPr>
        <p:scale>
          <a:sx n="75" d="100"/>
          <a:sy n="75" d="100"/>
        </p:scale>
        <p:origin x="1308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DB89-EFD6-4F80-BB73-0CB6FBAF42F1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EF89-E12B-4BFE-9F77-AF579575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E00375C-679C-4517-9D80-E9806928E29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E2E06F63-59AC-4EB6-8C49-E51CC453C5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51CCB16-B2D8-EADA-0D54-085972A7AFCB}"/>
              </a:ext>
            </a:extLst>
          </p:cNvPr>
          <p:cNvSpPr/>
          <p:nvPr/>
        </p:nvSpPr>
        <p:spPr bwMode="auto">
          <a:xfrm>
            <a:off x="0" y="0"/>
            <a:ext cx="12191999" cy="596747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>
              <a:alphaModFix amt="47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4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B1565AD-43A4-27B2-3461-66B8113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43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342901" y="866274"/>
            <a:ext cx="4277784" cy="1394464"/>
          </a:xfrm>
          <a:prstGeom prst="snip2Diag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66274"/>
            <a:ext cx="4277784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922925" cy="5785469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D6DEF9-4D0D-E811-7097-4D73A88B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900" y="2400300"/>
            <a:ext cx="4277784" cy="40548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8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3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41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5778248" cy="56493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823865"/>
            <a:ext cx="5627355" cy="564936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7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6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00100"/>
            <a:ext cx="2996698" cy="567312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5996" y="800098"/>
            <a:ext cx="8428773" cy="567312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9C3188-62C9-9DD7-0628-11E5430B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7" y="706533"/>
            <a:ext cx="5500094" cy="72203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1433688"/>
            <a:ext cx="5513536" cy="502143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5389527" cy="7220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438292"/>
            <a:ext cx="5389527" cy="501682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26337" y="1428570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12718" y="1428570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877" y="785988"/>
            <a:ext cx="5389528" cy="2260725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498" y="3163370"/>
            <a:ext cx="11562465" cy="329174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111500"/>
            <a:ext cx="11598069" cy="12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DACB8A-6D18-47DC-6EF3-DF5813F487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8498" y="785989"/>
            <a:ext cx="5606202" cy="2260726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3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5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5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219015"/>
            <a:ext cx="12237797" cy="2626556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475507 w 12237797"/>
              <a:gd name="connsiteY9" fmla="*/ 3325040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249170 w 12237797"/>
              <a:gd name="connsiteY9" fmla="*/ 3553824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7797" h="33187386">
                <a:moveTo>
                  <a:pt x="24025" y="0"/>
                </a:moveTo>
                <a:lnTo>
                  <a:pt x="2056025" y="0"/>
                </a:lnTo>
                <a:lnTo>
                  <a:pt x="2056025" y="0"/>
                </a:lnTo>
                <a:lnTo>
                  <a:pt x="5104025" y="0"/>
                </a:lnTo>
                <a:lnTo>
                  <a:pt x="12216025" y="0"/>
                </a:lnTo>
                <a:lnTo>
                  <a:pt x="12216025" y="707671"/>
                </a:lnTo>
                <a:lnTo>
                  <a:pt x="12216025" y="707671"/>
                </a:lnTo>
                <a:lnTo>
                  <a:pt x="12216025" y="1010959"/>
                </a:lnTo>
                <a:lnTo>
                  <a:pt x="12237797" y="3312515"/>
                </a:lnTo>
                <a:lnTo>
                  <a:pt x="249170" y="3553824"/>
                </a:lnTo>
                <a:lnTo>
                  <a:pt x="0" y="33187386"/>
                </a:lnTo>
                <a:cubicBezTo>
                  <a:pt x="8008" y="22360814"/>
                  <a:pt x="16017" y="11534243"/>
                  <a:pt x="24025" y="707671"/>
                </a:cubicBezTo>
                <a:lnTo>
                  <a:pt x="24025" y="0"/>
                </a:lnTo>
                <a:close/>
              </a:path>
            </a:pathLst>
          </a:custGeom>
          <a:blipFill dpi="0" rotWithShape="1">
            <a:blip r:embed="rId15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3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200"/>
        </a:spcBef>
        <a:spcAft>
          <a:spcPts val="600"/>
        </a:spcAft>
        <a:buClr>
          <a:schemeClr val="accent1"/>
        </a:buClr>
        <a:buFont typeface="Wingdings 2" charset="2"/>
        <a:buNone/>
        <a:defRPr sz="4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lantuml.com/class-diagra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Class name</a:t>
            </a:r>
          </a:p>
          <a:p>
            <a:pPr marL="457200" lvl="1" indent="0">
              <a:buNone/>
            </a:pPr>
            <a:r>
              <a:rPr lang="en-US" dirty="0"/>
              <a:t>This should match what you will eventually name the class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Attribute</a:t>
            </a:r>
          </a:p>
          <a:p>
            <a:pPr marL="457200" lvl="1" indent="0">
              <a:buNone/>
            </a:pPr>
            <a:r>
              <a:rPr lang="en-US" dirty="0"/>
              <a:t>Notation: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: Datatype</a:t>
            </a:r>
          </a:p>
          <a:p>
            <a:pPr marL="457200" lvl="1" indent="0">
              <a:buNone/>
            </a:pPr>
            <a:r>
              <a:rPr lang="en-US" dirty="0"/>
              <a:t>The data the class is working on. This includes state information</a:t>
            </a:r>
          </a:p>
          <a:p>
            <a:pPr marL="457200" lvl="1" indent="0">
              <a:buNone/>
            </a:pPr>
            <a:r>
              <a:rPr lang="en-US" dirty="0"/>
              <a:t>Mark arrays with []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Name : Datatype[]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C8B49C-CE41-2269-936D-2B39F1A09B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6760" y="3085236"/>
            <a:ext cx="3987913" cy="1372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8E98C-BA59-4C15-9971-DD72C9C346CE}"/>
              </a:ext>
            </a:extLst>
          </p:cNvPr>
          <p:cNvSpPr txBox="1"/>
          <p:nvPr/>
        </p:nvSpPr>
        <p:spPr>
          <a:xfrm>
            <a:off x="7751846" y="57404"/>
            <a:ext cx="339196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button is just a remnant from the software I used (draw.io)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36CB-4B61-4C45-B069-3C3DF739C2D5}"/>
              </a:ext>
            </a:extLst>
          </p:cNvPr>
          <p:cNvCxnSpPr>
            <a:cxnSpLocks/>
          </p:cNvCxnSpPr>
          <p:nvPr/>
        </p:nvCxnSpPr>
        <p:spPr>
          <a:xfrm>
            <a:off x="3857625" y="1790700"/>
            <a:ext cx="5010150" cy="1618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18023-AD2A-4CEE-9A92-4B0B592DF0C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505325" y="3771468"/>
            <a:ext cx="3131435" cy="3235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793D8-193F-4602-BB89-8065BEFE23C9}"/>
              </a:ext>
            </a:extLst>
          </p:cNvPr>
          <p:cNvCxnSpPr>
            <a:cxnSpLocks/>
          </p:cNvCxnSpPr>
          <p:nvPr/>
        </p:nvCxnSpPr>
        <p:spPr>
          <a:xfrm>
            <a:off x="7751846" y="377503"/>
            <a:ext cx="134854" cy="237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8CFAE4-8DF9-4F8B-8166-72361C1B8A7D}"/>
              </a:ext>
            </a:extLst>
          </p:cNvPr>
          <p:cNvSpPr txBox="1"/>
          <p:nvPr/>
        </p:nvSpPr>
        <p:spPr>
          <a:xfrm>
            <a:off x="5016253" y="6251126"/>
            <a:ext cx="64299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/>
              <a:t>Diagrams done with </a:t>
            </a:r>
            <a:r>
              <a:rPr lang="en-US" sz="1600" b="1" dirty="0">
                <a:hlinkClick r:id="rId3"/>
              </a:rPr>
              <a:t>www.draw.io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For those who prefer text: </a:t>
            </a:r>
            <a:r>
              <a:rPr lang="en-US" sz="1600" b="1" dirty="0">
                <a:hlinkClick r:id="rId4"/>
              </a:rPr>
              <a:t>https://plantuml.com/class-diagram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3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0297-2953-4B55-9F3E-4CC6F809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What is next?</a:t>
            </a:r>
          </a:p>
          <a:p>
            <a:pPr marL="0" indent="0" algn="ctr">
              <a:buNone/>
            </a:pPr>
            <a:r>
              <a:rPr lang="en-US" dirty="0"/>
              <a:t>The player needs to set the color of all of its pieces. </a:t>
            </a:r>
          </a:p>
          <a:p>
            <a:pPr marL="0" indent="0" algn="ctr">
              <a:buNone/>
            </a:pPr>
            <a:r>
              <a:rPr lang="en-US" sz="4000" dirty="0"/>
              <a:t>Add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color() : void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900" dirty="0"/>
              <a:t>Next would be </a:t>
            </a:r>
            <a:r>
              <a:rPr lang="en-US" sz="3900" dirty="0" err="1"/>
              <a:t>setColor</a:t>
            </a:r>
            <a:r>
              <a:rPr lang="en-US" sz="3900" dirty="0"/>
              <a:t>(color : Color) in Piece, but we do not add those to the diagram.</a:t>
            </a:r>
            <a:endParaRPr 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954F-AD7F-4CA3-992B-500945BF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7252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0297-2953-4B55-9F3E-4CC6F809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To “check” if a tasks can be accomplished, either</a:t>
            </a:r>
          </a:p>
          <a:p>
            <a:pPr marL="0" indent="0" algn="ctr">
              <a:buNone/>
            </a:pP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Trace through the class diagram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Make a sequence diagram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954F-AD7F-4CA3-992B-500945BF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4797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8A8-9F24-41A4-AB4E-08B59209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95D2F27A-8B03-4DFF-B78C-64765F58F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99194"/>
              </p:ext>
            </p:extLst>
          </p:nvPr>
        </p:nvGraphicFramePr>
        <p:xfrm>
          <a:off x="338054" y="1007935"/>
          <a:ext cx="432284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2846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CheckersProgram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getPlayer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 Player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D85F0515-4DF1-4F58-97C1-F76D6A8C7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96559"/>
              </p:ext>
            </p:extLst>
          </p:nvPr>
        </p:nvGraphicFramePr>
        <p:xfrm>
          <a:off x="1167499" y="2872740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C9F8372F-DEB8-42D8-95EC-5702B3A5D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16194"/>
              </p:ext>
            </p:extLst>
          </p:nvPr>
        </p:nvGraphicFramePr>
        <p:xfrm>
          <a:off x="1179298" y="4367630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: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838CC-A332-464E-9054-AE9F8302DE9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405749" y="2120455"/>
            <a:ext cx="93728" cy="7522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F5BDF6-DFDE-4409-A241-773EBDDA26C2}"/>
              </a:ext>
            </a:extLst>
          </p:cNvPr>
          <p:cNvSpPr txBox="1"/>
          <p:nvPr/>
        </p:nvSpPr>
        <p:spPr>
          <a:xfrm>
            <a:off x="2574857" y="2368702"/>
            <a:ext cx="126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09FAC-C4F7-4233-BF8E-5A7783AE57C3}"/>
              </a:ext>
            </a:extLst>
          </p:cNvPr>
          <p:cNvSpPr txBox="1"/>
          <p:nvPr/>
        </p:nvSpPr>
        <p:spPr>
          <a:xfrm>
            <a:off x="3840850" y="4456489"/>
            <a:ext cx="13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64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A5CF97C-572C-4FA4-B2E9-147C4C444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22936"/>
              </p:ext>
            </p:extLst>
          </p:nvPr>
        </p:nvGraphicFramePr>
        <p:xfrm>
          <a:off x="7472202" y="1767598"/>
          <a:ext cx="3022789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2789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E2BFDB1E-9002-4770-AF7C-895576C21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95367"/>
              </p:ext>
            </p:extLst>
          </p:nvPr>
        </p:nvGraphicFramePr>
        <p:xfrm>
          <a:off x="7778400" y="4176445"/>
          <a:ext cx="2476500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56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CC40F9-D806-43FD-861E-712B35EFB62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H="1" flipV="1">
            <a:off x="8983596" y="2880118"/>
            <a:ext cx="33054" cy="129632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AC55F8-7E3C-4D5C-B34F-018E7EBDE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51448"/>
              </p:ext>
            </p:extLst>
          </p:nvPr>
        </p:nvGraphicFramePr>
        <p:xfrm>
          <a:off x="6564712" y="107586"/>
          <a:ext cx="3357591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7591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color() : void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B48023-95D8-4801-AD4E-643D3FB3701A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4660900" y="663846"/>
            <a:ext cx="1903812" cy="9003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B979E4-F28C-4AE6-9334-A78E498465F8}"/>
              </a:ext>
            </a:extLst>
          </p:cNvPr>
          <p:cNvSpPr txBox="1"/>
          <p:nvPr/>
        </p:nvSpPr>
        <p:spPr>
          <a:xfrm>
            <a:off x="5400015" y="636679"/>
            <a:ext cx="126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2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7FAFA0E-B6EB-4BAB-AE33-2D10570B7B33}"/>
              </a:ext>
            </a:extLst>
          </p:cNvPr>
          <p:cNvCxnSpPr>
            <a:cxnSpLocks/>
            <a:stCxn id="17" idx="3"/>
            <a:endCxn id="14" idx="3"/>
          </p:cNvCxnSpPr>
          <p:nvPr/>
        </p:nvCxnSpPr>
        <p:spPr>
          <a:xfrm>
            <a:off x="9922303" y="663846"/>
            <a:ext cx="572688" cy="1660012"/>
          </a:xfrm>
          <a:prstGeom prst="bentConnector3">
            <a:avLst>
              <a:gd name="adj1" fmla="val 13991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0C18073-DDA9-423E-9B56-019DA5615255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3643999" y="3429000"/>
            <a:ext cx="11799" cy="1494890"/>
          </a:xfrm>
          <a:prstGeom prst="bentConnector3">
            <a:avLst>
              <a:gd name="adj1" fmla="val 2037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D6B068-97BF-4A01-BC02-2A7BB6035B32}"/>
              </a:ext>
            </a:extLst>
          </p:cNvPr>
          <p:cNvSpPr txBox="1"/>
          <p:nvPr/>
        </p:nvSpPr>
        <p:spPr>
          <a:xfrm>
            <a:off x="10691842" y="2542848"/>
            <a:ext cx="1362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0..12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1D0B7C-038D-49D7-B9DE-9902C8443DD7}"/>
              </a:ext>
            </a:extLst>
          </p:cNvPr>
          <p:cNvCxnSpPr>
            <a:cxnSpLocks/>
            <a:stCxn id="14" idx="1"/>
            <a:endCxn id="6" idx="2"/>
          </p:cNvCxnSpPr>
          <p:nvPr/>
        </p:nvCxnSpPr>
        <p:spPr>
          <a:xfrm rot="10800000" flipV="1">
            <a:off x="2417548" y="2323858"/>
            <a:ext cx="5054654" cy="3156292"/>
          </a:xfrm>
          <a:prstGeom prst="bentConnector4">
            <a:avLst>
              <a:gd name="adj1" fmla="val 37751"/>
              <a:gd name="adj2" fmla="val 1072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BA095C-99E3-47CA-B87F-ACBFA10D3C7D}"/>
              </a:ext>
            </a:extLst>
          </p:cNvPr>
          <p:cNvSpPr txBox="1"/>
          <p:nvPr/>
        </p:nvSpPr>
        <p:spPr>
          <a:xfrm>
            <a:off x="6472322" y="2387158"/>
            <a:ext cx="1362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0..1</a:t>
            </a:r>
          </a:p>
        </p:txBody>
      </p:sp>
    </p:spTree>
    <p:extLst>
      <p:ext uri="{BB962C8B-B14F-4D97-AF65-F5344CB8AC3E}">
        <p14:creationId xmlns:p14="http://schemas.microsoft.com/office/powerpoint/2010/main" val="23467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2DF9-4F54-47CA-8744-0962CCE2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CheckersProgram</a:t>
            </a:r>
            <a:r>
              <a:rPr lang="en-US" sz="2400" dirty="0"/>
              <a:t>	              Player: Red	        Piece: 1  Piece: 2   …  Piece: 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9A6A-A331-47F7-B0FC-02455115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0089ED0-B24B-4411-AB99-703AB830B14A}"/>
              </a:ext>
            </a:extLst>
          </p:cNvPr>
          <p:cNvGrpSpPr/>
          <p:nvPr/>
        </p:nvGrpSpPr>
        <p:grpSpPr>
          <a:xfrm>
            <a:off x="678397" y="1349375"/>
            <a:ext cx="10513773" cy="3949027"/>
            <a:chOff x="1059397" y="3128404"/>
            <a:chExt cx="10513773" cy="271292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0BC764-ABD3-421C-BA45-5E844C30FD0A}"/>
                </a:ext>
              </a:extLst>
            </p:cNvPr>
            <p:cNvCxnSpPr>
              <a:cxnSpLocks/>
            </p:cNvCxnSpPr>
            <p:nvPr/>
          </p:nvCxnSpPr>
          <p:spPr>
            <a:xfrm>
              <a:off x="1350146" y="3201214"/>
              <a:ext cx="0" cy="264011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2C6A1D-BC47-452B-9139-F7263965FD27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98" y="3463825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777A35-B5A2-46D9-B49A-6F3A06F5F4DF}"/>
                </a:ext>
              </a:extLst>
            </p:cNvPr>
            <p:cNvCxnSpPr>
              <a:cxnSpLocks/>
            </p:cNvCxnSpPr>
            <p:nvPr/>
          </p:nvCxnSpPr>
          <p:spPr>
            <a:xfrm>
              <a:off x="7882458" y="3497736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1CBC2F-262E-4DDB-B4D2-410E153A051C}"/>
                </a:ext>
              </a:extLst>
            </p:cNvPr>
            <p:cNvSpPr/>
            <p:nvPr/>
          </p:nvSpPr>
          <p:spPr>
            <a:xfrm>
              <a:off x="1059397" y="3335684"/>
              <a:ext cx="513063" cy="217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1D3809-8C4B-45DA-A65E-D1D41397A5BA}"/>
                </a:ext>
              </a:extLst>
            </p:cNvPr>
            <p:cNvCxnSpPr>
              <a:cxnSpLocks/>
            </p:cNvCxnSpPr>
            <p:nvPr/>
          </p:nvCxnSpPr>
          <p:spPr>
            <a:xfrm>
              <a:off x="5518060" y="3927254"/>
              <a:ext cx="2114570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501EF2-CCEE-4D76-82E3-C4E846463B2F}"/>
                </a:ext>
              </a:extLst>
            </p:cNvPr>
            <p:cNvSpPr txBox="1"/>
            <p:nvPr/>
          </p:nvSpPr>
          <p:spPr>
            <a:xfrm>
              <a:off x="1934853" y="3128404"/>
              <a:ext cx="1486304" cy="253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getPlayer</a:t>
              </a:r>
              <a:r>
                <a:rPr lang="en-US" dirty="0"/>
                <a:t>( 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AC23A5-AD7A-4AB4-B013-A8CB4BC8F9B4}"/>
                </a:ext>
              </a:extLst>
            </p:cNvPr>
            <p:cNvSpPr txBox="1"/>
            <p:nvPr/>
          </p:nvSpPr>
          <p:spPr>
            <a:xfrm>
              <a:off x="3882666" y="3501043"/>
              <a:ext cx="920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color()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8C88E6-CC57-450C-965F-B347C97FB431}"/>
                </a:ext>
              </a:extLst>
            </p:cNvPr>
            <p:cNvSpPr/>
            <p:nvPr/>
          </p:nvSpPr>
          <p:spPr>
            <a:xfrm>
              <a:off x="5004999" y="3682143"/>
              <a:ext cx="513061" cy="170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B0CC544-11C8-4EFF-976A-9A0F38932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060" y="4086336"/>
              <a:ext cx="2202075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887F48D-1429-4800-AE86-9FC7509F4C6A}"/>
                </a:ext>
              </a:extLst>
            </p:cNvPr>
            <p:cNvSpPr/>
            <p:nvPr/>
          </p:nvSpPr>
          <p:spPr>
            <a:xfrm>
              <a:off x="7632630" y="3894804"/>
              <a:ext cx="47919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49F3F0-A680-4E34-95DE-D39014925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7321" y="5370943"/>
              <a:ext cx="3318683" cy="8608"/>
            </a:xfrm>
            <a:prstGeom prst="straightConnector1">
              <a:avLst/>
            </a:prstGeom>
            <a:ln w="57150">
              <a:solidFill>
                <a:srgbClr val="00C6B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818B76-0B7E-46A2-BB01-B0BADC7E5241}"/>
                </a:ext>
              </a:extLst>
            </p:cNvPr>
            <p:cNvSpPr txBox="1"/>
            <p:nvPr/>
          </p:nvSpPr>
          <p:spPr>
            <a:xfrm>
              <a:off x="2689087" y="44268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60964C-961F-49E2-8D1F-DF3157431B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0602" y="3528433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1A22FD-A126-4EFE-9983-AF522CB5B1FE}"/>
                </a:ext>
              </a:extLst>
            </p:cNvPr>
            <p:cNvSpPr/>
            <p:nvPr/>
          </p:nvSpPr>
          <p:spPr>
            <a:xfrm>
              <a:off x="8731063" y="4370716"/>
              <a:ext cx="479190" cy="373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E3975F-2A61-4F06-B00D-177AD07CB927}"/>
                </a:ext>
              </a:extLst>
            </p:cNvPr>
            <p:cNvCxnSpPr>
              <a:cxnSpLocks/>
            </p:cNvCxnSpPr>
            <p:nvPr/>
          </p:nvCxnSpPr>
          <p:spPr>
            <a:xfrm>
              <a:off x="11373286" y="3528433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3E71F0-0CE8-4242-BF2A-51CEDBF2D499}"/>
                </a:ext>
              </a:extLst>
            </p:cNvPr>
            <p:cNvSpPr/>
            <p:nvPr/>
          </p:nvSpPr>
          <p:spPr>
            <a:xfrm>
              <a:off x="11093980" y="4815216"/>
              <a:ext cx="479190" cy="373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344FA6-4589-4A45-95DA-6AE4C2704D57}"/>
                </a:ext>
              </a:extLst>
            </p:cNvPr>
            <p:cNvCxnSpPr>
              <a:cxnSpLocks/>
            </p:cNvCxnSpPr>
            <p:nvPr/>
          </p:nvCxnSpPr>
          <p:spPr>
            <a:xfrm>
              <a:off x="5518060" y="4432883"/>
              <a:ext cx="3213003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55366E-DD47-47C9-858E-44A27B2AD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060" y="4591965"/>
              <a:ext cx="3105240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A069B3-905B-4BD2-A2AD-1C57C45A6A3E}"/>
                </a:ext>
              </a:extLst>
            </p:cNvPr>
            <p:cNvCxnSpPr>
              <a:cxnSpLocks/>
            </p:cNvCxnSpPr>
            <p:nvPr/>
          </p:nvCxnSpPr>
          <p:spPr>
            <a:xfrm>
              <a:off x="5572251" y="4953583"/>
              <a:ext cx="5511496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DE33A3E-2B76-4200-9030-294363E70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2251" y="5138065"/>
              <a:ext cx="5511496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E2D3AD3-26DA-484E-ACDE-EDA19479CB24}"/>
                </a:ext>
              </a:extLst>
            </p:cNvPr>
            <p:cNvCxnSpPr>
              <a:cxnSpLocks/>
            </p:cNvCxnSpPr>
            <p:nvPr/>
          </p:nvCxnSpPr>
          <p:spPr>
            <a:xfrm>
              <a:off x="1613065" y="3761970"/>
              <a:ext cx="3492335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93A865-9544-4D3B-B67C-EF06499430A1}"/>
                </a:ext>
              </a:extLst>
            </p:cNvPr>
            <p:cNvSpPr txBox="1"/>
            <p:nvPr/>
          </p:nvSpPr>
          <p:spPr>
            <a:xfrm>
              <a:off x="5752527" y="3656950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setColor</a:t>
              </a:r>
              <a:r>
                <a:rPr lang="en-US" dirty="0"/>
                <a:t>(blue)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F00080-0BDC-41E3-8676-0D8AF572CEBD}"/>
                </a:ext>
              </a:extLst>
            </p:cNvPr>
            <p:cNvSpPr txBox="1"/>
            <p:nvPr/>
          </p:nvSpPr>
          <p:spPr>
            <a:xfrm>
              <a:off x="5855698" y="4182147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setColor</a:t>
              </a:r>
              <a:r>
                <a:rPr lang="en-US" dirty="0"/>
                <a:t>(blue)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4D1715-B700-456A-8A9A-44A744F90089}"/>
                </a:ext>
              </a:extLst>
            </p:cNvPr>
            <p:cNvSpPr txBox="1"/>
            <p:nvPr/>
          </p:nvSpPr>
          <p:spPr>
            <a:xfrm>
              <a:off x="5815364" y="4697747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setColor</a:t>
              </a:r>
              <a:r>
                <a:rPr lang="en-US" dirty="0"/>
                <a:t>(blue)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55800F9-64C1-446A-9E29-385DD9604756}"/>
              </a:ext>
            </a:extLst>
          </p:cNvPr>
          <p:cNvSpPr txBox="1"/>
          <p:nvPr/>
        </p:nvSpPr>
        <p:spPr>
          <a:xfrm>
            <a:off x="1929843" y="170713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F131203-B97A-4D8A-B1E7-0B6EB0001EB1}"/>
              </a:ext>
            </a:extLst>
          </p:cNvPr>
          <p:cNvCxnSpPr>
            <a:cxnSpLocks/>
          </p:cNvCxnSpPr>
          <p:nvPr/>
        </p:nvCxnSpPr>
        <p:spPr>
          <a:xfrm>
            <a:off x="1191460" y="1718708"/>
            <a:ext cx="1524143" cy="344148"/>
          </a:xfrm>
          <a:prstGeom prst="bentConnector3">
            <a:avLst>
              <a:gd name="adj1" fmla="val 12332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5E873E-18E4-48FD-B23D-12EA35397413}"/>
              </a:ext>
            </a:extLst>
          </p:cNvPr>
          <p:cNvCxnSpPr>
            <a:cxnSpLocks/>
          </p:cNvCxnSpPr>
          <p:nvPr/>
        </p:nvCxnSpPr>
        <p:spPr>
          <a:xfrm flipH="1" flipV="1">
            <a:off x="1173828" y="2062856"/>
            <a:ext cx="1701834" cy="9719"/>
          </a:xfrm>
          <a:prstGeom prst="straightConnector1">
            <a:avLst/>
          </a:prstGeom>
          <a:ln w="57150">
            <a:solidFill>
              <a:srgbClr val="00C6BB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49BB6C0-F6C0-4979-A6A1-BE62BB008418}"/>
              </a:ext>
            </a:extLst>
          </p:cNvPr>
          <p:cNvSpPr txBox="1"/>
          <p:nvPr/>
        </p:nvSpPr>
        <p:spPr>
          <a:xfrm>
            <a:off x="6565901" y="5343587"/>
            <a:ext cx="4838698" cy="83099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minimal. Sending in the color also makes sense.</a:t>
            </a:r>
          </a:p>
        </p:txBody>
      </p:sp>
    </p:spTree>
    <p:extLst>
      <p:ext uri="{BB962C8B-B14F-4D97-AF65-F5344CB8AC3E}">
        <p14:creationId xmlns:p14="http://schemas.microsoft.com/office/powerpoint/2010/main" val="22244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dirty="0"/>
              <a:t>The major functions for the class</a:t>
            </a:r>
          </a:p>
          <a:p>
            <a:pPr indent="-285750"/>
            <a:r>
              <a:rPr lang="en-US" dirty="0"/>
              <a:t>Alternatively, if you are early in the process, just a description of the class’s jobs/tasks</a:t>
            </a:r>
          </a:p>
          <a:p>
            <a:pPr indent="-285750"/>
            <a:r>
              <a:rPr lang="en-US" dirty="0"/>
              <a:t>To state the return type:</a:t>
            </a:r>
          </a:p>
          <a:p>
            <a:pPr marL="5143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Foo(name, name…) : datatype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D95761-202B-5304-5A69-E13ADD503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690564" y="3085236"/>
            <a:ext cx="2934109" cy="1009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Functions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A3498C-4E7F-4729-98A0-59F9C903F473}"/>
              </a:ext>
            </a:extLst>
          </p:cNvPr>
          <p:cNvCxnSpPr>
            <a:cxnSpLocks/>
          </p:cNvCxnSpPr>
          <p:nvPr/>
        </p:nvCxnSpPr>
        <p:spPr>
          <a:xfrm flipV="1">
            <a:off x="6934200" y="3952875"/>
            <a:ext cx="1756364" cy="606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8CFAE4-8DF9-4F8B-8166-72361C1B8A7D}"/>
              </a:ext>
            </a:extLst>
          </p:cNvPr>
          <p:cNvSpPr txBox="1"/>
          <p:nvPr/>
        </p:nvSpPr>
        <p:spPr>
          <a:xfrm>
            <a:off x="7100712" y="6025774"/>
            <a:ext cx="4043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Diagrams done with </a:t>
            </a:r>
            <a:r>
              <a:rPr lang="en-US" b="1" dirty="0">
                <a:hlinkClick r:id="rId3"/>
              </a:rPr>
              <a:t>www.draw.io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1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The first run of the diagram will normally be a description only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However…</a:t>
            </a:r>
          </a:p>
          <a:p>
            <a:pPr marL="457200" lvl="1" indent="0">
              <a:buNone/>
            </a:pPr>
            <a:r>
              <a:rPr lang="en-US" dirty="0"/>
              <a:t>If you KNOW you need it, add the function</a:t>
            </a:r>
          </a:p>
          <a:p>
            <a:pPr marL="457200" lvl="1" indent="0">
              <a:buNone/>
            </a:pPr>
            <a:r>
              <a:rPr lang="en-US" dirty="0"/>
              <a:t>If you KNOW you need it when working with other’s code (or people need yours), add the function</a:t>
            </a:r>
          </a:p>
          <a:p>
            <a:pPr marL="457200" lvl="1" indent="0">
              <a:buNone/>
            </a:pPr>
            <a:r>
              <a:rPr lang="en-US" dirty="0"/>
              <a:t>If you KNOW this will be needed for consistency, add the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1A3857-42E5-C0DD-949B-0B86F2CD20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1063" y="2820866"/>
            <a:ext cx="3313112" cy="1538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Notation: Functions</a:t>
            </a:r>
          </a:p>
        </p:txBody>
      </p:sp>
    </p:spTree>
    <p:extLst>
      <p:ext uri="{BB962C8B-B14F-4D97-AF65-F5344CB8AC3E}">
        <p14:creationId xmlns:p14="http://schemas.microsoft.com/office/powerpoint/2010/main" val="26114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Inheritance is shown with an arrow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Interfaces are tagged with &lt;&lt;interface&gt;&gt; or simply have the name in &lt;&lt;…&gt;&gt; (e.g. &lt;&lt;Animal&gt;&gt;). Ideally use a dashed arrow to show implementation (a solid arrow is OK)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42BAF2-1C46-64CF-F028-F141F630A1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7382" y="2502721"/>
            <a:ext cx="4767485" cy="229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inheritance connections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DAEA0D-8FD3-4153-A7B9-EF7E4C3246EB}"/>
              </a:ext>
            </a:extLst>
          </p:cNvPr>
          <p:cNvCxnSpPr>
            <a:cxnSpLocks/>
          </p:cNvCxnSpPr>
          <p:nvPr/>
        </p:nvCxnSpPr>
        <p:spPr>
          <a:xfrm>
            <a:off x="4946650" y="1491197"/>
            <a:ext cx="2654300" cy="2042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connection is shown with a line between two classes.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 connection has an optional “role” that describes the connection</a:t>
            </a:r>
          </a:p>
          <a:p>
            <a:pPr marL="57150" indent="0" algn="ctr">
              <a:buNone/>
            </a:pPr>
            <a:r>
              <a:rPr lang="en-US" sz="4100" i="1" u="sng" dirty="0"/>
              <a:t>The role of a class is on the far end of the line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DFEA54-F477-174B-989D-2069B0FC7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29201" y="2148472"/>
            <a:ext cx="3743847" cy="3000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“has a” connections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70568-5897-4863-A402-95F82A563165}"/>
              </a:ext>
            </a:extLst>
          </p:cNvPr>
          <p:cNvSpPr/>
          <p:nvPr/>
        </p:nvSpPr>
        <p:spPr>
          <a:xfrm>
            <a:off x="7624762" y="5567698"/>
            <a:ext cx="30575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Aside: True UML uses a large variety of different end caps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7F86E-BD91-44F2-956A-1C2E516FF938}"/>
              </a:ext>
            </a:extLst>
          </p:cNvPr>
          <p:cNvCxnSpPr>
            <a:cxnSpLocks/>
          </p:cNvCxnSpPr>
          <p:nvPr/>
        </p:nvCxnSpPr>
        <p:spPr>
          <a:xfrm>
            <a:off x="5425092" y="2013868"/>
            <a:ext cx="3433158" cy="1500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CCFEB-28B9-480B-BD8F-5AC9619EB668}"/>
              </a:ext>
            </a:extLst>
          </p:cNvPr>
          <p:cNvCxnSpPr>
            <a:cxnSpLocks/>
          </p:cNvCxnSpPr>
          <p:nvPr/>
        </p:nvCxnSpPr>
        <p:spPr>
          <a:xfrm flipV="1">
            <a:off x="6204843" y="4000500"/>
            <a:ext cx="3043932" cy="903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A connection has a multiplicity (how many of a instances of a class that are owned).</a:t>
            </a:r>
          </a:p>
          <a:p>
            <a:pPr lvl="1"/>
            <a:r>
              <a:rPr lang="en-US" dirty="0"/>
              <a:t>1- just 1</a:t>
            </a:r>
          </a:p>
          <a:p>
            <a:pPr lvl="1"/>
            <a:r>
              <a:rPr lang="en-US" dirty="0"/>
              <a:t>0:1- 0 or 1</a:t>
            </a:r>
          </a:p>
          <a:p>
            <a:pPr lvl="1"/>
            <a:r>
              <a:rPr lang="en-US" dirty="0"/>
              <a:t>X:Y – X to Y instances</a:t>
            </a:r>
          </a:p>
          <a:p>
            <a:pPr lvl="1"/>
            <a:r>
              <a:rPr lang="en-US" dirty="0"/>
              <a:t>* - many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OK to have more than 1 connection between the same to classes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You MUST have a multiplicity or a </a:t>
            </a:r>
            <a:r>
              <a:rPr lang="en-US" b="1" i="1" dirty="0">
                <a:solidFill>
                  <a:srgbClr val="FF0000"/>
                </a:solidFill>
              </a:rPr>
              <a:t>very clear role</a:t>
            </a:r>
            <a:r>
              <a:rPr lang="en-US" b="1" dirty="0">
                <a:solidFill>
                  <a:srgbClr val="FF0000"/>
                </a:solidFill>
              </a:rPr>
              <a:t>. A role </a:t>
            </a:r>
            <a:r>
              <a:rPr lang="en-US" b="1" i="1" u="sng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FF0000"/>
                </a:solidFill>
              </a:rPr>
              <a:t> a multiplicity is better.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0AB2EE-5716-B512-AF0E-D4491ED325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01063" y="2262357"/>
            <a:ext cx="3313112" cy="265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“has a” connections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66C54-A606-474A-BD2C-15EB615B3DC8}"/>
              </a:ext>
            </a:extLst>
          </p:cNvPr>
          <p:cNvCxnSpPr>
            <a:cxnSpLocks/>
          </p:cNvCxnSpPr>
          <p:nvPr/>
        </p:nvCxnSpPr>
        <p:spPr>
          <a:xfrm>
            <a:off x="7305675" y="2895601"/>
            <a:ext cx="2543175" cy="1066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C890F3-B402-4308-A9A7-A562005DA4F1}"/>
              </a:ext>
            </a:extLst>
          </p:cNvPr>
          <p:cNvCxnSpPr>
            <a:cxnSpLocks/>
          </p:cNvCxnSpPr>
          <p:nvPr/>
        </p:nvCxnSpPr>
        <p:spPr>
          <a:xfrm>
            <a:off x="7305675" y="2895601"/>
            <a:ext cx="2657475" cy="371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Add additional notes if the diagram is not sufficient</a:t>
            </a:r>
          </a:p>
          <a:p>
            <a:pPr algn="ctr"/>
            <a:endParaRPr lang="en-US" sz="2400" dirty="0"/>
          </a:p>
          <a:p>
            <a:pPr marL="57150" indent="0" algn="ctr">
              <a:buNone/>
            </a:pPr>
            <a:r>
              <a:rPr lang="en-US" sz="2400" dirty="0">
                <a:latin typeface="+mn-lt"/>
              </a:rPr>
              <a:t>E.g. private\public\protected is NOT mentioned</a:t>
            </a:r>
          </a:p>
          <a:p>
            <a:pPr marL="0" indent="0" algn="ctr">
              <a:buNone/>
            </a:pPr>
            <a:r>
              <a:rPr lang="en-US" sz="2400" i="1" u="sng" dirty="0">
                <a:latin typeface="+mn-lt"/>
              </a:rPr>
              <a:t>In UML these would be -, +, and # respectively</a:t>
            </a:r>
          </a:p>
          <a:p>
            <a:pPr marL="0" indent="0" algn="ctr">
              <a:buNone/>
            </a:pPr>
            <a:endParaRPr lang="en-US" sz="2400" i="1" u="sng" dirty="0">
              <a:latin typeface="+mn-lt"/>
            </a:endParaRPr>
          </a:p>
          <a:p>
            <a:pPr marL="0" indent="0" algn="ctr">
              <a:buNone/>
            </a:pPr>
            <a:r>
              <a:rPr lang="en-US" sz="2400" dirty="0">
                <a:latin typeface="+mn-lt"/>
              </a:rPr>
              <a:t>Abstract is also not mentioned and requires a note.</a:t>
            </a:r>
          </a:p>
          <a:p>
            <a:pPr marL="0" indent="0" algn="ctr">
              <a:buNone/>
            </a:pPr>
            <a:r>
              <a:rPr lang="en-US" sz="2400" i="1" u="sng" dirty="0">
                <a:latin typeface="+mn-lt"/>
              </a:rPr>
              <a:t>In UML it is italicized…but we can’t write italics by hand!</a:t>
            </a:r>
          </a:p>
          <a:p>
            <a:pPr marL="0" indent="0" algn="ctr">
              <a:buNone/>
            </a:pPr>
            <a:endParaRPr lang="en-US" sz="2400" i="1" u="sng" dirty="0">
              <a:latin typeface="+mn-lt"/>
            </a:endParaRPr>
          </a:p>
          <a:p>
            <a:pPr marL="0" indent="0" algn="ctr">
              <a:buNone/>
            </a:pPr>
            <a:r>
              <a:rPr lang="en-US" sz="2400" b="1" i="1" u="sng" dirty="0">
                <a:latin typeface="+mn-lt"/>
              </a:rPr>
              <a:t>And more!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FA8B61-88FF-8C51-13CB-D2786C8778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01063" y="2262357"/>
            <a:ext cx="3313112" cy="265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other info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D6CD6-FD2D-4853-999F-EA9C1608874D}"/>
              </a:ext>
            </a:extLst>
          </p:cNvPr>
          <p:cNvSpPr txBox="1"/>
          <p:nvPr/>
        </p:nvSpPr>
        <p:spPr>
          <a:xfrm>
            <a:off x="9734550" y="92392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Abstract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7390BC-8361-4B64-80A8-4D7DEA92D3A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0382250" y="1293257"/>
            <a:ext cx="269378" cy="96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0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0297-2953-4B55-9F3E-4CC6F809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Allow for this task:</a:t>
            </a:r>
          </a:p>
          <a:p>
            <a:pPr marL="457200" lvl="1" indent="0" algn="ctr">
              <a:buNone/>
            </a:pPr>
            <a:r>
              <a:rPr lang="en-US" b="1" i="1" u="sng" dirty="0"/>
              <a:t>A </a:t>
            </a:r>
            <a:r>
              <a:rPr lang="en-US" b="1" i="1" u="sng" dirty="0" err="1"/>
              <a:t>Playter</a:t>
            </a:r>
            <a:r>
              <a:rPr lang="en-US" b="1" i="1" u="sng" dirty="0"/>
              <a:t> can choose a piece color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need to add the functions we think we need to do this…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954F-AD7F-4CA3-992B-500945BF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from scenarios</a:t>
            </a:r>
          </a:p>
        </p:txBody>
      </p:sp>
    </p:spTree>
    <p:extLst>
      <p:ext uri="{BB962C8B-B14F-4D97-AF65-F5344CB8AC3E}">
        <p14:creationId xmlns:p14="http://schemas.microsoft.com/office/powerpoint/2010/main" val="7936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0297-2953-4B55-9F3E-4CC6F809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Where do we need to start this process?</a:t>
            </a:r>
          </a:p>
          <a:p>
            <a:pPr marL="0" indent="0">
              <a:buNone/>
            </a:pPr>
            <a:r>
              <a:rPr lang="en-US" b="1" i="1" u="sng" dirty="0" err="1"/>
              <a:t>CheckerProgram</a:t>
            </a:r>
            <a:r>
              <a:rPr lang="en-US" dirty="0"/>
              <a:t>: we need to start the change. This call is internal, but they do not have to be..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: Player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954F-AD7F-4CA3-992B-500945BF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013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Theme" id="{47933F22-C678-4E81-AFEA-32968EC76927}" vid="{B690B02C-9563-482C-A688-0017B4E41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PL_Theme</Template>
  <TotalTime>574</TotalTime>
  <Words>652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Franklin Gothic Heavy</vt:lpstr>
      <vt:lpstr>Wingdings 2</vt:lpstr>
      <vt:lpstr>PL_Theme</vt:lpstr>
      <vt:lpstr>Notation: classes</vt:lpstr>
      <vt:lpstr>Notation: Functions</vt:lpstr>
      <vt:lpstr>Notation: Functions</vt:lpstr>
      <vt:lpstr>Notation: inheritance connections</vt:lpstr>
      <vt:lpstr>Notation: “has a” connections</vt:lpstr>
      <vt:lpstr>Notation: “has a” connections</vt:lpstr>
      <vt:lpstr>Notation: other info</vt:lpstr>
      <vt:lpstr>Functions from scenarios</vt:lpstr>
      <vt:lpstr>Functions</vt:lpstr>
      <vt:lpstr>Functions</vt:lpstr>
      <vt:lpstr>Functions</vt:lpstr>
      <vt:lpstr>Functions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decomposition</dc:title>
  <dc:creator>Lisa Rebenitsch</dc:creator>
  <cp:lastModifiedBy>Rebenitsch, Lisa R.</cp:lastModifiedBy>
  <cp:revision>29</cp:revision>
  <dcterms:created xsi:type="dcterms:W3CDTF">2020-08-20T18:56:05Z</dcterms:created>
  <dcterms:modified xsi:type="dcterms:W3CDTF">2022-09-09T21:18:24Z</dcterms:modified>
</cp:coreProperties>
</file>