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3a783864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3a783864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3a783864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3a783864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3a783864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3a783864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3a78386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3a78386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3a783864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3a783864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3aaef107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3aaef107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3a78386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3a78386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3a783864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3a783864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mojo is a superset of &amp; aims to be fully compatible with python, their </a:t>
            </a:r>
            <a:r>
              <a:rPr lang="en"/>
              <a:t>syntax</a:t>
            </a:r>
            <a:r>
              <a:rPr lang="en"/>
              <a:t> are very similar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some differences/</a:t>
            </a:r>
            <a:r>
              <a:rPr b="1" lang="en"/>
              <a:t>specialties</a:t>
            </a:r>
            <a:r>
              <a:rPr b="1" lang="en"/>
              <a:t> include:</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functions can be defined with either def (like python) or fn, def gives dynamic, flexible functions like in Python, but fn enforces type-declarations and memory safe behaviors, like Rust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variables are defined with let or var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classes are not a thing, but they’re in the plan for the future; however, right now there are structs </a:t>
            </a:r>
            <a:r>
              <a:rPr lang="en"/>
              <a:t>which</a:t>
            </a:r>
            <a:r>
              <a:rPr lang="en"/>
              <a:t> act effectively as static classes without inheritance</a:t>
            </a:r>
            <a:endParaRPr/>
          </a:p>
          <a:p>
            <a:pPr indent="0" lvl="0" marL="0" rtl="0" algn="l">
              <a:spcBef>
                <a:spcPts val="0"/>
              </a:spcBef>
              <a:spcAft>
                <a:spcPts val="0"/>
              </a:spcAft>
              <a:buNone/>
            </a:pPr>
            <a:r>
              <a:t/>
            </a:r>
            <a:endParaRPr/>
          </a:p>
          <a:p>
            <a:pPr indent="-298450" lvl="0" marL="457200" rtl="0" algn="l">
              <a:spcBef>
                <a:spcPts val="0"/>
              </a:spcBef>
              <a:spcAft>
                <a:spcPts val="0"/>
              </a:spcAft>
              <a:buClr>
                <a:schemeClr val="dk1"/>
              </a:buClr>
              <a:buSzPts val="1100"/>
              <a:buChar char="-"/>
            </a:pPr>
            <a:r>
              <a:rPr lang="en">
                <a:solidFill>
                  <a:schemeClr val="dk1"/>
                </a:solidFill>
              </a:rPr>
              <a:t>functions can also have parameters, which are different from arguments and are specified in brackets not parentheses and allow for compile-time metaprogramming, a focus of Mojo for their work in AI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64eec7ad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64eec7ad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run a mojo project, you can either run a file similar to how you would in python or you can build an executable similar to what you might remember doing in 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file extension in mojo are kinda fun too, you may have noticed the fire emoji around our presentation a lot… </a:t>
            </a:r>
            <a:endParaRPr>
              <a:solidFill>
                <a:schemeClr val="dk1"/>
              </a:solidFill>
            </a:endParaRPr>
          </a:p>
          <a:p>
            <a:pPr indent="0" lvl="0" marL="0" rtl="0" algn="l">
              <a:spcBef>
                <a:spcPts val="0"/>
              </a:spcBef>
              <a:spcAft>
                <a:spcPts val="0"/>
              </a:spcAft>
              <a:buNone/>
            </a:pPr>
            <a:r>
              <a:rPr lang="en">
                <a:solidFill>
                  <a:schemeClr val="dk1"/>
                </a:solidFill>
              </a:rPr>
              <a:t>mojo files can either have a .mojo extension or a .🔥 extension!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mojo packages can either be .mojopkg or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3a78386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3a78386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625173a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625173a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3a78386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3a78386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AUl4jELXcNM"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93675" y="484575"/>
            <a:ext cx="8806751" cy="3827400"/>
          </a:xfrm>
          <a:prstGeom prst="rect">
            <a:avLst/>
          </a:prstGeom>
          <a:noFill/>
          <a:ln>
            <a:noFill/>
          </a:ln>
        </p:spPr>
      </p:pic>
      <p:sp>
        <p:nvSpPr>
          <p:cNvPr id="55" name="Google Shape;55;p13"/>
          <p:cNvSpPr txBox="1"/>
          <p:nvPr>
            <p:ph idx="1" type="subTitle"/>
          </p:nvPr>
        </p:nvSpPr>
        <p:spPr>
          <a:xfrm>
            <a:off x="536750" y="376637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lnSpc>
                <a:spcPct val="115000"/>
              </a:lnSpc>
              <a:spcBef>
                <a:spcPts val="1200"/>
              </a:spcBef>
              <a:spcAft>
                <a:spcPts val="0"/>
              </a:spcAft>
              <a:buClr>
                <a:schemeClr val="dk1"/>
              </a:buClr>
              <a:buSzPct val="37907"/>
              <a:buFont typeface="Arial"/>
              <a:buNone/>
            </a:pPr>
            <a:r>
              <a:rPr lang="en" sz="2901">
                <a:solidFill>
                  <a:schemeClr val="dk1"/>
                </a:solidFill>
              </a:rPr>
              <a:t>By Erin Green, Mary Moore, Robert Book, Keiran Berry, and Oliver Schwab ​</a:t>
            </a:r>
            <a:endParaRPr sz="2901">
              <a:solidFill>
                <a:schemeClr val="dk1"/>
              </a:solidFill>
            </a:endParaRPr>
          </a:p>
          <a:p>
            <a:pPr indent="0" lvl="0" marL="0" rtl="0" algn="ctr">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lang="en" sz="2600"/>
              <a:t>🔥 Do we recommend Mojo? 🔥 </a:t>
            </a:r>
            <a:endParaRPr sz="2600"/>
          </a:p>
          <a:p>
            <a:pPr indent="0" lvl="0" marL="0" rtl="0" algn="l">
              <a:spcBef>
                <a:spcPts val="1200"/>
              </a:spcBef>
              <a:spcAft>
                <a:spcPts val="0"/>
              </a:spcAft>
              <a:buSzPts val="990"/>
              <a:buNone/>
            </a:pPr>
            <a:r>
              <a:t/>
            </a:r>
            <a:endParaRPr sz="2600"/>
          </a:p>
        </p:txBody>
      </p:sp>
      <p:sp>
        <p:nvSpPr>
          <p:cNvPr id="140" name="Google Shape;140;p22"/>
          <p:cNvSpPr txBox="1"/>
          <p:nvPr>
            <p:ph idx="1" type="body"/>
          </p:nvPr>
        </p:nvSpPr>
        <p:spPr>
          <a:xfrm>
            <a:off x="311700" y="1393800"/>
            <a:ext cx="8520600" cy="2355900"/>
          </a:xfrm>
          <a:prstGeom prst="rect">
            <a:avLst/>
          </a:prstGeom>
        </p:spPr>
        <p:txBody>
          <a:bodyPr anchorCtr="0" anchor="t" bIns="91425" lIns="91425" spcFirstLastPara="1" rIns="91425" wrap="square" tIns="91425">
            <a:normAutofit fontScale="32500" lnSpcReduction="20000"/>
          </a:bodyPr>
          <a:lstStyle/>
          <a:p>
            <a:pPr indent="0" lvl="0" marL="0" rtl="0" algn="ctr">
              <a:spcBef>
                <a:spcPts val="0"/>
              </a:spcBef>
              <a:spcAft>
                <a:spcPts val="0"/>
              </a:spcAft>
              <a:buNone/>
            </a:pPr>
            <a:r>
              <a:rPr lang="en" sz="39350">
                <a:solidFill>
                  <a:schemeClr val="dk1"/>
                </a:solidFill>
              </a:rPr>
              <a:t>No.</a:t>
            </a:r>
            <a:endParaRPr sz="39350">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41" name="Google Shape;141;p22"/>
          <p:cNvSpPr txBox="1"/>
          <p:nvPr/>
        </p:nvSpPr>
        <p:spPr>
          <a:xfrm>
            <a:off x="2702475" y="3508300"/>
            <a:ext cx="35040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Absolutely Not.</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8076"/>
              <a:buFont typeface="Arial"/>
              <a:buNone/>
            </a:pPr>
            <a:r>
              <a:rPr b="1" lang="en" sz="2600"/>
              <a:t>🔥 Why Not? 🔥 </a:t>
            </a:r>
            <a:endParaRPr/>
          </a:p>
        </p:txBody>
      </p:sp>
      <p:sp>
        <p:nvSpPr>
          <p:cNvPr id="147" name="Google Shape;14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rPr>
              <a:t>Its current state is riddled with issues</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Portability is </a:t>
            </a:r>
            <a:r>
              <a:rPr lang="en" sz="1900">
                <a:solidFill>
                  <a:schemeClr val="dk1"/>
                </a:solidFill>
              </a:rPr>
              <a:t>Abysmal</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Little support and outside resources</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Too underdeveloped to be competitive with other languages</a:t>
            </a:r>
            <a:endParaRPr sz="1900">
              <a:solidFill>
                <a:schemeClr val="dk1"/>
              </a:solidFill>
            </a:endParaRPr>
          </a:p>
          <a:p>
            <a:pPr indent="0" lvl="0" marL="914400" rtl="0" algn="l">
              <a:spcBef>
                <a:spcPts val="1200"/>
              </a:spcBef>
              <a:spcAft>
                <a:spcPts val="0"/>
              </a:spcAft>
              <a:buNone/>
            </a:pPr>
            <a:r>
              <a:t/>
            </a:r>
            <a:endParaRPr sz="1900">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However, the future carries hope</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The current issues Mojo has are due to its age</a:t>
            </a:r>
            <a:endParaRPr sz="19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376200" y="969300"/>
            <a:ext cx="8391600" cy="3204900"/>
          </a:xfrm>
          <a:prstGeom prst="rect">
            <a:avLst/>
          </a:prstGeom>
        </p:spPr>
        <p:txBody>
          <a:bodyPr anchorCtr="0" anchor="t" bIns="91425" lIns="91425" spcFirstLastPara="1" rIns="91425" wrap="square" tIns="91425">
            <a:noAutofit/>
          </a:bodyPr>
          <a:lstStyle/>
          <a:p>
            <a:pPr indent="0" lvl="0" marL="0" rtl="0" algn="ctr">
              <a:spcBef>
                <a:spcPts val="1200"/>
              </a:spcBef>
              <a:spcAft>
                <a:spcPts val="1200"/>
              </a:spcAft>
              <a:buNone/>
            </a:pPr>
            <a:r>
              <a:rPr lang="en" sz="1900">
                <a:solidFill>
                  <a:schemeClr val="dk1"/>
                </a:solidFill>
              </a:rPr>
              <a:t>"You shoot yourself in the foot, but first you have to invent the gun. All you have is three pages of instructions, </a:t>
            </a:r>
            <a:r>
              <a:rPr lang="en" sz="1900">
                <a:solidFill>
                  <a:schemeClr val="dk1"/>
                </a:solidFill>
              </a:rPr>
              <a:t>a sheet of metal,</a:t>
            </a:r>
            <a:r>
              <a:rPr lang="en" sz="1900">
                <a:solidFill>
                  <a:schemeClr val="dk1"/>
                </a:solidFill>
              </a:rPr>
              <a:t> and a toy hammer. Once you build your gun, you receive numerous complaints about the type of bullet you can use. Finally, you find the singular correct bullet to put in the gun. Once you've shot yourself in the foot, you realize that your three pages do not include medical instructions, leaving you to die. But by then, you only long for the sweet release of death, realizing that the </a:t>
            </a:r>
            <a:r>
              <a:rPr lang="en" sz="1900">
                <a:solidFill>
                  <a:schemeClr val="dk1"/>
                </a:solidFill>
              </a:rPr>
              <a:t>🔥 extension stands for the pits of hell themselves</a:t>
            </a:r>
            <a:r>
              <a:rPr lang="en" sz="1900">
                <a:solidFill>
                  <a:schemeClr val="dk1"/>
                </a:solidFill>
              </a:rPr>
              <a:t>."</a:t>
            </a:r>
            <a:endParaRPr sz="19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1960350"/>
            <a:ext cx="8520600" cy="1222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990"/>
              <a:buFont typeface="Arial"/>
              <a:buNone/>
            </a:pPr>
            <a:r>
              <a:rPr b="1" lang="en" sz="6000"/>
              <a:t>🔥 Thank You! 🔥 </a:t>
            </a:r>
            <a:r>
              <a:rPr lang="en" sz="6660"/>
              <a:t>​</a:t>
            </a:r>
            <a:endParaRPr sz="6660"/>
          </a:p>
          <a:p>
            <a:pPr indent="0" lvl="0" marL="0" rtl="0" algn="ctr">
              <a:spcBef>
                <a:spcPts val="1200"/>
              </a:spcBef>
              <a:spcAft>
                <a:spcPts val="0"/>
              </a:spcAft>
              <a:buSzPts val="990"/>
              <a:buNone/>
            </a:pPr>
            <a:r>
              <a:t/>
            </a:r>
            <a:endParaRPr sz="52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SzPts val="1100"/>
              <a:buNone/>
            </a:pPr>
            <a:r>
              <a:rPr b="1" lang="en" sz="2600"/>
              <a:t>🔥 Intro to Mojo 🔥</a:t>
            </a:r>
            <a:endParaRPr sz="2600"/>
          </a:p>
          <a:p>
            <a:pPr indent="0" lvl="0" marL="0" rtl="0" algn="l">
              <a:spcBef>
                <a:spcPts val="600"/>
              </a:spcBef>
              <a:spcAft>
                <a:spcPts val="0"/>
              </a:spcAft>
              <a:buSzPts val="990"/>
              <a:buNone/>
            </a:pPr>
            <a:r>
              <a:t/>
            </a:r>
            <a:endParaRPr sz="2600"/>
          </a:p>
        </p:txBody>
      </p:sp>
      <p:sp>
        <p:nvSpPr>
          <p:cNvPr id="61" name="Google Shape;61;p14"/>
          <p:cNvSpPr txBox="1"/>
          <p:nvPr>
            <p:ph idx="1" type="body"/>
          </p:nvPr>
        </p:nvSpPr>
        <p:spPr>
          <a:xfrm>
            <a:off x="311700" y="1297450"/>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rPr>
              <a:t>Language Release: May 2023</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Current Version: 0.6.0</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Philosophy</a:t>
            </a:r>
            <a:r>
              <a:rPr lang="en" sz="1900">
                <a:solidFill>
                  <a:schemeClr val="dk1"/>
                </a:solidFill>
              </a:rPr>
              <a:t>:</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Enhance Python’s usability with C’s performance</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Make it simple to use Python libraries and existing code</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Allow </a:t>
            </a:r>
            <a:r>
              <a:rPr lang="en" sz="1900">
                <a:solidFill>
                  <a:schemeClr val="dk1"/>
                </a:solidFill>
              </a:rPr>
              <a:t>programmer</a:t>
            </a:r>
            <a:r>
              <a:rPr lang="en" sz="1900">
                <a:solidFill>
                  <a:schemeClr val="dk1"/>
                </a:solidFill>
              </a:rPr>
              <a:t> to decide to use static or dynamic typing</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Simplify AI/ML programming</a:t>
            </a:r>
            <a:endParaRPr sz="1900">
              <a:solidFill>
                <a:schemeClr val="dk1"/>
              </a:solidFill>
            </a:endParaRPr>
          </a:p>
          <a:p>
            <a:pPr indent="-349250" lvl="2" marL="1371600" rtl="0" algn="l">
              <a:spcBef>
                <a:spcPts val="0"/>
              </a:spcBef>
              <a:spcAft>
                <a:spcPts val="0"/>
              </a:spcAft>
              <a:buClr>
                <a:schemeClr val="dk1"/>
              </a:buClr>
              <a:buSzPts val="1900"/>
              <a:buChar char="■"/>
            </a:pPr>
            <a:r>
              <a:rPr lang="en" sz="1900">
                <a:solidFill>
                  <a:schemeClr val="dk1"/>
                </a:solidFill>
              </a:rPr>
              <a:t>Scalable programming model</a:t>
            </a:r>
            <a:endParaRPr sz="1900">
              <a:solidFill>
                <a:schemeClr val="dk1"/>
              </a:solidFill>
            </a:endParaRPr>
          </a:p>
          <a:p>
            <a:pPr indent="-349250" lvl="2" marL="1371600" rtl="0" algn="l">
              <a:spcBef>
                <a:spcPts val="0"/>
              </a:spcBef>
              <a:spcAft>
                <a:spcPts val="0"/>
              </a:spcAft>
              <a:buClr>
                <a:schemeClr val="dk1"/>
              </a:buClr>
              <a:buSzPts val="1900"/>
              <a:buChar char="■"/>
            </a:pPr>
            <a:r>
              <a:rPr lang="en" sz="1900">
                <a:solidFill>
                  <a:schemeClr val="dk1"/>
                </a:solidFill>
              </a:rPr>
              <a:t>Target systems that are pervasive in AI field</a:t>
            </a:r>
            <a:endParaRPr sz="1900">
              <a:solidFill>
                <a:schemeClr val="dk1"/>
              </a:solidFill>
            </a:endParaRPr>
          </a:p>
        </p:txBody>
      </p:sp>
      <p:sp>
        <p:nvSpPr>
          <p:cNvPr id="62" name="Google Shape;62;p14"/>
          <p:cNvSpPr txBox="1"/>
          <p:nvPr/>
        </p:nvSpPr>
        <p:spPr>
          <a:xfrm>
            <a:off x="8360025" y="140800"/>
            <a:ext cx="6522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5F5F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00"/>
              <a:t>🔥 </a:t>
            </a:r>
            <a:r>
              <a:rPr b="1" lang="en" sz="2620"/>
              <a:t>Why Use Mojo? </a:t>
            </a:r>
            <a:r>
              <a:rPr b="1" lang="en" sz="2600"/>
              <a:t>🔥</a:t>
            </a:r>
            <a:endParaRPr b="1" sz="2620"/>
          </a:p>
        </p:txBody>
      </p:sp>
      <p:sp>
        <p:nvSpPr>
          <p:cNvPr id="68" name="Google Shape;68;p15"/>
          <p:cNvSpPr txBox="1"/>
          <p:nvPr>
            <p:ph idx="1" type="body"/>
          </p:nvPr>
        </p:nvSpPr>
        <p:spPr>
          <a:xfrm>
            <a:off x="311700" y="1152475"/>
            <a:ext cx="4452900" cy="2175000"/>
          </a:xfrm>
          <a:prstGeom prst="rect">
            <a:avLst/>
          </a:prstGeom>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Clr>
                <a:schemeClr val="dk1"/>
              </a:buClr>
              <a:buSzPts val="1900"/>
              <a:buChar char="●"/>
            </a:pPr>
            <a:r>
              <a:rPr lang="en" sz="1900">
                <a:solidFill>
                  <a:schemeClr val="dk1"/>
                </a:solidFill>
              </a:rPr>
              <a:t>Faster</a:t>
            </a:r>
            <a:endParaRPr sz="1900">
              <a:solidFill>
                <a:schemeClr val="dk1"/>
              </a:solidFill>
            </a:endParaRPr>
          </a:p>
          <a:p>
            <a:pPr indent="-349250" lvl="0" marL="457200" rtl="0" algn="l">
              <a:lnSpc>
                <a:spcPct val="200000"/>
              </a:lnSpc>
              <a:spcBef>
                <a:spcPts val="0"/>
              </a:spcBef>
              <a:spcAft>
                <a:spcPts val="0"/>
              </a:spcAft>
              <a:buClr>
                <a:schemeClr val="dk1"/>
              </a:buClr>
              <a:buSzPts val="1900"/>
              <a:buChar char="●"/>
            </a:pPr>
            <a:r>
              <a:rPr lang="en" sz="1900">
                <a:solidFill>
                  <a:schemeClr val="dk1"/>
                </a:solidFill>
              </a:rPr>
              <a:t>Parallel processing</a:t>
            </a:r>
            <a:endParaRPr sz="1900">
              <a:solidFill>
                <a:schemeClr val="dk1"/>
              </a:solidFill>
            </a:endParaRPr>
          </a:p>
          <a:p>
            <a:pPr indent="-349250" lvl="0" marL="457200" rtl="0" algn="l">
              <a:lnSpc>
                <a:spcPct val="200000"/>
              </a:lnSpc>
              <a:spcBef>
                <a:spcPts val="0"/>
              </a:spcBef>
              <a:spcAft>
                <a:spcPts val="0"/>
              </a:spcAft>
              <a:buClr>
                <a:schemeClr val="dk1"/>
              </a:buClr>
              <a:buSzPts val="1900"/>
              <a:buChar char="●"/>
            </a:pPr>
            <a:r>
              <a:rPr lang="en" sz="1900">
                <a:solidFill>
                  <a:schemeClr val="dk1"/>
                </a:solidFill>
              </a:rPr>
              <a:t>Very similar syntax to Python</a:t>
            </a:r>
            <a:endParaRPr sz="1900">
              <a:solidFill>
                <a:schemeClr val="dk1"/>
              </a:solidFill>
            </a:endParaRPr>
          </a:p>
          <a:p>
            <a:pPr indent="-349250" lvl="0" marL="457200" rtl="0" algn="l">
              <a:lnSpc>
                <a:spcPct val="200000"/>
              </a:lnSpc>
              <a:spcBef>
                <a:spcPts val="0"/>
              </a:spcBef>
              <a:spcAft>
                <a:spcPts val="0"/>
              </a:spcAft>
              <a:buClr>
                <a:schemeClr val="dk1"/>
              </a:buClr>
              <a:buSzPts val="1900"/>
              <a:buChar char="●"/>
            </a:pPr>
            <a:r>
              <a:rPr lang="en" sz="1900">
                <a:solidFill>
                  <a:schemeClr val="dk1"/>
                </a:solidFill>
              </a:rPr>
              <a:t>Ability to import Python modules</a:t>
            </a:r>
            <a:endParaRPr sz="1900"/>
          </a:p>
        </p:txBody>
      </p:sp>
      <p:pic>
        <p:nvPicPr>
          <p:cNvPr id="69" name="Google Shape;69;p15"/>
          <p:cNvPicPr preferRelativeResize="0"/>
          <p:nvPr/>
        </p:nvPicPr>
        <p:blipFill>
          <a:blip r:embed="rId3">
            <a:alphaModFix/>
          </a:blip>
          <a:stretch>
            <a:fillRect/>
          </a:stretch>
        </p:blipFill>
        <p:spPr>
          <a:xfrm>
            <a:off x="4422275" y="1868588"/>
            <a:ext cx="4452875" cy="2130775"/>
          </a:xfrm>
          <a:prstGeom prst="rect">
            <a:avLst/>
          </a:prstGeom>
          <a:noFill/>
          <a:ln>
            <a:noFill/>
          </a:ln>
        </p:spPr>
      </p:pic>
      <p:sp>
        <p:nvSpPr>
          <p:cNvPr id="70" name="Google Shape;70;p15"/>
          <p:cNvSpPr txBox="1"/>
          <p:nvPr/>
        </p:nvSpPr>
        <p:spPr>
          <a:xfrm>
            <a:off x="7341575" y="3898525"/>
            <a:ext cx="1446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B7B7B7"/>
                </a:solidFill>
              </a:rPr>
              <a:t>https://www.modular.com/max/mojo</a:t>
            </a:r>
            <a:endParaRPr sz="600">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lang="en" sz="2600"/>
              <a:t>🔥 </a:t>
            </a:r>
            <a:r>
              <a:rPr b="1" lang="en" sz="2600"/>
              <a:t>Where to use Mojo </a:t>
            </a:r>
            <a:r>
              <a:rPr b="1" lang="en" sz="2600"/>
              <a:t>🔥</a:t>
            </a:r>
            <a:endParaRPr sz="2600"/>
          </a:p>
          <a:p>
            <a:pPr indent="0" lvl="0" marL="0" rtl="0" algn="l">
              <a:spcBef>
                <a:spcPts val="1200"/>
              </a:spcBef>
              <a:spcAft>
                <a:spcPts val="0"/>
              </a:spcAft>
              <a:buSzPts val="990"/>
              <a:buNone/>
            </a:pPr>
            <a:r>
              <a:t/>
            </a:r>
            <a:endParaRPr sz="2600"/>
          </a:p>
        </p:txBody>
      </p:sp>
      <p:sp>
        <p:nvSpPr>
          <p:cNvPr id="76" name="Google Shape;76;p16"/>
          <p:cNvSpPr txBox="1"/>
          <p:nvPr>
            <p:ph idx="1" type="body"/>
          </p:nvPr>
        </p:nvSpPr>
        <p:spPr>
          <a:xfrm>
            <a:off x="311700" y="1119150"/>
            <a:ext cx="57831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900">
              <a:solidFill>
                <a:schemeClr val="dk1"/>
              </a:solidFill>
            </a:endParaRPr>
          </a:p>
          <a:p>
            <a:pPr indent="-349250" lvl="0" marL="457200" rtl="0" algn="l">
              <a:lnSpc>
                <a:spcPct val="200000"/>
              </a:lnSpc>
              <a:spcBef>
                <a:spcPts val="1200"/>
              </a:spcBef>
              <a:spcAft>
                <a:spcPts val="0"/>
              </a:spcAft>
              <a:buClr>
                <a:schemeClr val="dk1"/>
              </a:buClr>
              <a:buSzPts val="1900"/>
              <a:buChar char="●"/>
            </a:pPr>
            <a:r>
              <a:rPr lang="en" sz="1900">
                <a:solidFill>
                  <a:schemeClr val="dk1"/>
                </a:solidFill>
              </a:rPr>
              <a:t>AI development</a:t>
            </a:r>
            <a:endParaRPr sz="1900">
              <a:solidFill>
                <a:schemeClr val="dk1"/>
              </a:solidFill>
            </a:endParaRPr>
          </a:p>
          <a:p>
            <a:pPr indent="-349250" lvl="0" marL="457200" rtl="0" algn="l">
              <a:lnSpc>
                <a:spcPct val="200000"/>
              </a:lnSpc>
              <a:spcBef>
                <a:spcPts val="0"/>
              </a:spcBef>
              <a:spcAft>
                <a:spcPts val="0"/>
              </a:spcAft>
              <a:buClr>
                <a:schemeClr val="dk1"/>
              </a:buClr>
              <a:buSzPts val="1900"/>
              <a:buChar char="●"/>
            </a:pPr>
            <a:r>
              <a:rPr lang="en" sz="1900">
                <a:solidFill>
                  <a:schemeClr val="dk1"/>
                </a:solidFill>
              </a:rPr>
              <a:t>Large, processor heavy projects</a:t>
            </a:r>
            <a:endParaRPr sz="1900">
              <a:solidFill>
                <a:schemeClr val="dk1"/>
              </a:solidFill>
            </a:endParaRPr>
          </a:p>
          <a:p>
            <a:pPr indent="-349250" lvl="0" marL="457200" rtl="0" algn="l">
              <a:lnSpc>
                <a:spcPct val="200000"/>
              </a:lnSpc>
              <a:spcBef>
                <a:spcPts val="0"/>
              </a:spcBef>
              <a:spcAft>
                <a:spcPts val="0"/>
              </a:spcAft>
              <a:buClr>
                <a:schemeClr val="dk1"/>
              </a:buClr>
              <a:buSzPts val="1900"/>
              <a:buChar char="●"/>
            </a:pPr>
            <a:r>
              <a:rPr lang="en" sz="1900">
                <a:solidFill>
                  <a:schemeClr val="dk1"/>
                </a:solidFill>
              </a:rPr>
              <a:t>Improve performance of Python Projects</a:t>
            </a:r>
            <a:endParaRPr sz="1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350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 </a:t>
            </a:r>
            <a:r>
              <a:rPr b="1" lang="en" sz="2600"/>
              <a:t>Mojo Usage</a:t>
            </a:r>
            <a:r>
              <a:rPr lang="en" sz="2600"/>
              <a:t> 🔥</a:t>
            </a:r>
            <a:endParaRPr sz="2600"/>
          </a:p>
        </p:txBody>
      </p:sp>
      <p:sp>
        <p:nvSpPr>
          <p:cNvPr id="82" name="Google Shape;82;p17"/>
          <p:cNvSpPr txBox="1"/>
          <p:nvPr/>
        </p:nvSpPr>
        <p:spPr>
          <a:xfrm>
            <a:off x="5297825" y="198150"/>
            <a:ext cx="2919000" cy="2373600"/>
          </a:xfrm>
          <a:prstGeom prst="rect">
            <a:avLst/>
          </a:prstGeom>
          <a:solidFill>
            <a:schemeClr val="lt2"/>
          </a:solidFill>
          <a:ln>
            <a:noFill/>
          </a:ln>
        </p:spPr>
        <p:txBody>
          <a:bodyPr anchorCtr="0" anchor="t" bIns="91425" lIns="91425" spcFirstLastPara="1" rIns="91425" wrap="square" tIns="91425">
            <a:spAutoFit/>
          </a:bodyPr>
          <a:lstStyle/>
          <a:p>
            <a:pPr indent="0" lvl="0" marL="0" marR="11430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def</a:t>
            </a:r>
            <a:r>
              <a:rPr lang="en" sz="1800">
                <a:solidFill>
                  <a:srgbClr val="1F1C1B"/>
                </a:solidFill>
                <a:latin typeface="Courier New"/>
                <a:ea typeface="Courier New"/>
                <a:cs typeface="Courier New"/>
                <a:sym typeface="Courier New"/>
              </a:rPr>
              <a:t> zoo(x: Int):</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342900" lvl="0" marL="114300" marR="11430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let</a:t>
            </a:r>
            <a:r>
              <a:rPr lang="en" sz="1800">
                <a:solidFill>
                  <a:srgbClr val="1F1C1B"/>
                </a:solidFill>
                <a:latin typeface="Courier New"/>
                <a:ea typeface="Courier New"/>
                <a:cs typeface="Courier New"/>
                <a:sym typeface="Courier New"/>
              </a:rPr>
              <a:t> z: Float32</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0" marR="11430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if</a:t>
            </a:r>
            <a:r>
              <a:rPr lang="en" sz="1800">
                <a:solidFill>
                  <a:srgbClr val="1F1C1B"/>
                </a:solidFill>
                <a:latin typeface="Courier New"/>
                <a:ea typeface="Courier New"/>
                <a:cs typeface="Courier New"/>
                <a:sym typeface="Courier New"/>
              </a:rPr>
              <a:t> x </a:t>
            </a:r>
            <a:r>
              <a:rPr lang="en" sz="1800">
                <a:solidFill>
                  <a:srgbClr val="CA60CA"/>
                </a:solidFill>
                <a:latin typeface="Courier New"/>
                <a:ea typeface="Courier New"/>
                <a:cs typeface="Courier New"/>
                <a:sym typeface="Courier New"/>
              </a:rPr>
              <a:t>!=</a:t>
            </a:r>
            <a:r>
              <a:rPr lang="en" sz="1800">
                <a:solidFill>
                  <a:srgbClr val="1F1C1B"/>
                </a:solidFill>
                <a:latin typeface="Courier New"/>
                <a:ea typeface="Courier New"/>
                <a:cs typeface="Courier New"/>
                <a:sym typeface="Courier New"/>
              </a:rPr>
              <a:t> </a:t>
            </a:r>
            <a:r>
              <a:rPr lang="en" sz="1800">
                <a:solidFill>
                  <a:srgbClr val="B08000"/>
                </a:solidFill>
                <a:latin typeface="Courier New"/>
                <a:ea typeface="Courier New"/>
                <a:cs typeface="Courier New"/>
                <a:sym typeface="Courier New"/>
              </a:rPr>
              <a:t>0</a:t>
            </a:r>
            <a:r>
              <a:rPr lang="en" sz="1800">
                <a:solidFill>
                  <a:srgbClr val="1F1C1B"/>
                </a:solidFill>
                <a:latin typeface="Courier New"/>
                <a:ea typeface="Courier New"/>
                <a:cs typeface="Courier New"/>
                <a:sym typeface="Courier New"/>
              </a:rPr>
              <a:t>:</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457200" marR="114300" rtl="0" algn="l">
              <a:lnSpc>
                <a:spcPct val="115000"/>
              </a:lnSpc>
              <a:spcBef>
                <a:spcPts val="0"/>
              </a:spcBef>
              <a:spcAft>
                <a:spcPts val="0"/>
              </a:spcAft>
              <a:buNone/>
            </a:pPr>
            <a:r>
              <a:rPr lang="en" sz="1800">
                <a:solidFill>
                  <a:srgbClr val="1F1C1B"/>
                </a:solidFill>
                <a:latin typeface="Courier New"/>
                <a:ea typeface="Courier New"/>
                <a:cs typeface="Courier New"/>
                <a:sym typeface="Courier New"/>
              </a:rPr>
              <a:t>z </a:t>
            </a:r>
            <a:r>
              <a:rPr lang="en" sz="1800">
                <a:solidFill>
                  <a:srgbClr val="CA60CA"/>
                </a:solidFill>
                <a:latin typeface="Courier New"/>
                <a:ea typeface="Courier New"/>
                <a:cs typeface="Courier New"/>
                <a:sym typeface="Courier New"/>
              </a:rPr>
              <a:t>=</a:t>
            </a:r>
            <a:r>
              <a:rPr lang="en" sz="1800">
                <a:solidFill>
                  <a:srgbClr val="1F1C1B"/>
                </a:solidFill>
                <a:latin typeface="Courier New"/>
                <a:ea typeface="Courier New"/>
                <a:cs typeface="Courier New"/>
                <a:sym typeface="Courier New"/>
              </a:rPr>
              <a:t> </a:t>
            </a:r>
            <a:r>
              <a:rPr lang="en" sz="1800">
                <a:solidFill>
                  <a:srgbClr val="B08000"/>
                </a:solidFill>
                <a:latin typeface="Courier New"/>
                <a:ea typeface="Courier New"/>
                <a:cs typeface="Courier New"/>
                <a:sym typeface="Courier New"/>
              </a:rPr>
              <a:t>1.0</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0" marR="11430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else</a:t>
            </a:r>
            <a:r>
              <a:rPr lang="en" sz="1800">
                <a:solidFill>
                  <a:srgbClr val="1F1C1B"/>
                </a:solidFill>
                <a:latin typeface="Courier New"/>
                <a:ea typeface="Courier New"/>
                <a:cs typeface="Courier New"/>
                <a:sym typeface="Courier New"/>
              </a:rPr>
              <a:t>:</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457200" marR="114300" rtl="0" algn="l">
              <a:lnSpc>
                <a:spcPct val="115000"/>
              </a:lnSpc>
              <a:spcBef>
                <a:spcPts val="0"/>
              </a:spcBef>
              <a:spcAft>
                <a:spcPts val="0"/>
              </a:spcAft>
              <a:buNone/>
            </a:pPr>
            <a:r>
              <a:rPr lang="en" sz="1800">
                <a:solidFill>
                  <a:srgbClr val="1F1C1B"/>
                </a:solidFill>
                <a:latin typeface="Courier New"/>
                <a:ea typeface="Courier New"/>
                <a:cs typeface="Courier New"/>
                <a:sym typeface="Courier New"/>
              </a:rPr>
              <a:t>z </a:t>
            </a:r>
            <a:r>
              <a:rPr lang="en" sz="1800">
                <a:solidFill>
                  <a:srgbClr val="CA60CA"/>
                </a:solidFill>
                <a:latin typeface="Courier New"/>
                <a:ea typeface="Courier New"/>
                <a:cs typeface="Courier New"/>
                <a:sym typeface="Courier New"/>
              </a:rPr>
              <a:t>=</a:t>
            </a:r>
            <a:r>
              <a:rPr lang="en" sz="1800">
                <a:solidFill>
                  <a:srgbClr val="1F1C1B"/>
                </a:solidFill>
                <a:latin typeface="Courier New"/>
                <a:ea typeface="Courier New"/>
                <a:cs typeface="Courier New"/>
                <a:sym typeface="Courier New"/>
              </a:rPr>
              <a:t> foo()</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0" marR="114300" rtl="0" algn="l">
              <a:lnSpc>
                <a:spcPct val="115000"/>
              </a:lnSpc>
              <a:spcBef>
                <a:spcPts val="0"/>
              </a:spcBef>
              <a:spcAft>
                <a:spcPts val="0"/>
              </a:spcAft>
              <a:buNone/>
            </a:pPr>
            <a:r>
              <a:rPr b="1" lang="en" sz="1800">
                <a:solidFill>
                  <a:srgbClr val="644A9B"/>
                </a:solidFill>
                <a:latin typeface="Courier New"/>
                <a:ea typeface="Courier New"/>
                <a:cs typeface="Courier New"/>
                <a:sym typeface="Courier New"/>
              </a:rPr>
              <a:t>print</a:t>
            </a:r>
            <a:r>
              <a:rPr lang="en" sz="1800">
                <a:solidFill>
                  <a:srgbClr val="1F1C1B"/>
                </a:solidFill>
                <a:latin typeface="Courier New"/>
                <a:ea typeface="Courier New"/>
                <a:cs typeface="Courier New"/>
                <a:sym typeface="Courier New"/>
              </a:rPr>
              <a:t>(z)</a:t>
            </a:r>
            <a:endParaRPr sz="1800">
              <a:solidFill>
                <a:srgbClr val="1F1C1B"/>
              </a:solidFill>
              <a:latin typeface="Courier New"/>
              <a:ea typeface="Courier New"/>
              <a:cs typeface="Courier New"/>
              <a:sym typeface="Courier New"/>
            </a:endParaRPr>
          </a:p>
        </p:txBody>
      </p:sp>
      <p:sp>
        <p:nvSpPr>
          <p:cNvPr id="83" name="Google Shape;83;p17"/>
          <p:cNvSpPr txBox="1"/>
          <p:nvPr/>
        </p:nvSpPr>
        <p:spPr>
          <a:xfrm>
            <a:off x="311700" y="1265125"/>
            <a:ext cx="3790200" cy="2103900"/>
          </a:xfrm>
          <a:prstGeom prst="rect">
            <a:avLst/>
          </a:prstGeom>
          <a:solidFill>
            <a:schemeClr val="lt2"/>
          </a:solidFill>
          <a:ln>
            <a:noFill/>
          </a:ln>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fn</a:t>
            </a:r>
            <a:r>
              <a:rPr lang="en" sz="1800">
                <a:solidFill>
                  <a:srgbClr val="1F1C1B"/>
                </a:solidFill>
                <a:latin typeface="Courier New"/>
                <a:ea typeface="Courier New"/>
                <a:cs typeface="Courier New"/>
                <a:sym typeface="Courier New"/>
              </a:rPr>
              <a:t> main():</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342900" lvl="0" marL="114300" marR="114300" rtl="0" algn="l">
              <a:lnSpc>
                <a:spcPct val="115000"/>
              </a:lnSpc>
              <a:spcBef>
                <a:spcPts val="0"/>
              </a:spcBef>
              <a:spcAft>
                <a:spcPts val="0"/>
              </a:spcAft>
              <a:buNone/>
            </a:pPr>
            <a:r>
              <a:rPr b="1" lang="en" sz="1800">
                <a:solidFill>
                  <a:srgbClr val="644A9B"/>
                </a:solidFill>
                <a:latin typeface="Courier New"/>
                <a:ea typeface="Courier New"/>
                <a:cs typeface="Courier New"/>
                <a:sym typeface="Courier New"/>
              </a:rPr>
              <a:t>print</a:t>
            </a:r>
            <a:r>
              <a:rPr lang="en" sz="1800">
                <a:solidFill>
                  <a:srgbClr val="1F1C1B"/>
                </a:solidFill>
                <a:latin typeface="Courier New"/>
                <a:ea typeface="Courier New"/>
                <a:cs typeface="Courier New"/>
                <a:sym typeface="Courier New"/>
              </a:rPr>
              <a:t>(</a:t>
            </a:r>
            <a:r>
              <a:rPr lang="en" sz="1800">
                <a:solidFill>
                  <a:srgbClr val="BF0303"/>
                </a:solidFill>
                <a:latin typeface="Courier New"/>
                <a:ea typeface="Courier New"/>
                <a:cs typeface="Courier New"/>
                <a:sym typeface="Courier New"/>
              </a:rPr>
              <a:t>"Hello, world!"</a:t>
            </a:r>
            <a:r>
              <a:rPr lang="en" sz="1800">
                <a:solidFill>
                  <a:srgbClr val="1F1C1B"/>
                </a:solidFill>
                <a:latin typeface="Courier New"/>
                <a:ea typeface="Courier New"/>
                <a:cs typeface="Courier New"/>
                <a:sym typeface="Courier New"/>
              </a:rPr>
              <a:t>)</a:t>
            </a:r>
            <a:endParaRPr sz="1800">
              <a:solidFill>
                <a:srgbClr val="1F1C1B"/>
              </a:solidFill>
              <a:latin typeface="Courier New"/>
              <a:ea typeface="Courier New"/>
              <a:cs typeface="Courier New"/>
              <a:sym typeface="Courier New"/>
            </a:endParaRPr>
          </a:p>
          <a:p>
            <a:pPr indent="342900" lvl="0" marL="114300" marR="114300" rtl="0" algn="l">
              <a:lnSpc>
                <a:spcPct val="115000"/>
              </a:lnSpc>
              <a:spcBef>
                <a:spcPts val="0"/>
              </a:spcBef>
              <a:spcAft>
                <a:spcPts val="0"/>
              </a:spcAft>
              <a:buNone/>
            </a:pPr>
            <a:r>
              <a:t/>
            </a:r>
            <a:endParaRPr sz="1800">
              <a:solidFill>
                <a:srgbClr val="1F1C1B"/>
              </a:solidFill>
              <a:latin typeface="Courier New"/>
              <a:ea typeface="Courier New"/>
              <a:cs typeface="Courier New"/>
              <a:sym typeface="Courier New"/>
            </a:endParaRPr>
          </a:p>
          <a:p>
            <a:pPr indent="342900" lvl="0" marL="114300" marR="114300" rtl="0" algn="l">
              <a:lnSpc>
                <a:spcPct val="115000"/>
              </a:lnSpc>
              <a:spcBef>
                <a:spcPts val="0"/>
              </a:spcBef>
              <a:spcAft>
                <a:spcPts val="0"/>
              </a:spcAft>
              <a:buClr>
                <a:schemeClr val="dk1"/>
              </a:buClr>
              <a:buSzPts val="1100"/>
              <a:buFont typeface="Arial"/>
              <a:buNone/>
            </a:pPr>
            <a:r>
              <a:rPr b="1" lang="en" sz="1800">
                <a:solidFill>
                  <a:srgbClr val="1F1C1B"/>
                </a:solidFill>
                <a:latin typeface="Courier New"/>
                <a:ea typeface="Courier New"/>
                <a:cs typeface="Courier New"/>
                <a:sym typeface="Courier New"/>
              </a:rPr>
              <a:t>var</a:t>
            </a:r>
            <a:r>
              <a:rPr lang="en" sz="1800">
                <a:solidFill>
                  <a:srgbClr val="1F1C1B"/>
                </a:solidFill>
                <a:latin typeface="Courier New"/>
                <a:ea typeface="Courier New"/>
                <a:cs typeface="Courier New"/>
                <a:sym typeface="Courier New"/>
              </a:rPr>
              <a:t> count: Int = 0</a:t>
            </a:r>
            <a:endParaRPr sz="1800">
              <a:solidFill>
                <a:srgbClr val="1F1C1B"/>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while</a:t>
            </a:r>
            <a:r>
              <a:rPr lang="en" sz="1800">
                <a:solidFill>
                  <a:srgbClr val="1F1C1B"/>
                </a:solidFill>
                <a:latin typeface="Courier New"/>
                <a:ea typeface="Courier New"/>
                <a:cs typeface="Courier New"/>
                <a:sym typeface="Courier New"/>
              </a:rPr>
              <a:t> count </a:t>
            </a:r>
            <a:r>
              <a:rPr b="1" lang="en" sz="1800">
                <a:solidFill>
                  <a:srgbClr val="1F1C1B"/>
                </a:solidFill>
                <a:latin typeface="Courier New"/>
                <a:ea typeface="Courier New"/>
                <a:cs typeface="Courier New"/>
                <a:sym typeface="Courier New"/>
              </a:rPr>
              <a:t>&lt;</a:t>
            </a:r>
            <a:r>
              <a:rPr lang="en" sz="1800">
                <a:solidFill>
                  <a:srgbClr val="1F1C1B"/>
                </a:solidFill>
                <a:latin typeface="Courier New"/>
                <a:ea typeface="Courier New"/>
                <a:cs typeface="Courier New"/>
                <a:sym typeface="Courier New"/>
              </a:rPr>
              <a:t> 10:</a:t>
            </a:r>
            <a:endParaRPr sz="1800">
              <a:solidFill>
                <a:srgbClr val="1F1C1B"/>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en" sz="1800">
                <a:solidFill>
                  <a:srgbClr val="1F1C1B"/>
                </a:solidFill>
                <a:latin typeface="Courier New"/>
                <a:ea typeface="Courier New"/>
                <a:cs typeface="Courier New"/>
                <a:sym typeface="Courier New"/>
              </a:rPr>
              <a:t>	zoo(count)</a:t>
            </a:r>
            <a:endParaRPr sz="1800">
              <a:solidFill>
                <a:srgbClr val="1F1C1B"/>
              </a:solidFill>
              <a:latin typeface="Courier New"/>
              <a:ea typeface="Courier New"/>
              <a:cs typeface="Courier New"/>
              <a:sym typeface="Courier New"/>
            </a:endParaRPr>
          </a:p>
        </p:txBody>
      </p:sp>
      <p:sp>
        <p:nvSpPr>
          <p:cNvPr id="84" name="Google Shape;84;p17"/>
          <p:cNvSpPr txBox="1"/>
          <p:nvPr/>
        </p:nvSpPr>
        <p:spPr>
          <a:xfrm>
            <a:off x="4217775" y="2661750"/>
            <a:ext cx="4166100" cy="2373600"/>
          </a:xfrm>
          <a:prstGeom prst="rect">
            <a:avLst/>
          </a:prstGeom>
          <a:solidFill>
            <a:schemeClr val="lt2"/>
          </a:solidFill>
          <a:ln>
            <a:noFill/>
          </a:ln>
        </p:spPr>
        <p:txBody>
          <a:bodyPr anchorCtr="0" anchor="t" bIns="91425" lIns="91425" spcFirstLastPara="1" rIns="91425" wrap="square" tIns="91425">
            <a:spAutoFit/>
          </a:bodyPr>
          <a:lstStyle/>
          <a:p>
            <a:pPr indent="0" lvl="0" marL="0" marR="11430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fn</a:t>
            </a:r>
            <a:r>
              <a:rPr lang="en" sz="1800">
                <a:solidFill>
                  <a:srgbClr val="1F1C1B"/>
                </a:solidFill>
                <a:latin typeface="Courier New"/>
                <a:ea typeface="Courier New"/>
                <a:cs typeface="Courier New"/>
                <a:sym typeface="Courier New"/>
              </a:rPr>
              <a:t> foo(x: Int) </a:t>
            </a:r>
            <a:r>
              <a:rPr lang="en" sz="1800">
                <a:solidFill>
                  <a:srgbClr val="CA60CA"/>
                </a:solidFill>
                <a:latin typeface="Courier New"/>
                <a:ea typeface="Courier New"/>
                <a:cs typeface="Courier New"/>
                <a:sym typeface="Courier New"/>
              </a:rPr>
              <a:t>-&gt;</a:t>
            </a:r>
            <a:r>
              <a:rPr lang="en" sz="1800">
                <a:solidFill>
                  <a:srgbClr val="1F1C1B"/>
                </a:solidFill>
                <a:latin typeface="Courier New"/>
                <a:ea typeface="Courier New"/>
                <a:cs typeface="Courier New"/>
                <a:sym typeface="Courier New"/>
              </a:rPr>
              <a:t> Float32:</a:t>
            </a:r>
            <a:endParaRPr sz="1800">
              <a:solidFill>
                <a:srgbClr val="1F1C1B"/>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for</a:t>
            </a:r>
            <a:r>
              <a:rPr lang="en" sz="1800">
                <a:solidFill>
                  <a:srgbClr val="1F1C1B"/>
                </a:solidFill>
                <a:latin typeface="Courier New"/>
                <a:ea typeface="Courier New"/>
                <a:cs typeface="Courier New"/>
                <a:sym typeface="Courier New"/>
              </a:rPr>
              <a:t> y </a:t>
            </a:r>
            <a:r>
              <a:rPr b="1" lang="en" sz="1800">
                <a:solidFill>
                  <a:srgbClr val="1F1C1B"/>
                </a:solidFill>
                <a:latin typeface="Courier New"/>
                <a:ea typeface="Courier New"/>
                <a:cs typeface="Courier New"/>
                <a:sym typeface="Courier New"/>
              </a:rPr>
              <a:t>in</a:t>
            </a:r>
            <a:r>
              <a:rPr lang="en" sz="1800">
                <a:solidFill>
                  <a:srgbClr val="1F1C1B"/>
                </a:solidFill>
                <a:latin typeface="Courier New"/>
                <a:ea typeface="Courier New"/>
                <a:cs typeface="Courier New"/>
                <a:sym typeface="Courier New"/>
              </a:rPr>
              <a:t> </a:t>
            </a:r>
            <a:r>
              <a:rPr b="1" lang="en" sz="1800">
                <a:solidFill>
                  <a:srgbClr val="644A9B"/>
                </a:solidFill>
                <a:latin typeface="Courier New"/>
                <a:ea typeface="Courier New"/>
                <a:cs typeface="Courier New"/>
                <a:sym typeface="Courier New"/>
              </a:rPr>
              <a:t>range</a:t>
            </a:r>
            <a:r>
              <a:rPr lang="en" sz="1800">
                <a:solidFill>
                  <a:srgbClr val="1F1C1B"/>
                </a:solidFill>
                <a:latin typeface="Courier New"/>
                <a:ea typeface="Courier New"/>
                <a:cs typeface="Courier New"/>
                <a:sym typeface="Courier New"/>
              </a:rPr>
              <a:t>(</a:t>
            </a:r>
            <a:r>
              <a:rPr lang="en" sz="1800">
                <a:solidFill>
                  <a:srgbClr val="B08000"/>
                </a:solidFill>
                <a:latin typeface="Courier New"/>
                <a:ea typeface="Courier New"/>
                <a:cs typeface="Courier New"/>
                <a:sym typeface="Courier New"/>
              </a:rPr>
              <a:t>9</a:t>
            </a:r>
            <a:r>
              <a:rPr lang="en" sz="1800">
                <a:solidFill>
                  <a:srgbClr val="1F1C1B"/>
                </a:solidFill>
                <a:latin typeface="Courier New"/>
                <a:ea typeface="Courier New"/>
                <a:cs typeface="Courier New"/>
                <a:sym typeface="Courier New"/>
              </a:rPr>
              <a:t>, </a:t>
            </a:r>
            <a:r>
              <a:rPr lang="en" sz="1800">
                <a:solidFill>
                  <a:srgbClr val="B08000"/>
                </a:solidFill>
                <a:latin typeface="Courier New"/>
                <a:ea typeface="Courier New"/>
                <a:cs typeface="Courier New"/>
                <a:sym typeface="Courier New"/>
              </a:rPr>
              <a:t>0</a:t>
            </a:r>
            <a:r>
              <a:rPr lang="en" sz="1800">
                <a:solidFill>
                  <a:srgbClr val="1F1C1B"/>
                </a:solidFill>
                <a:latin typeface="Courier New"/>
                <a:ea typeface="Courier New"/>
                <a:cs typeface="Courier New"/>
                <a:sym typeface="Courier New"/>
              </a:rPr>
              <a:t>, </a:t>
            </a:r>
            <a:r>
              <a:rPr lang="en" sz="1800">
                <a:solidFill>
                  <a:srgbClr val="CA60CA"/>
                </a:solidFill>
                <a:latin typeface="Courier New"/>
                <a:ea typeface="Courier New"/>
                <a:cs typeface="Courier New"/>
                <a:sym typeface="Courier New"/>
              </a:rPr>
              <a:t>-</a:t>
            </a:r>
            <a:r>
              <a:rPr lang="en" sz="1800">
                <a:solidFill>
                  <a:srgbClr val="B08000"/>
                </a:solidFill>
                <a:latin typeface="Courier New"/>
                <a:ea typeface="Courier New"/>
                <a:cs typeface="Courier New"/>
                <a:sym typeface="Courier New"/>
              </a:rPr>
              <a:t>3</a:t>
            </a:r>
            <a:r>
              <a:rPr lang="en" sz="1800">
                <a:solidFill>
                  <a:srgbClr val="1F1C1B"/>
                </a:solidFill>
                <a:latin typeface="Courier New"/>
                <a:ea typeface="Courier New"/>
                <a:cs typeface="Courier New"/>
                <a:sym typeface="Courier New"/>
              </a:rPr>
              <a:t>):</a:t>
            </a:r>
            <a:endParaRPr sz="1800">
              <a:solidFill>
                <a:srgbClr val="1F1C1B"/>
              </a:solidFill>
              <a:highlight>
                <a:srgbClr val="EEF0F4"/>
              </a:highlight>
              <a:latin typeface="Courier New"/>
              <a:ea typeface="Courier New"/>
              <a:cs typeface="Courier New"/>
              <a:sym typeface="Courier New"/>
            </a:endParaRPr>
          </a:p>
          <a:p>
            <a:pPr indent="0" lvl="0" marL="914400" marR="11430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try</a:t>
            </a:r>
            <a:r>
              <a:rPr lang="en" sz="1800">
                <a:solidFill>
                  <a:srgbClr val="1F1C1B"/>
                </a:solidFill>
                <a:latin typeface="Courier New"/>
                <a:ea typeface="Courier New"/>
                <a:cs typeface="Courier New"/>
                <a:sym typeface="Courier New"/>
              </a:rPr>
              <a:t>:</a:t>
            </a:r>
            <a:endParaRPr sz="1800">
              <a:solidFill>
                <a:srgbClr val="1F1C1B"/>
              </a:solidFill>
              <a:highlight>
                <a:srgbClr val="EEF0F4"/>
              </a:highlight>
              <a:latin typeface="Courier New"/>
              <a:ea typeface="Courier New"/>
              <a:cs typeface="Courier New"/>
              <a:sym typeface="Courier New"/>
            </a:endParaRPr>
          </a:p>
          <a:p>
            <a:pPr indent="457200" lvl="0" marL="914400" marR="11430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return </a:t>
            </a:r>
            <a:r>
              <a:rPr lang="en" sz="1800">
                <a:solidFill>
                  <a:srgbClr val="1F1C1B"/>
                </a:solidFill>
                <a:latin typeface="Courier New"/>
                <a:ea typeface="Courier New"/>
                <a:cs typeface="Courier New"/>
                <a:sym typeface="Courier New"/>
              </a:rPr>
              <a:t>x</a:t>
            </a:r>
            <a:r>
              <a:rPr lang="en" sz="1800">
                <a:solidFill>
                  <a:srgbClr val="CA60CA"/>
                </a:solidFill>
                <a:latin typeface="Courier New"/>
                <a:ea typeface="Courier New"/>
                <a:cs typeface="Courier New"/>
                <a:sym typeface="Courier New"/>
              </a:rPr>
              <a:t> / </a:t>
            </a:r>
            <a:r>
              <a:rPr lang="en" sz="1800">
                <a:solidFill>
                  <a:srgbClr val="1F1C1B"/>
                </a:solidFill>
                <a:latin typeface="Courier New"/>
                <a:ea typeface="Courier New"/>
                <a:cs typeface="Courier New"/>
                <a:sym typeface="Courier New"/>
              </a:rPr>
              <a:t>y</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457200" marR="11430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except</a:t>
            </a:r>
            <a:r>
              <a:rPr lang="en" sz="1800">
                <a:solidFill>
                  <a:srgbClr val="1F1C1B"/>
                </a:solidFill>
                <a:latin typeface="Courier New"/>
                <a:ea typeface="Courier New"/>
                <a:cs typeface="Courier New"/>
                <a:sym typeface="Courier New"/>
              </a:rPr>
              <a:t>:</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914400" marR="11430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return</a:t>
            </a:r>
            <a:r>
              <a:rPr lang="en" sz="1800">
                <a:solidFill>
                  <a:srgbClr val="1F1C1B"/>
                </a:solidFill>
                <a:latin typeface="Courier New"/>
                <a:ea typeface="Courier New"/>
                <a:cs typeface="Courier New"/>
                <a:sym typeface="Courier New"/>
              </a:rPr>
              <a:t> </a:t>
            </a:r>
            <a:r>
              <a:rPr lang="en" sz="1800">
                <a:solidFill>
                  <a:srgbClr val="B08000"/>
                </a:solidFill>
                <a:latin typeface="Courier New"/>
                <a:ea typeface="Courier New"/>
                <a:cs typeface="Courier New"/>
                <a:sym typeface="Courier New"/>
              </a:rPr>
              <a:t>0.0</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0" marR="114300" rtl="0" algn="l">
              <a:lnSpc>
                <a:spcPct val="115000"/>
              </a:lnSpc>
              <a:spcBef>
                <a:spcPts val="0"/>
              </a:spcBef>
              <a:spcAft>
                <a:spcPts val="0"/>
              </a:spcAft>
              <a:buNone/>
            </a:pPr>
            <a:r>
              <a:rPr b="1" lang="en" sz="1800">
                <a:solidFill>
                  <a:srgbClr val="1F1C1B"/>
                </a:solidFill>
                <a:latin typeface="Courier New"/>
                <a:ea typeface="Courier New"/>
                <a:cs typeface="Courier New"/>
                <a:sym typeface="Courier New"/>
              </a:rPr>
              <a:t>return</a:t>
            </a:r>
            <a:r>
              <a:rPr lang="en" sz="1800">
                <a:solidFill>
                  <a:srgbClr val="1F1C1B"/>
                </a:solidFill>
                <a:latin typeface="Courier New"/>
                <a:ea typeface="Courier New"/>
                <a:cs typeface="Courier New"/>
                <a:sym typeface="Courier New"/>
              </a:rPr>
              <a:t> </a:t>
            </a:r>
            <a:r>
              <a:rPr lang="en" sz="1800">
                <a:solidFill>
                  <a:srgbClr val="B08000"/>
                </a:solidFill>
                <a:latin typeface="Courier New"/>
                <a:ea typeface="Courier New"/>
                <a:cs typeface="Courier New"/>
                <a:sym typeface="Courier New"/>
              </a:rPr>
              <a:t>3.14</a:t>
            </a:r>
            <a:endParaRPr sz="1800">
              <a:solidFill>
                <a:srgbClr val="1F1C1B"/>
              </a:solidFill>
              <a:latin typeface="Courier New"/>
              <a:ea typeface="Courier New"/>
              <a:cs typeface="Courier New"/>
              <a:sym typeface="Courier New"/>
            </a:endParaRPr>
          </a:p>
        </p:txBody>
      </p:sp>
      <p:sp>
        <p:nvSpPr>
          <p:cNvPr id="85" name="Google Shape;85;p17"/>
          <p:cNvSpPr/>
          <p:nvPr/>
        </p:nvSpPr>
        <p:spPr>
          <a:xfrm>
            <a:off x="5323525" y="244325"/>
            <a:ext cx="2314500" cy="3858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7"/>
          <p:cNvSpPr/>
          <p:nvPr/>
        </p:nvSpPr>
        <p:spPr>
          <a:xfrm>
            <a:off x="4217775" y="2738900"/>
            <a:ext cx="3790200" cy="3858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7"/>
          <p:cNvSpPr/>
          <p:nvPr/>
        </p:nvSpPr>
        <p:spPr>
          <a:xfrm>
            <a:off x="5773575" y="549125"/>
            <a:ext cx="2109000" cy="385800"/>
          </a:xfrm>
          <a:prstGeom prst="rect">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7"/>
          <p:cNvSpPr/>
          <p:nvPr/>
        </p:nvSpPr>
        <p:spPr>
          <a:xfrm>
            <a:off x="795325" y="2275950"/>
            <a:ext cx="2637900" cy="385800"/>
          </a:xfrm>
          <a:prstGeom prst="rect">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p:nvPr/>
        </p:nvSpPr>
        <p:spPr>
          <a:xfrm>
            <a:off x="3915488" y="244325"/>
            <a:ext cx="1761600" cy="11574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Immutable</a:t>
            </a:r>
            <a:endParaRPr b="1" sz="2000"/>
          </a:p>
        </p:txBody>
      </p:sp>
      <p:sp>
        <p:nvSpPr>
          <p:cNvPr id="90" name="Google Shape;90;p17"/>
          <p:cNvSpPr/>
          <p:nvPr/>
        </p:nvSpPr>
        <p:spPr>
          <a:xfrm>
            <a:off x="3484725" y="1890150"/>
            <a:ext cx="1761600" cy="1157400"/>
          </a:xfrm>
          <a:prstGeom prst="lef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mutable</a:t>
            </a:r>
            <a:endParaRPr b="1" sz="2000"/>
          </a:p>
        </p:txBody>
      </p:sp>
      <p:sp>
        <p:nvSpPr>
          <p:cNvPr id="91" name="Google Shape;91;p17"/>
          <p:cNvSpPr/>
          <p:nvPr/>
        </p:nvSpPr>
        <p:spPr>
          <a:xfrm>
            <a:off x="231450" y="1131575"/>
            <a:ext cx="8473800" cy="390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7"/>
          <p:cNvSpPr/>
          <p:nvPr/>
        </p:nvSpPr>
        <p:spPr>
          <a:xfrm>
            <a:off x="3780475" y="180025"/>
            <a:ext cx="4680600" cy="115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7"/>
          <p:cNvSpPr txBox="1"/>
          <p:nvPr/>
        </p:nvSpPr>
        <p:spPr>
          <a:xfrm>
            <a:off x="771450" y="1454150"/>
            <a:ext cx="7393800" cy="2955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1F1C1B"/>
                </a:solidFill>
                <a:latin typeface="Courier New"/>
                <a:ea typeface="Courier New"/>
                <a:cs typeface="Courier New"/>
                <a:sym typeface="Courier New"/>
              </a:rPr>
              <a:t>struct</a:t>
            </a:r>
            <a:r>
              <a:rPr lang="en" sz="1800">
                <a:solidFill>
                  <a:srgbClr val="1F1C1B"/>
                </a:solidFill>
                <a:latin typeface="Courier New"/>
                <a:ea typeface="Courier New"/>
                <a:cs typeface="Courier New"/>
                <a:sym typeface="Courier New"/>
              </a:rPr>
              <a:t> MyPair:</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0" rtl="0" algn="l">
              <a:spcBef>
                <a:spcPts val="0"/>
              </a:spcBef>
              <a:spcAft>
                <a:spcPts val="0"/>
              </a:spcAft>
              <a:buNone/>
            </a:pPr>
            <a:r>
              <a:rPr b="1" lang="en" sz="1800">
                <a:solidFill>
                  <a:srgbClr val="1F1C1B"/>
                </a:solidFill>
                <a:latin typeface="Courier New"/>
                <a:ea typeface="Courier New"/>
                <a:cs typeface="Courier New"/>
                <a:sym typeface="Courier New"/>
              </a:rPr>
              <a:t>var</a:t>
            </a:r>
            <a:r>
              <a:rPr lang="en" sz="1800">
                <a:solidFill>
                  <a:srgbClr val="1F1C1B"/>
                </a:solidFill>
                <a:latin typeface="Courier New"/>
                <a:ea typeface="Courier New"/>
                <a:cs typeface="Courier New"/>
                <a:sym typeface="Courier New"/>
              </a:rPr>
              <a:t> first: Int</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0" rtl="0" algn="l">
              <a:spcBef>
                <a:spcPts val="0"/>
              </a:spcBef>
              <a:spcAft>
                <a:spcPts val="0"/>
              </a:spcAft>
              <a:buNone/>
            </a:pPr>
            <a:r>
              <a:rPr b="1" lang="en" sz="1800">
                <a:solidFill>
                  <a:srgbClr val="1F1C1B"/>
                </a:solidFill>
                <a:latin typeface="Courier New"/>
                <a:ea typeface="Courier New"/>
                <a:cs typeface="Courier New"/>
                <a:sym typeface="Courier New"/>
              </a:rPr>
              <a:t>var</a:t>
            </a:r>
            <a:r>
              <a:rPr lang="en" sz="1800">
                <a:solidFill>
                  <a:srgbClr val="1F1C1B"/>
                </a:solidFill>
                <a:latin typeface="Courier New"/>
                <a:ea typeface="Courier New"/>
                <a:cs typeface="Courier New"/>
                <a:sym typeface="Courier New"/>
              </a:rPr>
              <a:t> second: Int</a:t>
            </a:r>
            <a:endParaRPr sz="1800">
              <a:solidFill>
                <a:srgbClr val="1F1C1B"/>
              </a:solidFill>
              <a:latin typeface="Courier New"/>
              <a:ea typeface="Courier New"/>
              <a:cs typeface="Courier New"/>
              <a:sym typeface="Courier New"/>
            </a:endParaRPr>
          </a:p>
          <a:p>
            <a:pPr indent="457200" lvl="0" marL="0" rtl="0" algn="l">
              <a:spcBef>
                <a:spcPts val="0"/>
              </a:spcBef>
              <a:spcAft>
                <a:spcPts val="0"/>
              </a:spcAft>
              <a:buNone/>
            </a:pP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0" rtl="0" algn="l">
              <a:spcBef>
                <a:spcPts val="0"/>
              </a:spcBef>
              <a:spcAft>
                <a:spcPts val="0"/>
              </a:spcAft>
              <a:buNone/>
            </a:pPr>
            <a:r>
              <a:rPr b="1" lang="en" sz="1800">
                <a:solidFill>
                  <a:srgbClr val="1F1C1B"/>
                </a:solidFill>
                <a:latin typeface="Courier New"/>
                <a:ea typeface="Courier New"/>
                <a:cs typeface="Courier New"/>
                <a:sym typeface="Courier New"/>
              </a:rPr>
              <a:t>fn</a:t>
            </a:r>
            <a:r>
              <a:rPr lang="en" sz="1800">
                <a:solidFill>
                  <a:srgbClr val="1F1C1B"/>
                </a:solidFill>
                <a:latin typeface="Courier New"/>
                <a:ea typeface="Courier New"/>
                <a:cs typeface="Courier New"/>
                <a:sym typeface="Courier New"/>
              </a:rPr>
              <a:t> </a:t>
            </a:r>
            <a:r>
              <a:rPr lang="en" sz="1800">
                <a:solidFill>
                  <a:srgbClr val="644A9B"/>
                </a:solidFill>
                <a:latin typeface="Courier New"/>
                <a:ea typeface="Courier New"/>
                <a:cs typeface="Courier New"/>
                <a:sym typeface="Courier New"/>
              </a:rPr>
              <a:t>__init__</a:t>
            </a:r>
            <a:r>
              <a:rPr lang="en" sz="1800">
                <a:solidFill>
                  <a:srgbClr val="1F1C1B"/>
                </a:solidFill>
                <a:latin typeface="Courier New"/>
                <a:ea typeface="Courier New"/>
                <a:cs typeface="Courier New"/>
                <a:sym typeface="Courier New"/>
              </a:rPr>
              <a:t>(</a:t>
            </a:r>
            <a:r>
              <a:rPr b="1" lang="en" sz="1800">
                <a:solidFill>
                  <a:srgbClr val="644A9B"/>
                </a:solidFill>
                <a:latin typeface="Courier New"/>
                <a:ea typeface="Courier New"/>
                <a:cs typeface="Courier New"/>
                <a:sym typeface="Courier New"/>
              </a:rPr>
              <a:t>inout</a:t>
            </a:r>
            <a:r>
              <a:rPr lang="en" sz="1800">
                <a:solidFill>
                  <a:srgbClr val="1F1C1B"/>
                </a:solidFill>
                <a:latin typeface="Courier New"/>
                <a:ea typeface="Courier New"/>
                <a:cs typeface="Courier New"/>
                <a:sym typeface="Courier New"/>
              </a:rPr>
              <a:t> </a:t>
            </a:r>
            <a:r>
              <a:rPr lang="en" sz="1800">
                <a:solidFill>
                  <a:srgbClr val="0057AE"/>
                </a:solidFill>
                <a:latin typeface="Courier New"/>
                <a:ea typeface="Courier New"/>
                <a:cs typeface="Courier New"/>
                <a:sym typeface="Courier New"/>
              </a:rPr>
              <a:t>self</a:t>
            </a:r>
            <a:r>
              <a:rPr lang="en" sz="1800">
                <a:solidFill>
                  <a:srgbClr val="1F1C1B"/>
                </a:solidFill>
                <a:latin typeface="Courier New"/>
                <a:ea typeface="Courier New"/>
                <a:cs typeface="Courier New"/>
                <a:sym typeface="Courier New"/>
              </a:rPr>
              <a:t>, first: Int, second: Int):</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457200" rtl="0" algn="l">
              <a:spcBef>
                <a:spcPts val="0"/>
              </a:spcBef>
              <a:spcAft>
                <a:spcPts val="0"/>
              </a:spcAft>
              <a:buNone/>
            </a:pPr>
            <a:r>
              <a:rPr lang="en" sz="1800">
                <a:solidFill>
                  <a:srgbClr val="0057AE"/>
                </a:solidFill>
                <a:latin typeface="Courier New"/>
                <a:ea typeface="Courier New"/>
                <a:cs typeface="Courier New"/>
                <a:sym typeface="Courier New"/>
              </a:rPr>
              <a:t>self</a:t>
            </a:r>
            <a:r>
              <a:rPr lang="en" sz="1800">
                <a:solidFill>
                  <a:srgbClr val="1F1C1B"/>
                </a:solidFill>
                <a:latin typeface="Courier New"/>
                <a:ea typeface="Courier New"/>
                <a:cs typeface="Courier New"/>
                <a:sym typeface="Courier New"/>
              </a:rPr>
              <a:t>.first </a:t>
            </a:r>
            <a:r>
              <a:rPr lang="en" sz="1800">
                <a:solidFill>
                  <a:srgbClr val="CA60CA"/>
                </a:solidFill>
                <a:latin typeface="Courier New"/>
                <a:ea typeface="Courier New"/>
                <a:cs typeface="Courier New"/>
                <a:sym typeface="Courier New"/>
              </a:rPr>
              <a:t>=</a:t>
            </a:r>
            <a:r>
              <a:rPr lang="en" sz="1800">
                <a:solidFill>
                  <a:srgbClr val="1F1C1B"/>
                </a:solidFill>
                <a:latin typeface="Courier New"/>
                <a:ea typeface="Courier New"/>
                <a:cs typeface="Courier New"/>
                <a:sym typeface="Courier New"/>
              </a:rPr>
              <a:t> first</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457200" rtl="0" algn="l">
              <a:spcBef>
                <a:spcPts val="0"/>
              </a:spcBef>
              <a:spcAft>
                <a:spcPts val="0"/>
              </a:spcAft>
              <a:buNone/>
            </a:pPr>
            <a:r>
              <a:rPr lang="en" sz="1800">
                <a:solidFill>
                  <a:srgbClr val="0057AE"/>
                </a:solidFill>
                <a:latin typeface="Courier New"/>
                <a:ea typeface="Courier New"/>
                <a:cs typeface="Courier New"/>
                <a:sym typeface="Courier New"/>
              </a:rPr>
              <a:t>self</a:t>
            </a:r>
            <a:r>
              <a:rPr lang="en" sz="1800">
                <a:solidFill>
                  <a:srgbClr val="1F1C1B"/>
                </a:solidFill>
                <a:latin typeface="Courier New"/>
                <a:ea typeface="Courier New"/>
                <a:cs typeface="Courier New"/>
                <a:sym typeface="Courier New"/>
              </a:rPr>
              <a:t>.second </a:t>
            </a:r>
            <a:r>
              <a:rPr lang="en" sz="1800">
                <a:solidFill>
                  <a:srgbClr val="CA60CA"/>
                </a:solidFill>
                <a:latin typeface="Courier New"/>
                <a:ea typeface="Courier New"/>
                <a:cs typeface="Courier New"/>
                <a:sym typeface="Courier New"/>
              </a:rPr>
              <a:t>=</a:t>
            </a:r>
            <a:r>
              <a:rPr lang="en" sz="1800">
                <a:solidFill>
                  <a:srgbClr val="1F1C1B"/>
                </a:solidFill>
                <a:latin typeface="Courier New"/>
                <a:ea typeface="Courier New"/>
                <a:cs typeface="Courier New"/>
                <a:sym typeface="Courier New"/>
              </a:rPr>
              <a:t> second</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457200" rtl="0" algn="l">
              <a:spcBef>
                <a:spcPts val="0"/>
              </a:spcBef>
              <a:spcAft>
                <a:spcPts val="0"/>
              </a:spcAft>
              <a:buNone/>
            </a:pPr>
            <a:r>
              <a:t/>
            </a:r>
            <a:endParaRPr sz="1800">
              <a:solidFill>
                <a:srgbClr val="1F1C1B"/>
              </a:solidFill>
              <a:highlight>
                <a:srgbClr val="EEF0F4"/>
              </a:highlight>
              <a:latin typeface="Courier New"/>
              <a:ea typeface="Courier New"/>
              <a:cs typeface="Courier New"/>
              <a:sym typeface="Courier New"/>
            </a:endParaRPr>
          </a:p>
          <a:p>
            <a:pPr indent="0" lvl="0" marL="457200" rtl="0" algn="l">
              <a:spcBef>
                <a:spcPts val="0"/>
              </a:spcBef>
              <a:spcAft>
                <a:spcPts val="0"/>
              </a:spcAft>
              <a:buNone/>
            </a:pPr>
            <a:r>
              <a:rPr b="1" lang="en" sz="1800">
                <a:solidFill>
                  <a:srgbClr val="1F1C1B"/>
                </a:solidFill>
                <a:latin typeface="Courier New"/>
                <a:ea typeface="Courier New"/>
                <a:cs typeface="Courier New"/>
                <a:sym typeface="Courier New"/>
              </a:rPr>
              <a:t>fn</a:t>
            </a:r>
            <a:r>
              <a:rPr lang="en" sz="1800">
                <a:solidFill>
                  <a:srgbClr val="1F1C1B"/>
                </a:solidFill>
                <a:latin typeface="Courier New"/>
                <a:ea typeface="Courier New"/>
                <a:cs typeface="Courier New"/>
                <a:sym typeface="Courier New"/>
              </a:rPr>
              <a:t> get_sum(</a:t>
            </a:r>
            <a:r>
              <a:rPr lang="en" sz="1800">
                <a:solidFill>
                  <a:srgbClr val="0057AE"/>
                </a:solidFill>
                <a:latin typeface="Courier New"/>
                <a:ea typeface="Courier New"/>
                <a:cs typeface="Courier New"/>
                <a:sym typeface="Courier New"/>
              </a:rPr>
              <a:t>self</a:t>
            </a:r>
            <a:r>
              <a:rPr lang="en" sz="1800">
                <a:solidFill>
                  <a:srgbClr val="1F1C1B"/>
                </a:solidFill>
                <a:latin typeface="Courier New"/>
                <a:ea typeface="Courier New"/>
                <a:cs typeface="Courier New"/>
                <a:sym typeface="Courier New"/>
              </a:rPr>
              <a:t>) </a:t>
            </a:r>
            <a:r>
              <a:rPr lang="en" sz="1800">
                <a:solidFill>
                  <a:srgbClr val="CA60CA"/>
                </a:solidFill>
                <a:latin typeface="Courier New"/>
                <a:ea typeface="Courier New"/>
                <a:cs typeface="Courier New"/>
                <a:sym typeface="Courier New"/>
              </a:rPr>
              <a:t>-&gt;</a:t>
            </a:r>
            <a:r>
              <a:rPr lang="en" sz="1800">
                <a:solidFill>
                  <a:srgbClr val="1F1C1B"/>
                </a:solidFill>
                <a:latin typeface="Courier New"/>
                <a:ea typeface="Courier New"/>
                <a:cs typeface="Courier New"/>
                <a:sym typeface="Courier New"/>
              </a:rPr>
              <a:t> Int:</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457200" rtl="0" algn="l">
              <a:spcBef>
                <a:spcPts val="0"/>
              </a:spcBef>
              <a:spcAft>
                <a:spcPts val="0"/>
              </a:spcAft>
              <a:buNone/>
            </a:pPr>
            <a:r>
              <a:rPr b="1" lang="en" sz="1800">
                <a:solidFill>
                  <a:srgbClr val="1F1C1B"/>
                </a:solidFill>
                <a:latin typeface="Courier New"/>
                <a:ea typeface="Courier New"/>
                <a:cs typeface="Courier New"/>
                <a:sym typeface="Courier New"/>
              </a:rPr>
              <a:t>return</a:t>
            </a:r>
            <a:r>
              <a:rPr lang="en" sz="1800">
                <a:solidFill>
                  <a:srgbClr val="1F1C1B"/>
                </a:solidFill>
                <a:latin typeface="Courier New"/>
                <a:ea typeface="Courier New"/>
                <a:cs typeface="Courier New"/>
                <a:sym typeface="Courier New"/>
              </a:rPr>
              <a:t> </a:t>
            </a:r>
            <a:r>
              <a:rPr lang="en" sz="1800">
                <a:solidFill>
                  <a:srgbClr val="0057AE"/>
                </a:solidFill>
                <a:latin typeface="Courier New"/>
                <a:ea typeface="Courier New"/>
                <a:cs typeface="Courier New"/>
                <a:sym typeface="Courier New"/>
              </a:rPr>
              <a:t>self</a:t>
            </a:r>
            <a:r>
              <a:rPr lang="en" sz="1800">
                <a:solidFill>
                  <a:srgbClr val="1F1C1B"/>
                </a:solidFill>
                <a:latin typeface="Courier New"/>
                <a:ea typeface="Courier New"/>
                <a:cs typeface="Courier New"/>
                <a:sym typeface="Courier New"/>
              </a:rPr>
              <a:t>.first </a:t>
            </a:r>
            <a:r>
              <a:rPr lang="en" sz="1800">
                <a:solidFill>
                  <a:srgbClr val="CA60CA"/>
                </a:solidFill>
                <a:latin typeface="Courier New"/>
                <a:ea typeface="Courier New"/>
                <a:cs typeface="Courier New"/>
                <a:sym typeface="Courier New"/>
              </a:rPr>
              <a:t>+</a:t>
            </a:r>
            <a:r>
              <a:rPr lang="en" sz="1800">
                <a:solidFill>
                  <a:srgbClr val="1F1C1B"/>
                </a:solidFill>
                <a:latin typeface="Courier New"/>
                <a:ea typeface="Courier New"/>
                <a:cs typeface="Courier New"/>
                <a:sym typeface="Courier New"/>
              </a:rPr>
              <a:t> </a:t>
            </a:r>
            <a:r>
              <a:rPr lang="en" sz="1800">
                <a:solidFill>
                  <a:srgbClr val="0057AE"/>
                </a:solidFill>
                <a:latin typeface="Courier New"/>
                <a:ea typeface="Courier New"/>
                <a:cs typeface="Courier New"/>
                <a:sym typeface="Courier New"/>
              </a:rPr>
              <a:t>self</a:t>
            </a:r>
            <a:r>
              <a:rPr lang="en" sz="1800">
                <a:solidFill>
                  <a:srgbClr val="1F1C1B"/>
                </a:solidFill>
                <a:latin typeface="Courier New"/>
                <a:ea typeface="Courier New"/>
                <a:cs typeface="Courier New"/>
                <a:sym typeface="Courier New"/>
              </a:rPr>
              <a:t>.second</a:t>
            </a:r>
            <a:endParaRPr sz="1800"/>
          </a:p>
        </p:txBody>
      </p:sp>
      <p:sp>
        <p:nvSpPr>
          <p:cNvPr id="94" name="Google Shape;94;p17"/>
          <p:cNvSpPr/>
          <p:nvPr/>
        </p:nvSpPr>
        <p:spPr>
          <a:xfrm rot="904022">
            <a:off x="5798638" y="740195"/>
            <a:ext cx="2679134" cy="1289509"/>
          </a:xfrm>
          <a:prstGeom prst="irregularSeal2">
            <a:avLst/>
          </a:prstGeom>
          <a:solidFill>
            <a:schemeClr val="accent6"/>
          </a:solidFill>
          <a:ln cap="flat" cmpd="sng" w="1143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no classes</a:t>
            </a:r>
            <a:endParaRPr b="1" sz="2000"/>
          </a:p>
        </p:txBody>
      </p:sp>
      <p:sp>
        <p:nvSpPr>
          <p:cNvPr id="95" name="Google Shape;95;p17"/>
          <p:cNvSpPr/>
          <p:nvPr/>
        </p:nvSpPr>
        <p:spPr>
          <a:xfrm rot="-401216">
            <a:off x="6107659" y="3530060"/>
            <a:ext cx="2841804" cy="1298676"/>
          </a:xfrm>
          <a:prstGeom prst="irregularSeal1">
            <a:avLst/>
          </a:prstGeom>
          <a:solidFill>
            <a:schemeClr val="accent5"/>
          </a:solid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no inheritance</a:t>
            </a:r>
            <a:endParaRPr b="1" sz="2000"/>
          </a:p>
        </p:txBody>
      </p:sp>
      <p:sp>
        <p:nvSpPr>
          <p:cNvPr id="96" name="Google Shape;96;p17"/>
          <p:cNvSpPr/>
          <p:nvPr/>
        </p:nvSpPr>
        <p:spPr>
          <a:xfrm>
            <a:off x="452000" y="1044275"/>
            <a:ext cx="8691900" cy="3903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7"/>
          <p:cNvSpPr/>
          <p:nvPr/>
        </p:nvSpPr>
        <p:spPr>
          <a:xfrm>
            <a:off x="5735775" y="498775"/>
            <a:ext cx="2429400" cy="955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7"/>
          <p:cNvSpPr txBox="1"/>
          <p:nvPr/>
        </p:nvSpPr>
        <p:spPr>
          <a:xfrm>
            <a:off x="3390938" y="1228325"/>
            <a:ext cx="5034300" cy="1847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1F1C1B"/>
                </a:solidFill>
                <a:latin typeface="Courier New"/>
                <a:ea typeface="Courier New"/>
                <a:cs typeface="Courier New"/>
                <a:sym typeface="Courier New"/>
              </a:rPr>
              <a:t>fn</a:t>
            </a:r>
            <a:r>
              <a:rPr lang="en" sz="1800">
                <a:solidFill>
                  <a:srgbClr val="1F1C1B"/>
                </a:solidFill>
                <a:latin typeface="Courier New"/>
                <a:ea typeface="Courier New"/>
                <a:cs typeface="Courier New"/>
                <a:sym typeface="Courier New"/>
              </a:rPr>
              <a:t> repeat[count: Int](msg: String):</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0" rtl="0" algn="l">
              <a:spcBef>
                <a:spcPts val="0"/>
              </a:spcBef>
              <a:spcAft>
                <a:spcPts val="0"/>
              </a:spcAft>
              <a:buNone/>
            </a:pPr>
            <a:r>
              <a:rPr b="1" lang="en" sz="1800">
                <a:solidFill>
                  <a:srgbClr val="1F1C1B"/>
                </a:solidFill>
                <a:latin typeface="Courier New"/>
                <a:ea typeface="Courier New"/>
                <a:cs typeface="Courier New"/>
                <a:sym typeface="Courier New"/>
              </a:rPr>
              <a:t>for</a:t>
            </a:r>
            <a:r>
              <a:rPr lang="en" sz="1800">
                <a:solidFill>
                  <a:srgbClr val="1F1C1B"/>
                </a:solidFill>
                <a:latin typeface="Courier New"/>
                <a:ea typeface="Courier New"/>
                <a:cs typeface="Courier New"/>
                <a:sym typeface="Courier New"/>
              </a:rPr>
              <a:t> i </a:t>
            </a:r>
            <a:r>
              <a:rPr b="1" lang="en" sz="1800">
                <a:solidFill>
                  <a:srgbClr val="1F1C1B"/>
                </a:solidFill>
                <a:latin typeface="Courier New"/>
                <a:ea typeface="Courier New"/>
                <a:cs typeface="Courier New"/>
                <a:sym typeface="Courier New"/>
              </a:rPr>
              <a:t>in</a:t>
            </a:r>
            <a:r>
              <a:rPr lang="en" sz="1800">
                <a:solidFill>
                  <a:srgbClr val="1F1C1B"/>
                </a:solidFill>
                <a:latin typeface="Courier New"/>
                <a:ea typeface="Courier New"/>
                <a:cs typeface="Courier New"/>
                <a:sym typeface="Courier New"/>
              </a:rPr>
              <a:t> </a:t>
            </a:r>
            <a:r>
              <a:rPr b="1" lang="en" sz="1800">
                <a:solidFill>
                  <a:srgbClr val="644A9B"/>
                </a:solidFill>
                <a:latin typeface="Courier New"/>
                <a:ea typeface="Courier New"/>
                <a:cs typeface="Courier New"/>
                <a:sym typeface="Courier New"/>
              </a:rPr>
              <a:t>range</a:t>
            </a:r>
            <a:r>
              <a:rPr lang="en" sz="1800">
                <a:solidFill>
                  <a:srgbClr val="1F1C1B"/>
                </a:solidFill>
                <a:latin typeface="Courier New"/>
                <a:ea typeface="Courier New"/>
                <a:cs typeface="Courier New"/>
                <a:sym typeface="Courier New"/>
              </a:rPr>
              <a:t>(count):</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457200" rtl="0" algn="l">
              <a:spcBef>
                <a:spcPts val="0"/>
              </a:spcBef>
              <a:spcAft>
                <a:spcPts val="0"/>
              </a:spcAft>
              <a:buNone/>
            </a:pPr>
            <a:r>
              <a:rPr b="1" lang="en" sz="1800">
                <a:solidFill>
                  <a:srgbClr val="644A9B"/>
                </a:solidFill>
                <a:latin typeface="Courier New"/>
                <a:ea typeface="Courier New"/>
                <a:cs typeface="Courier New"/>
                <a:sym typeface="Courier New"/>
              </a:rPr>
              <a:t>print</a:t>
            </a:r>
            <a:r>
              <a:rPr lang="en" sz="1800">
                <a:solidFill>
                  <a:srgbClr val="1F1C1B"/>
                </a:solidFill>
                <a:latin typeface="Courier New"/>
                <a:ea typeface="Courier New"/>
                <a:cs typeface="Courier New"/>
                <a:sym typeface="Courier New"/>
              </a:rPr>
              <a:t>(msg)</a:t>
            </a:r>
            <a:endParaRPr sz="1800">
              <a:solidFill>
                <a:srgbClr val="1F1C1B"/>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1F1C1B"/>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1F1C1B"/>
                </a:solidFill>
                <a:latin typeface="Courier New"/>
                <a:ea typeface="Courier New"/>
                <a:cs typeface="Courier New"/>
                <a:sym typeface="Courier New"/>
              </a:rPr>
              <a:t>fn</a:t>
            </a:r>
            <a:r>
              <a:rPr lang="en" sz="1800">
                <a:solidFill>
                  <a:srgbClr val="1F1C1B"/>
                </a:solidFill>
                <a:latin typeface="Courier New"/>
                <a:ea typeface="Courier New"/>
                <a:cs typeface="Courier New"/>
                <a:sym typeface="Courier New"/>
              </a:rPr>
              <a:t> call_repeat():</a:t>
            </a:r>
            <a:r>
              <a:rPr lang="en" sz="1800">
                <a:solidFill>
                  <a:srgbClr val="1F1C1B"/>
                </a:solidFill>
                <a:highlight>
                  <a:srgbClr val="EEF0F4"/>
                </a:highlight>
                <a:latin typeface="Courier New"/>
                <a:ea typeface="Courier New"/>
                <a:cs typeface="Courier New"/>
                <a:sym typeface="Courier New"/>
              </a:rPr>
              <a:t> </a:t>
            </a:r>
            <a:endParaRPr sz="1800">
              <a:solidFill>
                <a:srgbClr val="1F1C1B"/>
              </a:solidFill>
              <a:highlight>
                <a:srgbClr val="EEF0F4"/>
              </a:highlight>
              <a:latin typeface="Courier New"/>
              <a:ea typeface="Courier New"/>
              <a:cs typeface="Courier New"/>
              <a:sym typeface="Courier New"/>
            </a:endParaRPr>
          </a:p>
          <a:p>
            <a:pPr indent="457200" lvl="0" marL="0" rtl="0" algn="l">
              <a:spcBef>
                <a:spcPts val="0"/>
              </a:spcBef>
              <a:spcAft>
                <a:spcPts val="0"/>
              </a:spcAft>
              <a:buNone/>
            </a:pPr>
            <a:r>
              <a:rPr lang="en" sz="1800">
                <a:solidFill>
                  <a:srgbClr val="1F1C1B"/>
                </a:solidFill>
                <a:latin typeface="Courier New"/>
                <a:ea typeface="Courier New"/>
                <a:cs typeface="Courier New"/>
                <a:sym typeface="Courier New"/>
              </a:rPr>
              <a:t>repeat[</a:t>
            </a:r>
            <a:r>
              <a:rPr lang="en" sz="1800">
                <a:solidFill>
                  <a:srgbClr val="B08000"/>
                </a:solidFill>
                <a:latin typeface="Courier New"/>
                <a:ea typeface="Courier New"/>
                <a:cs typeface="Courier New"/>
                <a:sym typeface="Courier New"/>
              </a:rPr>
              <a:t>3</a:t>
            </a:r>
            <a:r>
              <a:rPr lang="en" sz="1800">
                <a:solidFill>
                  <a:srgbClr val="1F1C1B"/>
                </a:solidFill>
                <a:latin typeface="Courier New"/>
                <a:ea typeface="Courier New"/>
                <a:cs typeface="Courier New"/>
                <a:sym typeface="Courier New"/>
              </a:rPr>
              <a:t>](</a:t>
            </a:r>
            <a:r>
              <a:rPr lang="en" sz="1800">
                <a:solidFill>
                  <a:srgbClr val="BF0303"/>
                </a:solidFill>
                <a:latin typeface="Courier New"/>
                <a:ea typeface="Courier New"/>
                <a:cs typeface="Courier New"/>
                <a:sym typeface="Courier New"/>
              </a:rPr>
              <a:t>"Hello"</a:t>
            </a:r>
            <a:r>
              <a:rPr lang="en" sz="1800">
                <a:solidFill>
                  <a:srgbClr val="1F1C1B"/>
                </a:solidFill>
                <a:latin typeface="Courier New"/>
                <a:ea typeface="Courier New"/>
                <a:cs typeface="Courier New"/>
                <a:sym typeface="Courier New"/>
              </a:rPr>
              <a:t>)</a:t>
            </a:r>
            <a:endParaRPr sz="1800">
              <a:solidFill>
                <a:srgbClr val="1F1C1B"/>
              </a:solidFill>
              <a:latin typeface="Courier New"/>
              <a:ea typeface="Courier New"/>
              <a:cs typeface="Courier New"/>
              <a:sym typeface="Courier New"/>
            </a:endParaRPr>
          </a:p>
        </p:txBody>
      </p:sp>
      <p:sp>
        <p:nvSpPr>
          <p:cNvPr id="99" name="Google Shape;99;p17"/>
          <p:cNvSpPr/>
          <p:nvPr/>
        </p:nvSpPr>
        <p:spPr>
          <a:xfrm>
            <a:off x="6485163" y="2850313"/>
            <a:ext cx="2429400" cy="5187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parameterization</a:t>
            </a:r>
            <a:endParaRPr b="1" sz="2000"/>
          </a:p>
        </p:txBody>
      </p:sp>
      <p:sp>
        <p:nvSpPr>
          <p:cNvPr id="100" name="Google Shape;100;p17"/>
          <p:cNvSpPr/>
          <p:nvPr/>
        </p:nvSpPr>
        <p:spPr>
          <a:xfrm>
            <a:off x="231450" y="1267475"/>
            <a:ext cx="3061500" cy="3457500"/>
          </a:xfrm>
          <a:prstGeom prst="wedgeRectCallout">
            <a:avLst>
              <a:gd fmla="val 54657" name="adj1"/>
              <a:gd fmla="val -21676"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rPr>
              <a:t>compiler can optimize the function because </a:t>
            </a:r>
            <a:r>
              <a:rPr lang="en" sz="2000">
                <a:solidFill>
                  <a:schemeClr val="dk1"/>
                </a:solidFill>
                <a:latin typeface="Courier New"/>
                <a:ea typeface="Courier New"/>
                <a:cs typeface="Courier New"/>
                <a:sym typeface="Courier New"/>
              </a:rPr>
              <a:t>count</a:t>
            </a:r>
            <a:r>
              <a:rPr lang="en" sz="2000">
                <a:solidFill>
                  <a:schemeClr val="dk1"/>
                </a:solidFill>
              </a:rPr>
              <a:t> is </a:t>
            </a:r>
            <a:r>
              <a:rPr b="1" lang="en" sz="2000">
                <a:solidFill>
                  <a:schemeClr val="dk1"/>
                </a:solidFill>
              </a:rPr>
              <a:t>guaranteed to not change</a:t>
            </a:r>
            <a:r>
              <a:rPr lang="en" sz="2000">
                <a:solidFill>
                  <a:schemeClr val="dk1"/>
                </a:solidFill>
              </a:rPr>
              <a:t> at runtime</a:t>
            </a:r>
            <a:endParaRPr sz="2000">
              <a:solidFill>
                <a:schemeClr val="dk1"/>
              </a:solidFill>
            </a:endParaRPr>
          </a:p>
          <a:p>
            <a:pPr indent="0" lvl="0" marL="0" rtl="0" algn="ctr">
              <a:spcBef>
                <a:spcPts val="0"/>
              </a:spcBef>
              <a:spcAft>
                <a:spcPts val="0"/>
              </a:spcAft>
              <a:buNone/>
            </a:pPr>
            <a:r>
              <a:t/>
            </a:r>
            <a:endParaRPr sz="1000">
              <a:solidFill>
                <a:schemeClr val="dk1"/>
              </a:solidFill>
            </a:endParaRPr>
          </a:p>
          <a:p>
            <a:pPr indent="0" lvl="0" marL="0" rtl="0" algn="ctr">
              <a:spcBef>
                <a:spcPts val="0"/>
              </a:spcBef>
              <a:spcAft>
                <a:spcPts val="0"/>
              </a:spcAft>
              <a:buNone/>
            </a:pPr>
            <a:r>
              <a:rPr lang="en" sz="2000">
                <a:solidFill>
                  <a:schemeClr val="dk1"/>
                </a:solidFill>
              </a:rPr>
              <a:t>compiler generates a unique version of </a:t>
            </a:r>
            <a:r>
              <a:rPr lang="en" sz="1900">
                <a:solidFill>
                  <a:schemeClr val="dk1"/>
                </a:solidFill>
                <a:latin typeface="Courier New"/>
                <a:ea typeface="Courier New"/>
                <a:cs typeface="Courier New"/>
                <a:sym typeface="Courier New"/>
              </a:rPr>
              <a:t>repeat</a:t>
            </a:r>
            <a:r>
              <a:rPr lang="en" sz="2000">
                <a:solidFill>
                  <a:schemeClr val="dk1"/>
                </a:solidFill>
              </a:rPr>
              <a:t> that loops 3 times</a:t>
            </a:r>
            <a:endParaRPr sz="2000">
              <a:solidFill>
                <a:schemeClr val="dk1"/>
              </a:solidFill>
            </a:endParaRPr>
          </a:p>
          <a:p>
            <a:pPr indent="0" lvl="0" marL="0" rtl="0" algn="ctr">
              <a:spcBef>
                <a:spcPts val="0"/>
              </a:spcBef>
              <a:spcAft>
                <a:spcPts val="0"/>
              </a:spcAft>
              <a:buNone/>
            </a:pPr>
            <a:r>
              <a:t/>
            </a:r>
            <a:endParaRPr b="1" sz="1000">
              <a:solidFill>
                <a:schemeClr val="dk1"/>
              </a:solidFill>
            </a:endParaRPr>
          </a:p>
          <a:p>
            <a:pPr indent="0" lvl="0" marL="0" rtl="0" algn="ctr">
              <a:spcBef>
                <a:spcPts val="0"/>
              </a:spcBef>
              <a:spcAft>
                <a:spcPts val="0"/>
              </a:spcAft>
              <a:buNone/>
            </a:pPr>
            <a:r>
              <a:rPr b="1" lang="en" sz="2000">
                <a:solidFill>
                  <a:schemeClr val="dk1"/>
                </a:solidFill>
              </a:rPr>
              <a:t>less to compute at runtime ⇒ faster code</a:t>
            </a:r>
            <a:endParaRPr b="1" sz="2000">
              <a:solidFill>
                <a:schemeClr val="dk1"/>
              </a:solidFill>
            </a:endParaRPr>
          </a:p>
        </p:txBody>
      </p:sp>
      <p:cxnSp>
        <p:nvCxnSpPr>
          <p:cNvPr id="101" name="Google Shape;101;p17"/>
          <p:cNvCxnSpPr/>
          <p:nvPr/>
        </p:nvCxnSpPr>
        <p:spPr>
          <a:xfrm>
            <a:off x="4750250" y="1576825"/>
            <a:ext cx="1604100" cy="0"/>
          </a:xfrm>
          <a:prstGeom prst="straightConnector1">
            <a:avLst/>
          </a:prstGeom>
          <a:noFill/>
          <a:ln cap="flat" cmpd="sng" w="38100">
            <a:solidFill>
              <a:schemeClr val="accent6"/>
            </a:solidFill>
            <a:prstDash val="solid"/>
            <a:round/>
            <a:headEnd len="med" w="med" type="none"/>
            <a:tailEnd len="med" w="med" type="none"/>
          </a:ln>
        </p:spPr>
      </p:cxnSp>
      <p:cxnSp>
        <p:nvCxnSpPr>
          <p:cNvPr id="102" name="Google Shape;102;p17"/>
          <p:cNvCxnSpPr/>
          <p:nvPr/>
        </p:nvCxnSpPr>
        <p:spPr>
          <a:xfrm>
            <a:off x="4817000" y="2965875"/>
            <a:ext cx="327600" cy="0"/>
          </a:xfrm>
          <a:prstGeom prst="straightConnector1">
            <a:avLst/>
          </a:prstGeom>
          <a:noFill/>
          <a:ln cap="flat" cmpd="sng" w="38100">
            <a:solidFill>
              <a:schemeClr val="accent6"/>
            </a:solidFill>
            <a:prstDash val="solid"/>
            <a:round/>
            <a:headEnd len="med" w="med" type="none"/>
            <a:tailEnd len="med" w="med" type="none"/>
          </a:ln>
        </p:spPr>
      </p:cxnSp>
      <p:cxnSp>
        <p:nvCxnSpPr>
          <p:cNvPr id="103" name="Google Shape;103;p17"/>
          <p:cNvCxnSpPr/>
          <p:nvPr/>
        </p:nvCxnSpPr>
        <p:spPr>
          <a:xfrm>
            <a:off x="6041725" y="1845225"/>
            <a:ext cx="6348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8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5"/>
                                        </p:tgtEl>
                                        <p:attrNameLst>
                                          <p:attrName>style.visibility</p:attrName>
                                        </p:attrNameLst>
                                      </p:cBhvr>
                                      <p:to>
                                        <p:strVal val="hidden"/>
                                      </p:to>
                                    </p:set>
                                  </p:childTnLst>
                                </p:cTn>
                              </p:par>
                              <p:par>
                                <p:cTn fill="hold" nodeType="withEffect" presetClass="entr" presetID="2" presetSubtype="8">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2" presetSubtype="2">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23" presetSubtype="16">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ppt_w</p:attrName>
                                        </p:attrNameLst>
                                      </p:cBhvr>
                                      <p:tavLst>
                                        <p:tav fmla="" tm="0">
                                          <p:val>
                                            <p:strVal val="0"/>
                                          </p:val>
                                        </p:tav>
                                        <p:tav fmla="" tm="100000">
                                          <p:val>
                                            <p:strVal val="#ppt_w"/>
                                          </p:val>
                                        </p:tav>
                                      </p:tavLst>
                                    </p:anim>
                                    <p:anim calcmode="lin" valueType="num">
                                      <p:cBhvr additive="base">
                                        <p:cTn dur="1000"/>
                                        <p:tgtEl>
                                          <p:spTgt spid="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ppt_w</p:attrName>
                                        </p:attrNameLst>
                                      </p:cBhvr>
                                      <p:tavLst>
                                        <p:tav fmla="" tm="0">
                                          <p:val>
                                            <p:strVal val="0"/>
                                          </p:val>
                                        </p:tav>
                                        <p:tav fmla="" tm="100000">
                                          <p:val>
                                            <p:strVal val="#ppt_w"/>
                                          </p:val>
                                        </p:tav>
                                      </p:tavLst>
                                    </p:anim>
                                    <p:anim calcmode="lin" valueType="num">
                                      <p:cBhvr additive="base">
                                        <p:cTn dur="1000"/>
                                        <p:tgtEl>
                                          <p:spTgt spid="9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23" presetSubtype="16">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ppt_w</p:attrName>
                                        </p:attrNameLst>
                                      </p:cBhvr>
                                      <p:tavLst>
                                        <p:tav fmla="" tm="0">
                                          <p:val>
                                            <p:strVal val="0"/>
                                          </p:val>
                                        </p:tav>
                                        <p:tav fmla="" tm="100000">
                                          <p:val>
                                            <p:strVal val="#ppt_w"/>
                                          </p:val>
                                        </p:tav>
                                      </p:tavLst>
                                    </p:anim>
                                    <p:anim calcmode="lin" valueType="num">
                                      <p:cBhvr additive="base">
                                        <p:cTn dur="1000"/>
                                        <p:tgtEl>
                                          <p:spTgt spid="9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 </a:t>
            </a:r>
            <a:r>
              <a:rPr b="1" lang="en" sz="2600"/>
              <a:t>Mojo Usage</a:t>
            </a:r>
            <a:r>
              <a:rPr lang="en" sz="2600"/>
              <a:t> 🔥</a:t>
            </a:r>
            <a:endParaRPr sz="2600"/>
          </a:p>
        </p:txBody>
      </p:sp>
      <p:sp>
        <p:nvSpPr>
          <p:cNvPr id="109" name="Google Shape;109;p18"/>
          <p:cNvSpPr txBox="1"/>
          <p:nvPr/>
        </p:nvSpPr>
        <p:spPr>
          <a:xfrm>
            <a:off x="558375" y="1686375"/>
            <a:ext cx="2512500" cy="507000"/>
          </a:xfrm>
          <a:prstGeom prst="rect">
            <a:avLst/>
          </a:prstGeom>
          <a:solidFill>
            <a:schemeClr val="lt2"/>
          </a:solid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b="1" lang="en" sz="1800">
                <a:solidFill>
                  <a:srgbClr val="0095FF"/>
                </a:solidFill>
                <a:latin typeface="Courier New"/>
                <a:ea typeface="Courier New"/>
                <a:cs typeface="Courier New"/>
                <a:sym typeface="Courier New"/>
              </a:rPr>
              <a:t>mojo</a:t>
            </a:r>
            <a:r>
              <a:rPr lang="en" sz="1800">
                <a:solidFill>
                  <a:srgbClr val="1F1C1B"/>
                </a:solidFill>
                <a:latin typeface="Courier New"/>
                <a:ea typeface="Courier New"/>
                <a:cs typeface="Courier New"/>
                <a:sym typeface="Courier New"/>
              </a:rPr>
              <a:t> hello.mojo</a:t>
            </a:r>
            <a:endParaRPr sz="1800">
              <a:solidFill>
                <a:schemeClr val="dk2"/>
              </a:solidFill>
            </a:endParaRPr>
          </a:p>
        </p:txBody>
      </p:sp>
      <p:sp>
        <p:nvSpPr>
          <p:cNvPr id="110" name="Google Shape;110;p18"/>
          <p:cNvSpPr txBox="1"/>
          <p:nvPr/>
        </p:nvSpPr>
        <p:spPr>
          <a:xfrm>
            <a:off x="558375" y="2629925"/>
            <a:ext cx="3310200" cy="770400"/>
          </a:xfrm>
          <a:prstGeom prst="rect">
            <a:avLst/>
          </a:prstGeom>
          <a:solidFill>
            <a:schemeClr val="lt2"/>
          </a:solid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b="1" lang="en" sz="1800">
                <a:solidFill>
                  <a:srgbClr val="0095FF"/>
                </a:solidFill>
                <a:latin typeface="Courier New"/>
                <a:ea typeface="Courier New"/>
                <a:cs typeface="Courier New"/>
                <a:sym typeface="Courier New"/>
              </a:rPr>
              <a:t>mojo</a:t>
            </a:r>
            <a:r>
              <a:rPr lang="en" sz="1800">
                <a:solidFill>
                  <a:srgbClr val="1F1C1B"/>
                </a:solidFill>
                <a:latin typeface="Courier New"/>
                <a:ea typeface="Courier New"/>
                <a:cs typeface="Courier New"/>
                <a:sym typeface="Courier New"/>
              </a:rPr>
              <a:t> build program.</a:t>
            </a:r>
            <a:r>
              <a:rPr lang="en" sz="1800">
                <a:solidFill>
                  <a:srgbClr val="1F1C1B"/>
                </a:solidFill>
                <a:latin typeface="Courier New"/>
                <a:ea typeface="Courier New"/>
                <a:cs typeface="Courier New"/>
                <a:sym typeface="Courier New"/>
              </a:rPr>
              <a:t>🔥</a:t>
            </a:r>
            <a:endParaRPr sz="1800">
              <a:solidFill>
                <a:srgbClr val="1F1C1B"/>
              </a:solidFill>
              <a:latin typeface="Courier New"/>
              <a:ea typeface="Courier New"/>
              <a:cs typeface="Courier New"/>
              <a:sym typeface="Courier New"/>
            </a:endParaRPr>
          </a:p>
          <a:p>
            <a:pPr indent="0" lvl="0" marL="114300" marR="114300" rtl="0" algn="l">
              <a:lnSpc>
                <a:spcPct val="115000"/>
              </a:lnSpc>
              <a:spcBef>
                <a:spcPts val="0"/>
              </a:spcBef>
              <a:spcAft>
                <a:spcPts val="0"/>
              </a:spcAft>
              <a:buNone/>
            </a:pPr>
            <a:r>
              <a:rPr b="1" lang="en" sz="1800">
                <a:solidFill>
                  <a:srgbClr val="0095FF"/>
                </a:solidFill>
                <a:latin typeface="Courier New"/>
                <a:ea typeface="Courier New"/>
                <a:cs typeface="Courier New"/>
                <a:sym typeface="Courier New"/>
              </a:rPr>
              <a:t>./program</a:t>
            </a:r>
            <a:endParaRPr sz="1800">
              <a:solidFill>
                <a:srgbClr val="1F1C1B"/>
              </a:solidFill>
              <a:latin typeface="Courier New"/>
              <a:ea typeface="Courier New"/>
              <a:cs typeface="Courier New"/>
              <a:sym typeface="Courier New"/>
            </a:endParaRPr>
          </a:p>
        </p:txBody>
      </p:sp>
      <p:sp>
        <p:nvSpPr>
          <p:cNvPr id="111" name="Google Shape;111;p18"/>
          <p:cNvSpPr/>
          <p:nvPr/>
        </p:nvSpPr>
        <p:spPr>
          <a:xfrm>
            <a:off x="311700" y="1426900"/>
            <a:ext cx="507000" cy="507000"/>
          </a:xfrm>
          <a:prstGeom prst="star8">
            <a:avLst>
              <a:gd fmla="val 375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1</a:t>
            </a:r>
            <a:endParaRPr b="1" sz="2000"/>
          </a:p>
        </p:txBody>
      </p:sp>
      <p:sp>
        <p:nvSpPr>
          <p:cNvPr id="112" name="Google Shape;112;p18"/>
          <p:cNvSpPr/>
          <p:nvPr/>
        </p:nvSpPr>
        <p:spPr>
          <a:xfrm>
            <a:off x="311700" y="2357225"/>
            <a:ext cx="507000" cy="507000"/>
          </a:xfrm>
          <a:prstGeom prst="star8">
            <a:avLst>
              <a:gd fmla="val 375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2</a:t>
            </a:r>
            <a:endParaRPr b="1" sz="2000"/>
          </a:p>
        </p:txBody>
      </p:sp>
      <p:sp>
        <p:nvSpPr>
          <p:cNvPr id="113" name="Google Shape;113;p18"/>
          <p:cNvSpPr txBox="1"/>
          <p:nvPr/>
        </p:nvSpPr>
        <p:spPr>
          <a:xfrm>
            <a:off x="4371975" y="1426900"/>
            <a:ext cx="2288700" cy="507000"/>
          </a:xfrm>
          <a:prstGeom prst="rect">
            <a:avLst/>
          </a:prstGeom>
          <a:solidFill>
            <a:schemeClr val="lt2"/>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2400">
                <a:solidFill>
                  <a:srgbClr val="1F1C1B"/>
                </a:solidFill>
                <a:latin typeface="Courier New"/>
                <a:ea typeface="Courier New"/>
                <a:cs typeface="Courier New"/>
                <a:sym typeface="Courier New"/>
              </a:rPr>
              <a:t>hello.mojo</a:t>
            </a:r>
            <a:endParaRPr sz="2400">
              <a:solidFill>
                <a:schemeClr val="dk2"/>
              </a:solidFill>
            </a:endParaRPr>
          </a:p>
        </p:txBody>
      </p:sp>
      <p:sp>
        <p:nvSpPr>
          <p:cNvPr id="114" name="Google Shape;114;p18"/>
          <p:cNvSpPr txBox="1"/>
          <p:nvPr/>
        </p:nvSpPr>
        <p:spPr>
          <a:xfrm>
            <a:off x="6506550" y="1850225"/>
            <a:ext cx="2325600" cy="507000"/>
          </a:xfrm>
          <a:prstGeom prst="rect">
            <a:avLst/>
          </a:prstGeom>
          <a:solidFill>
            <a:schemeClr val="lt2"/>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2400">
                <a:solidFill>
                  <a:srgbClr val="1F1C1B"/>
                </a:solidFill>
                <a:latin typeface="Courier New"/>
                <a:ea typeface="Courier New"/>
                <a:cs typeface="Courier New"/>
                <a:sym typeface="Courier New"/>
              </a:rPr>
              <a:t>program</a:t>
            </a:r>
            <a:r>
              <a:rPr lang="en" sz="2400">
                <a:solidFill>
                  <a:srgbClr val="1F1C1B"/>
                </a:solidFill>
                <a:latin typeface="Courier New"/>
                <a:ea typeface="Courier New"/>
                <a:cs typeface="Courier New"/>
                <a:sym typeface="Courier New"/>
              </a:rPr>
              <a:t>.</a:t>
            </a:r>
            <a:r>
              <a:rPr lang="en" sz="2400">
                <a:solidFill>
                  <a:srgbClr val="1F1C1B"/>
                </a:solidFill>
                <a:latin typeface="Courier New"/>
                <a:ea typeface="Courier New"/>
                <a:cs typeface="Courier New"/>
                <a:sym typeface="Courier New"/>
              </a:rPr>
              <a:t>🔥</a:t>
            </a:r>
            <a:endParaRPr sz="2400">
              <a:solidFill>
                <a:schemeClr val="dk2"/>
              </a:solidFill>
            </a:endParaRPr>
          </a:p>
        </p:txBody>
      </p:sp>
      <p:sp>
        <p:nvSpPr>
          <p:cNvPr id="115" name="Google Shape;115;p18"/>
          <p:cNvSpPr txBox="1"/>
          <p:nvPr/>
        </p:nvSpPr>
        <p:spPr>
          <a:xfrm>
            <a:off x="4122825" y="1953225"/>
            <a:ext cx="3214800" cy="31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0">
                <a:solidFill>
                  <a:schemeClr val="dk2"/>
                </a:solidFill>
              </a:rPr>
              <a:t>🔥</a:t>
            </a:r>
            <a:endParaRPr sz="200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lang="en" sz="2600"/>
              <a:t>🔥 </a:t>
            </a:r>
            <a:r>
              <a:rPr b="1" lang="en" sz="2600"/>
              <a:t>The Problem</a:t>
            </a:r>
            <a:r>
              <a:rPr lang="en" sz="2600"/>
              <a:t> 🔥</a:t>
            </a:r>
            <a:endParaRPr sz="2860"/>
          </a:p>
          <a:p>
            <a:pPr indent="0" lvl="0" marL="0" rtl="0" algn="l">
              <a:spcBef>
                <a:spcPts val="1200"/>
              </a:spcBef>
              <a:spcAft>
                <a:spcPts val="0"/>
              </a:spcAft>
              <a:buSzPts val="990"/>
              <a:buNone/>
            </a:pPr>
            <a:r>
              <a:t/>
            </a:r>
            <a:endParaRPr sz="1420"/>
          </a:p>
        </p:txBody>
      </p:sp>
      <p:sp>
        <p:nvSpPr>
          <p:cNvPr id="121" name="Google Shape;12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635000" rtl="0" algn="l">
              <a:spcBef>
                <a:spcPts val="1200"/>
              </a:spcBef>
              <a:spcAft>
                <a:spcPts val="0"/>
              </a:spcAft>
              <a:buClr>
                <a:schemeClr val="dk1"/>
              </a:buClr>
              <a:buSzPts val="1900"/>
              <a:buChar char="●"/>
            </a:pPr>
            <a:r>
              <a:rPr lang="en" sz="1900">
                <a:solidFill>
                  <a:schemeClr val="dk1"/>
                </a:solidFill>
              </a:rPr>
              <a:t>Create a Connect 4 AI</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First we have to make the Connect Four Game</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Then we have to create AI to interface with and play the game</a:t>
            </a:r>
            <a:endParaRPr sz="19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8076"/>
              <a:buFont typeface="Arial"/>
              <a:buNone/>
            </a:pPr>
            <a:r>
              <a:rPr lang="en" sz="2600"/>
              <a:t>🔥 </a:t>
            </a:r>
            <a:r>
              <a:rPr b="1" lang="en" sz="2600"/>
              <a:t>Program Functionalities</a:t>
            </a:r>
            <a:r>
              <a:rPr lang="en" sz="2600"/>
              <a:t> 🔥</a:t>
            </a:r>
            <a:endParaRPr/>
          </a:p>
        </p:txBody>
      </p:sp>
      <p:sp>
        <p:nvSpPr>
          <p:cNvPr id="127" name="Google Shape;127;p20"/>
          <p:cNvSpPr txBox="1"/>
          <p:nvPr>
            <p:ph idx="1" type="body"/>
          </p:nvPr>
        </p:nvSpPr>
        <p:spPr>
          <a:xfrm>
            <a:off x="311700" y="1152475"/>
            <a:ext cx="54447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rPr>
              <a:t>Game</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Menu - Oliver</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History - Oliver</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Board - Keiran</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Array - Keiran</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File Output - Mary</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Command Line Output - Mary</a:t>
            </a:r>
            <a:endParaRPr sz="1900">
              <a:solidFill>
                <a:schemeClr val="dk1"/>
              </a:solidFill>
            </a:endParaRPr>
          </a:p>
        </p:txBody>
      </p:sp>
      <p:sp>
        <p:nvSpPr>
          <p:cNvPr id="128" name="Google Shape;128;p20"/>
          <p:cNvSpPr txBox="1"/>
          <p:nvPr>
            <p:ph idx="1" type="body"/>
          </p:nvPr>
        </p:nvSpPr>
        <p:spPr>
          <a:xfrm>
            <a:off x="4771775" y="1152475"/>
            <a:ext cx="42603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rPr>
              <a:t>AI</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Easy AI - Erin</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Hard AI - Erin</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Medium AI - Robert</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AI vs AI - Robert</a:t>
            </a: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00"/>
              <a:t>🔥 </a:t>
            </a:r>
            <a:r>
              <a:rPr b="1" lang="en" sz="2600"/>
              <a:t>Code Example</a:t>
            </a:r>
            <a:r>
              <a:rPr lang="en" sz="2600"/>
              <a:t> 🔥</a:t>
            </a:r>
            <a:endParaRPr sz="2860"/>
          </a:p>
          <a:p>
            <a:pPr indent="0" lvl="0" marL="0" rtl="0" algn="l">
              <a:spcBef>
                <a:spcPts val="0"/>
              </a:spcBef>
              <a:spcAft>
                <a:spcPts val="0"/>
              </a:spcAft>
              <a:buSzPts val="990"/>
              <a:buNone/>
            </a:pPr>
            <a:r>
              <a:t/>
            </a:r>
            <a:endParaRPr sz="1420"/>
          </a:p>
        </p:txBody>
      </p:sp>
      <p:pic>
        <p:nvPicPr>
          <p:cNvPr id="134" name="Google Shape;134;p21" title="Mojo Connect 4 Demo">
            <a:hlinkClick r:id="rId3"/>
          </p:cNvPr>
          <p:cNvPicPr preferRelativeResize="0"/>
          <p:nvPr/>
        </p:nvPicPr>
        <p:blipFill>
          <a:blip r:embed="rId4">
            <a:alphaModFix/>
          </a:blip>
          <a:stretch>
            <a:fillRect/>
          </a:stretch>
        </p:blipFill>
        <p:spPr>
          <a:xfrm>
            <a:off x="955450" y="1093925"/>
            <a:ext cx="7233100" cy="4068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