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D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609B4AB-BC6F-090B-AFBB-E098E68E5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C1FAE1-BD53-227A-A37C-278A05A48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0FE3-D4CE-4171-ABC2-FB4E21827698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CC7B75-991E-5090-C925-D4A4CB2E4E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Bruno Pesole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6F2250-135B-D7EC-D2D4-B844A26402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B7318-C4B8-4DF3-8CB6-9A2AD9CB551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94122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3B9D8-0891-4513-AD05-CF354E01EACB}" type="datetimeFigureOut">
              <a:rPr lang="it-IT" smtClean="0"/>
              <a:t>30/09/2024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Bruno Pesole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11055-9E56-4F48-83EE-DD50F1F5D59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000746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it-IT"/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1749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41DE-F58E-46A6-BFBC-4CCF9ED90B24}" type="datetime1">
              <a:rPr lang="it-IT" smtClean="0"/>
              <a:t>30/09/2024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6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9E706-EC98-4329-A342-8F2A4A0ABD71}" type="datetime1">
              <a:rPr lang="it-IT" smtClean="0"/>
              <a:t>30/09/2024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CF66-6CF7-44B0-BBAE-224A2E991DD6}" type="datetime1">
              <a:rPr lang="it-IT" smtClean="0"/>
              <a:t>30/09/2024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4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0648-773E-4D80-875C-A900F0419A99}" type="datetime1">
              <a:rPr lang="it-IT" smtClean="0"/>
              <a:t>30/09/2024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71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43E6-1ADE-4241-8DC7-49CE668D4171}" type="datetime1">
              <a:rPr lang="it-IT" smtClean="0"/>
              <a:t>30/09/2024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42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627E-ED38-4EC4-875E-00B88F11E476}" type="datetime1">
              <a:rPr lang="it-IT" smtClean="0"/>
              <a:t>30/09/2024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10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760D-CF60-4C53-BF06-8C4EAA6BD619}" type="datetime1">
              <a:rPr lang="it-IT" smtClean="0"/>
              <a:t>30/09/2024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87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6331-D417-46B4-8B18-7235EF560CF8}" type="datetime1">
              <a:rPr lang="it-IT" smtClean="0"/>
              <a:t>30/09/2024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0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3E9C7-C8BF-4BE8-8CF1-99AE373B6D6C}" type="datetime1">
              <a:rPr lang="it-IT" smtClean="0"/>
              <a:t>30/09/2024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92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8EB6-8504-4D5A-98D3-9FD86CBBBEAD}" type="datetime1">
              <a:rPr lang="it-IT" smtClean="0"/>
              <a:t>30/09/2024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9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778C-6BF6-4207-AEE1-A199323633BA}" type="datetime1">
              <a:rPr lang="it-IT" smtClean="0"/>
              <a:t>30/09/2024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Pervasive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9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97C6A-354E-4B7E-B020-1640364AC421}" type="datetime1">
              <a:rPr lang="it-IT" smtClean="0"/>
              <a:t>30/09/2024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Pervasive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1220F-859E-4429-9609-689EAE9C4C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96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A1AEC19-8E32-5A1E-15DF-67ED0AAC71A8}"/>
              </a:ext>
            </a:extLst>
          </p:cNvPr>
          <p:cNvSpPr txBox="1"/>
          <p:nvPr/>
        </p:nvSpPr>
        <p:spPr>
          <a:xfrm>
            <a:off x="240792" y="2066543"/>
            <a:ext cx="8732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latin typeface="AscenderSansW01-Bold" panose="020B0704020202020204" pitchFamily="34" charset="0"/>
              </a:rPr>
              <a:t>Pervasive computing &amp; Cloud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BF3E07-82F3-340F-690C-7CDEDC64C3DE}"/>
              </a:ext>
            </a:extLst>
          </p:cNvPr>
          <p:cNvSpPr txBox="1"/>
          <p:nvPr/>
        </p:nvSpPr>
        <p:spPr>
          <a:xfrm>
            <a:off x="3179064" y="4364129"/>
            <a:ext cx="2855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FF3300"/>
                </a:solidFill>
                <a:latin typeface="AscenderSansW01-Bold" panose="020B0704020202020204" pitchFamily="34" charset="0"/>
              </a:rPr>
              <a:t>Bruno Pesole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5A3E9E-314C-3C8F-C1BD-EC6E9C12C2D7}"/>
              </a:ext>
            </a:extLst>
          </p:cNvPr>
          <p:cNvSpPr txBox="1"/>
          <p:nvPr/>
        </p:nvSpPr>
        <p:spPr>
          <a:xfrm>
            <a:off x="1456182" y="4979015"/>
            <a:ext cx="623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AscenderSansW01-Bold" panose="020B0704020202020204" pitchFamily="34" charset="0"/>
              </a:rPr>
              <a:t>Università di Modena e Reggio Emilia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A441A7-DCAB-08A5-753B-32E5D817ACCE}"/>
              </a:ext>
            </a:extLst>
          </p:cNvPr>
          <p:cNvSpPr txBox="1"/>
          <p:nvPr/>
        </p:nvSpPr>
        <p:spPr>
          <a:xfrm>
            <a:off x="240792" y="2835984"/>
            <a:ext cx="8732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latin typeface="AscenderSansW01-Bold" panose="020B0704020202020204" pitchFamily="34" charset="0"/>
              </a:rPr>
              <a:t>Presentazione progetto:</a:t>
            </a:r>
          </a:p>
          <a:p>
            <a:pPr algn="ctr"/>
            <a:r>
              <a:rPr lang="it-IT" sz="3200" dirty="0" err="1">
                <a:latin typeface="AscenderSansW01-Bold" panose="020B0704020202020204" pitchFamily="34" charset="0"/>
              </a:rPr>
              <a:t>HomeGuard</a:t>
            </a:r>
            <a:endParaRPr lang="it-IT" sz="3200" dirty="0">
              <a:latin typeface="AscenderSansW01-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Introduzione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5AFC3B0-1302-8208-ECA2-3640C3E7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Il progetto in questione simula dei </a:t>
            </a:r>
            <a:r>
              <a:rPr lang="it-IT" dirty="0">
                <a:latin typeface="AscenderSansW01-Bold" panose="020B0704020202020204" pitchFamily="34" charset="0"/>
              </a:rPr>
              <a:t>sensori</a:t>
            </a:r>
            <a:r>
              <a:rPr lang="it-IT" dirty="0">
                <a:latin typeface="AscenderSansW01-Regular" panose="020B0604020202020204" pitchFamily="34" charset="0"/>
              </a:rPr>
              <a:t> in una smart-home che inviano dati ad un server per la gestione dei dati. Questo progetto prevede: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Client che scatta una e invia </a:t>
            </a:r>
            <a:r>
              <a:rPr lang="it-IT" dirty="0">
                <a:latin typeface="AscenderSansW01-Bold" panose="020B0704020202020204" pitchFamily="34" charset="0"/>
              </a:rPr>
              <a:t>foto</a:t>
            </a:r>
            <a:r>
              <a:rPr lang="it-IT" dirty="0">
                <a:latin typeface="AscenderSansW01-Regular" panose="020B0604020202020204" pitchFamily="34" charset="0"/>
              </a:rPr>
              <a:t> ogni minuto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Client che invia dati su </a:t>
            </a:r>
            <a:r>
              <a:rPr lang="it-IT" dirty="0">
                <a:latin typeface="AscenderSansW01-Bold" panose="020B0704020202020204" pitchFamily="34" charset="0"/>
              </a:rPr>
              <a:t>consumi</a:t>
            </a:r>
            <a:r>
              <a:rPr lang="it-IT" dirty="0">
                <a:latin typeface="AscenderSansW01-Regular" panose="020B0604020202020204" pitchFamily="34" charset="0"/>
              </a:rPr>
              <a:t> e </a:t>
            </a:r>
            <a:r>
              <a:rPr lang="it-IT" dirty="0">
                <a:latin typeface="AscenderSansW01-Bold" panose="020B0704020202020204" pitchFamily="34" charset="0"/>
              </a:rPr>
              <a:t>temperature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Server che mostra una pagina </a:t>
            </a:r>
            <a:r>
              <a:rPr lang="it-IT" dirty="0">
                <a:latin typeface="AscenderSansW01-Bold" panose="020B0704020202020204" pitchFamily="34" charset="0"/>
              </a:rPr>
              <a:t>html</a:t>
            </a:r>
            <a:r>
              <a:rPr lang="it-IT" dirty="0">
                <a:latin typeface="AscenderSansW01-Regular" panose="020B0604020202020204" pitchFamily="34" charset="0"/>
              </a:rPr>
              <a:t> con:</a:t>
            </a:r>
          </a:p>
          <a:p>
            <a:pPr lvl="1"/>
            <a:r>
              <a:rPr lang="it-IT" dirty="0">
                <a:latin typeface="AscenderSansW01-Regular" panose="020B0604020202020204" pitchFamily="34" charset="0"/>
              </a:rPr>
              <a:t>Grafico temperature e consumi</a:t>
            </a:r>
          </a:p>
          <a:p>
            <a:pPr lvl="1"/>
            <a:r>
              <a:rPr lang="it-IT" dirty="0">
                <a:latin typeface="AscenderSansW01-Regular" panose="020B0604020202020204" pitchFamily="34" charset="0"/>
              </a:rPr>
              <a:t>Visualizzatore delle foto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2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11148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Consumi e temperature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945A9578-8C7D-6DF5-2C8E-1C4AA4871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Client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Genera dati random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Invia dati ad una </a:t>
            </a:r>
            <a:r>
              <a:rPr lang="it-IT" dirty="0" err="1">
                <a:latin typeface="AscenderSansW01-Regular" panose="020B0604020202020204" pitchFamily="34" charset="0"/>
              </a:rPr>
              <a:t>gfunction</a:t>
            </a:r>
            <a:r>
              <a:rPr lang="it-IT" dirty="0">
                <a:latin typeface="AscenderSansW01-Regular" panose="020B0604020202020204" pitchFamily="34" charset="0"/>
              </a:rPr>
              <a:t> tramite JSON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Un valore al minuto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7E746E9-9BE0-ABEA-43FD-5A0D4447B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Server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Riceve richiesta tramite API REST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Comunica con </a:t>
            </a:r>
            <a:r>
              <a:rPr lang="it-IT" dirty="0" err="1">
                <a:latin typeface="AscenderSansW01-Regular" panose="020B0604020202020204" pitchFamily="34" charset="0"/>
              </a:rPr>
              <a:t>gfirestore</a:t>
            </a:r>
            <a:r>
              <a:rPr lang="it-IT" dirty="0">
                <a:latin typeface="AscenderSansW01-Regular" panose="020B0604020202020204" pitchFamily="34" charset="0"/>
              </a:rPr>
              <a:t> e crea un nuovo documento nella </a:t>
            </a:r>
            <a:r>
              <a:rPr lang="it-IT" dirty="0" err="1">
                <a:latin typeface="AscenderSansW01-Regular" panose="020B0604020202020204" pitchFamily="34" charset="0"/>
              </a:rPr>
              <a:t>collection</a:t>
            </a:r>
            <a:endParaRPr lang="it-IT" dirty="0">
              <a:latin typeface="AscenderSansW01-Regular" panose="020B0604020202020204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3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pic>
        <p:nvPicPr>
          <p:cNvPr id="14" name="Picture 2" descr="Thermometer Clip Art PNG Transparent Images Free Download | Vector Files |  Pngtree">
            <a:extLst>
              <a:ext uri="{FF2B5EF4-FFF2-40B4-BE49-F238E27FC236}">
                <a16:creationId xmlns:a16="http://schemas.microsoft.com/office/drawing/2014/main" id="{1C3F2855-0F85-5CA7-EA0D-08938ACD6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1" t="49337" r="15697"/>
          <a:stretch/>
        </p:blipFill>
        <p:spPr bwMode="auto">
          <a:xfrm>
            <a:off x="2432303" y="4784000"/>
            <a:ext cx="1746505" cy="131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60 Kilowatt Illustrazioni stock, grafiche vettoriali royalty-free e clip  art - iStock">
            <a:extLst>
              <a:ext uri="{FF2B5EF4-FFF2-40B4-BE49-F238E27FC236}">
                <a16:creationId xmlns:a16="http://schemas.microsoft.com/office/drawing/2014/main" id="{44C596BD-3837-D71B-82B8-A89D96FC9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6" t="4546" r="15696" b="4546"/>
          <a:stretch/>
        </p:blipFill>
        <p:spPr bwMode="auto">
          <a:xfrm>
            <a:off x="6035040" y="4839271"/>
            <a:ext cx="1239014" cy="16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5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Foto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945A9578-8C7D-6DF5-2C8E-1C4AA4871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Client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Scatta foto dalla webcam del pc con la webcam principale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Invia dati ad una </a:t>
            </a:r>
            <a:r>
              <a:rPr lang="it-IT" sz="2000" dirty="0" err="1">
                <a:latin typeface="AscenderSansW01-Regular" panose="020B0604020202020204" pitchFamily="34" charset="0"/>
              </a:rPr>
              <a:t>gfunction</a:t>
            </a:r>
            <a:endParaRPr lang="it-IT" sz="2000" dirty="0">
              <a:latin typeface="AscenderSansW01-Regular" panose="020B0604020202020204" pitchFamily="34" charset="0"/>
            </a:endParaRPr>
          </a:p>
          <a:p>
            <a:r>
              <a:rPr lang="it-IT" sz="2000" dirty="0">
                <a:latin typeface="AscenderSansW01-Regular" panose="020B0604020202020204" pitchFamily="34" charset="0"/>
              </a:rPr>
              <a:t>Una foto al minuto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67E746E9-9BE0-ABEA-43FD-5A0D4447B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>
                <a:latin typeface="AscenderSansW01-Bold" panose="020B0704020202020204" pitchFamily="34" charset="0"/>
              </a:rPr>
              <a:t>Server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Riceve richiesta tramite API REST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Analizza l’immagine </a:t>
            </a:r>
            <a:r>
              <a:rPr lang="it-IT" sz="2000" dirty="0">
                <a:latin typeface="AscenderSansW01-Bold" panose="020B0704020202020204" pitchFamily="34" charset="0"/>
              </a:rPr>
              <a:t>temporanea</a:t>
            </a:r>
            <a:r>
              <a:rPr lang="it-IT" sz="2000" dirty="0">
                <a:latin typeface="AscenderSansW01-Regular" panose="020B0604020202020204" pitchFamily="34" charset="0"/>
              </a:rPr>
              <a:t> tramite computer vision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Invio mail tramite </a:t>
            </a:r>
            <a:r>
              <a:rPr lang="it-IT" sz="2000" dirty="0">
                <a:latin typeface="AscenderSansW01-Bold" panose="020B0704020202020204" pitchFamily="34" charset="0"/>
              </a:rPr>
              <a:t>gmail</a:t>
            </a:r>
            <a:r>
              <a:rPr lang="it-IT" sz="2000" dirty="0">
                <a:latin typeface="AscenderSansW01-Regular" panose="020B0604020202020204" pitchFamily="34" charset="0"/>
              </a:rPr>
              <a:t> se ci sono 2 volti</a:t>
            </a:r>
          </a:p>
          <a:p>
            <a:r>
              <a:rPr lang="it-IT" sz="2000" dirty="0">
                <a:latin typeface="AscenderSansW01-Regular" panose="020B0604020202020204" pitchFamily="34" charset="0"/>
              </a:rPr>
              <a:t>Richiede maggiori risorse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4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pic>
        <p:nvPicPr>
          <p:cNvPr id="2050" name="Picture 2" descr="Immagini clipart Ladro in SVG, PNG, GIF">
            <a:extLst>
              <a:ext uri="{FF2B5EF4-FFF2-40B4-BE49-F238E27FC236}">
                <a16:creationId xmlns:a16="http://schemas.microsoft.com/office/drawing/2014/main" id="{4EBF622C-8B7C-E20F-7A31-6DD4901F8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6965" flipH="1">
            <a:off x="2590619" y="4167517"/>
            <a:ext cx="1066385" cy="19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57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Pagina Web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5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AA8FCC78-830A-96EE-FE3D-BF5265A5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La </a:t>
            </a:r>
            <a:r>
              <a:rPr lang="it-IT" dirty="0" err="1">
                <a:latin typeface="AscenderSansW01-Regular" panose="020B0604020202020204" pitchFamily="34" charset="0"/>
              </a:rPr>
              <a:t>gfunction</a:t>
            </a:r>
            <a:r>
              <a:rPr lang="it-IT" dirty="0">
                <a:latin typeface="AscenderSansW01-Regular" panose="020B0604020202020204" pitchFamily="34" charset="0"/>
              </a:rPr>
              <a:t> per la pagina web ottiene </a:t>
            </a:r>
            <a:r>
              <a:rPr lang="it-IT" dirty="0">
                <a:latin typeface="AscenderSansW01-Bold" panose="020B0704020202020204" pitchFamily="34" charset="0"/>
              </a:rPr>
              <a:t>dati da </a:t>
            </a:r>
            <a:r>
              <a:rPr lang="it-IT" dirty="0" err="1">
                <a:latin typeface="AscenderSansW01-Bold" panose="020B0704020202020204" pitchFamily="34" charset="0"/>
              </a:rPr>
              <a:t>gfirestore</a:t>
            </a:r>
            <a:r>
              <a:rPr lang="it-IT" dirty="0">
                <a:latin typeface="AscenderSansW01-Regular" panose="020B0604020202020204" pitchFamily="34" charset="0"/>
              </a:rPr>
              <a:t> per passarli al template html</a:t>
            </a:r>
          </a:p>
          <a:p>
            <a:pPr marL="0" indent="0">
              <a:buNone/>
            </a:pPr>
            <a:endParaRPr lang="it-IT" dirty="0">
              <a:latin typeface="AscenderSansW01-Regular" panose="020B06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Il JavaScript utilizza </a:t>
            </a:r>
            <a:r>
              <a:rPr lang="it-IT" dirty="0" err="1">
                <a:latin typeface="AscenderSansW01-Bold" panose="020B0704020202020204" pitchFamily="34" charset="0"/>
              </a:rPr>
              <a:t>ajax</a:t>
            </a:r>
            <a:r>
              <a:rPr lang="it-IT" dirty="0">
                <a:latin typeface="AscenderSansW01-Regular" panose="020B0604020202020204" pitchFamily="34" charset="0"/>
              </a:rPr>
              <a:t> per chiamare un’altra </a:t>
            </a:r>
            <a:r>
              <a:rPr lang="it-IT" dirty="0" err="1">
                <a:latin typeface="AscenderSansW01-Bold" panose="020B0704020202020204" pitchFamily="34" charset="0"/>
              </a:rPr>
              <a:t>gfunction</a:t>
            </a:r>
            <a:r>
              <a:rPr lang="it-IT" dirty="0">
                <a:latin typeface="AscenderSansW01-Regular" panose="020B0604020202020204" pitchFamily="34" charset="0"/>
              </a:rPr>
              <a:t> che fornisce le immagini di un determinato giorno. Questo avviene tramite un </a:t>
            </a:r>
            <a:r>
              <a:rPr lang="it-IT" dirty="0" err="1">
                <a:latin typeface="AscenderSansW01-Regular" panose="020B0604020202020204" pitchFamily="34" charset="0"/>
              </a:rPr>
              <a:t>listener</a:t>
            </a:r>
            <a:r>
              <a:rPr lang="it-IT" dirty="0">
                <a:latin typeface="AscenderSansW01-Regular" panose="020B0604020202020204" pitchFamily="34" charset="0"/>
              </a:rPr>
              <a:t> sul grafico e un’altra </a:t>
            </a:r>
            <a:r>
              <a:rPr lang="it-IT" dirty="0" err="1">
                <a:latin typeface="AscenderSansW01-Regular" panose="020B0604020202020204" pitchFamily="34" charset="0"/>
              </a:rPr>
              <a:t>gfunction</a:t>
            </a:r>
            <a:r>
              <a:rPr lang="it-IT" dirty="0">
                <a:latin typeface="AscenderSansW01-Regular" panose="020B0604020202020204" pitchFamily="34" charset="0"/>
              </a:rPr>
              <a:t> che ottiene gli URL </a:t>
            </a:r>
            <a:r>
              <a:rPr lang="it-IT" dirty="0">
                <a:latin typeface="AscenderSansW01-Bold" panose="020B0704020202020204" pitchFamily="34" charset="0"/>
              </a:rPr>
              <a:t>temporaneo</a:t>
            </a:r>
            <a:r>
              <a:rPr lang="it-IT" dirty="0">
                <a:latin typeface="AscenderSansW01-Regular" panose="020B0604020202020204" pitchFamily="34" charset="0"/>
              </a:rPr>
              <a:t> delle immagini. Vanno quindi impostate adeguatamente le autorizzazioni IAM (</a:t>
            </a:r>
            <a:r>
              <a:rPr lang="it-IT" dirty="0">
                <a:latin typeface="AscenderSansW01-Bold" panose="020B0704020202020204" pitchFamily="34" charset="0"/>
              </a:rPr>
              <a:t>service account</a:t>
            </a:r>
            <a:r>
              <a:rPr lang="it-IT" dirty="0">
                <a:latin typeface="AscenderSansW01-Regular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it-IT" dirty="0">
              <a:latin typeface="AscenderSansW01-Regular" panose="020B06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Gli accessi al </a:t>
            </a:r>
            <a:r>
              <a:rPr lang="it-IT" dirty="0" err="1">
                <a:latin typeface="AscenderSansW01-Regular" panose="020B0604020202020204" pitchFamily="34" charset="0"/>
              </a:rPr>
              <a:t>gstorage</a:t>
            </a:r>
            <a:r>
              <a:rPr lang="it-IT" dirty="0">
                <a:latin typeface="AscenderSansW01-Regular" panose="020B0604020202020204" pitchFamily="34" charset="0"/>
              </a:rPr>
              <a:t> sono permessi solo all’</a:t>
            </a:r>
            <a:r>
              <a:rPr lang="it-IT" dirty="0" err="1">
                <a:latin typeface="AscenderSansW01-Bold" panose="020B0704020202020204" pitchFamily="34" charset="0"/>
              </a:rPr>
              <a:t>owner</a:t>
            </a:r>
            <a:r>
              <a:rPr lang="it-IT" dirty="0">
                <a:latin typeface="AscenderSansW01-Bold" panose="020B0704020202020204" pitchFamily="34" charset="0"/>
              </a:rPr>
              <a:t> del progetto </a:t>
            </a:r>
            <a:r>
              <a:rPr lang="it-IT" dirty="0">
                <a:latin typeface="AscenderSansW01-Regular" panose="020B0604020202020204" pitchFamily="34" charset="0"/>
              </a:rPr>
              <a:t>oppure a chi si autentica tramite</a:t>
            </a:r>
            <a:r>
              <a:rPr lang="it-IT" dirty="0">
                <a:latin typeface="AscenderSansW01-Bold" panose="020B0704020202020204" pitchFamily="34" charset="0"/>
              </a:rPr>
              <a:t> </a:t>
            </a:r>
            <a:r>
              <a:rPr lang="it-IT" dirty="0" err="1">
                <a:latin typeface="AscenderSansW01-Bold" panose="020B0704020202020204" pitchFamily="34" charset="0"/>
              </a:rPr>
              <a:t>credentials</a:t>
            </a:r>
            <a:endParaRPr lang="it-IT" dirty="0">
              <a:latin typeface="AscenderSansW01-Bold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, identità e comunicazione Unimore | Università degli Studi di Modena e  Reggio Emilia">
            <a:extLst>
              <a:ext uri="{FF2B5EF4-FFF2-40B4-BE49-F238E27FC236}">
                <a16:creationId xmlns:a16="http://schemas.microsoft.com/office/drawing/2014/main" id="{1D999D4D-1CB1-B768-0882-C1B2C9D5B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27699"/>
            <a:ext cx="2862072" cy="103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447DE13-975C-B836-7922-DDB5CEDA91A3}"/>
              </a:ext>
            </a:extLst>
          </p:cNvPr>
          <p:cNvCxnSpPr>
            <a:cxnSpLocks/>
          </p:cNvCxnSpPr>
          <p:nvPr/>
        </p:nvCxnSpPr>
        <p:spPr>
          <a:xfrm>
            <a:off x="-82296" y="1417320"/>
            <a:ext cx="9317736" cy="0"/>
          </a:xfrm>
          <a:prstGeom prst="line">
            <a:avLst/>
          </a:prstGeom>
          <a:ln w="76200">
            <a:solidFill>
              <a:srgbClr val="DD481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5F06BC-BAF0-4282-7175-8357144C1133}"/>
              </a:ext>
            </a:extLst>
          </p:cNvPr>
          <p:cNvSpPr txBox="1"/>
          <p:nvPr/>
        </p:nvSpPr>
        <p:spPr>
          <a:xfrm>
            <a:off x="310896" y="31828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latin typeface="AscenderSansW01-Regular" panose="020B0604020202020204" pitchFamily="34" charset="0"/>
              </a:rPr>
              <a:t>Conclusioni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5AFC3B0-1302-8208-ECA2-3640C3E7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729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Ambiente migliore per la funzione che genera la pagina web sarebbe </a:t>
            </a:r>
            <a:r>
              <a:rPr lang="it-IT" dirty="0">
                <a:latin typeface="AscenderSansW01-Bold" panose="020B0704020202020204" pitchFamily="34" charset="0"/>
              </a:rPr>
              <a:t>Google Compute Engine</a:t>
            </a: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oppure</a:t>
            </a:r>
            <a:r>
              <a:rPr lang="it-IT" dirty="0">
                <a:latin typeface="AscenderSansW01-Bold" panose="020B0704020202020204" pitchFamily="34" charset="0"/>
              </a:rPr>
              <a:t> Cloud </a:t>
            </a:r>
            <a:r>
              <a:rPr lang="it-IT" dirty="0" err="1">
                <a:latin typeface="AscenderSansW01-Bold" panose="020B0704020202020204" pitchFamily="34" charset="0"/>
              </a:rPr>
              <a:t>Run</a:t>
            </a:r>
            <a:r>
              <a:rPr lang="it-IT" dirty="0">
                <a:latin typeface="AscenderSansW01-Bold" panose="020B0704020202020204" pitchFamily="34" charset="0"/>
              </a:rPr>
              <a:t> </a:t>
            </a:r>
            <a:r>
              <a:rPr lang="it-IT" dirty="0">
                <a:latin typeface="AscenderSansW01-Regular" panose="020B0604020202020204" pitchFamily="34" charset="0"/>
              </a:rPr>
              <a:t>attraverso un </a:t>
            </a:r>
            <a:r>
              <a:rPr lang="it-IT" dirty="0" err="1">
                <a:latin typeface="AscenderSansW01-Regular" panose="020B0604020202020204" pitchFamily="34" charset="0"/>
              </a:rPr>
              <a:t>Dockerfile</a:t>
            </a:r>
            <a:endParaRPr lang="it-IT" dirty="0">
              <a:latin typeface="AscenderSansW01-Bold" panose="020B0704020202020204" pitchFamily="34" charset="0"/>
            </a:endParaRPr>
          </a:p>
          <a:p>
            <a:pPr marL="0" indent="0">
              <a:buNone/>
            </a:pPr>
            <a:endParaRPr lang="it-IT" dirty="0">
              <a:latin typeface="AscenderSansW01-Bold" panose="020B07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Comodità nel non impostare </a:t>
            </a:r>
            <a:r>
              <a:rPr lang="it-IT" dirty="0">
                <a:latin typeface="AscenderSansW01-Bold" panose="020B0704020202020204" pitchFamily="34" charset="0"/>
              </a:rPr>
              <a:t>ruoli specifici </a:t>
            </a:r>
            <a:r>
              <a:rPr lang="it-IT" dirty="0">
                <a:latin typeface="AscenderSansW01-Regular" panose="020B0604020202020204" pitchFamily="34" charset="0"/>
              </a:rPr>
              <a:t>per le varie </a:t>
            </a:r>
            <a:r>
              <a:rPr lang="it-IT" dirty="0" err="1">
                <a:latin typeface="AscenderSansW01-Regular" panose="020B0604020202020204" pitchFamily="34" charset="0"/>
              </a:rPr>
              <a:t>gfunctions</a:t>
            </a:r>
            <a:r>
              <a:rPr lang="it-IT" dirty="0">
                <a:latin typeface="AscenderSansW01-Regular" panose="020B0604020202020204" pitchFamily="34" charset="0"/>
              </a:rPr>
              <a:t> grazie al fatto che gira tutto sotto lo stesso ambiente (Google Cloud)</a:t>
            </a:r>
          </a:p>
          <a:p>
            <a:pPr marL="0" indent="0">
              <a:buNone/>
            </a:pPr>
            <a:endParaRPr lang="it-IT" dirty="0">
              <a:latin typeface="AscenderSansW01-Regular" panose="020B060402020202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AscenderSansW01-Regular" panose="020B0604020202020204" pitchFamily="34" charset="0"/>
              </a:rPr>
              <a:t>Sviluppi futuri: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Nuovi sensori (umidità, citofono, movimento, ecc.)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Accesso con login</a:t>
            </a:r>
          </a:p>
          <a:p>
            <a:r>
              <a:rPr lang="it-IT" dirty="0">
                <a:latin typeface="AscenderSansW01-Regular" panose="020B0604020202020204" pitchFamily="34" charset="0"/>
              </a:rPr>
              <a:t>Dashboard con possibilità di inserire una nuova casa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87D208-DBFE-0444-4B3E-948279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Pervasive Computing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1B3099-9BD3-194C-9AFE-669C19BB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220F-859E-4429-9609-689EAE9C4C93}" type="slidenum">
              <a:rPr lang="it-IT" smtClean="0">
                <a:solidFill>
                  <a:schemeClr val="tx1"/>
                </a:solidFill>
              </a:rPr>
              <a:t>6</a:t>
            </a:fld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752A6144-0E4D-0719-0C33-B909CE4A7FCD}"/>
              </a:ext>
            </a:extLst>
          </p:cNvPr>
          <p:cNvSpPr txBox="1">
            <a:spLocks/>
          </p:cNvSpPr>
          <p:nvPr/>
        </p:nvSpPr>
        <p:spPr>
          <a:xfrm>
            <a:off x="-86868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tx1"/>
                </a:solidFill>
              </a:rPr>
              <a:t>Bruno Pesole</a:t>
            </a:r>
          </a:p>
        </p:txBody>
      </p:sp>
    </p:spTree>
    <p:extLst>
      <p:ext uri="{BB962C8B-B14F-4D97-AF65-F5344CB8AC3E}">
        <p14:creationId xmlns:p14="http://schemas.microsoft.com/office/powerpoint/2010/main" val="226117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</TotalTime>
  <Words>331</Words>
  <Application>Microsoft Office PowerPoint</Application>
  <PresentationFormat>Presentazione su schermo (4:3)</PresentationFormat>
  <Paragraphs>62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AscenderSansW01-Bold</vt:lpstr>
      <vt:lpstr>AscenderSansW01-Regular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Battaglioli</dc:creator>
  <cp:lastModifiedBy>Alessandro Battaglioli</cp:lastModifiedBy>
  <cp:revision>13</cp:revision>
  <dcterms:created xsi:type="dcterms:W3CDTF">2024-09-25T07:38:15Z</dcterms:created>
  <dcterms:modified xsi:type="dcterms:W3CDTF">2024-09-30T12:54:21Z</dcterms:modified>
</cp:coreProperties>
</file>