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8D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B8BA8-9730-4143-87AF-75D0AEF250E9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C361C-9D14-4611-936F-6F7F353A935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210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C361C-9D14-4611-936F-6F7F353A9355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225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11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694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6003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941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9513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128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538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983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59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6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49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432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94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89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755A5FA-FE2E-4D01-B65C-4DF6F364A15B}" type="datetimeFigureOut">
              <a:rPr lang="it-IT" smtClean="0"/>
              <a:t>20/05/2025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5686F81-7AAB-4837-A0A3-D01B4C485D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53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A3FF0-6023-5DB6-F376-AADACB6E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919" y="4540640"/>
            <a:ext cx="9854120" cy="2317360"/>
          </a:xfrm>
        </p:spPr>
        <p:txBody>
          <a:bodyPr anchor="ctr">
            <a:normAutofit/>
          </a:bodyPr>
          <a:lstStyle/>
          <a:p>
            <a:r>
              <a:rPr lang="it-IT" sz="6000" dirty="0" err="1">
                <a:solidFill>
                  <a:srgbClr val="FFFFFF"/>
                </a:solidFill>
                <a:latin typeface="Bahnschrift" panose="020B0502040204020203" pitchFamily="34" charset="0"/>
              </a:rPr>
              <a:t>Correlation.c</a:t>
            </a:r>
            <a:endParaRPr lang="it-IT" sz="6000" dirty="0">
              <a:solidFill>
                <a:srgbClr val="FFFFFF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DF0D231-61C7-4434-9936-4DBFAA6B89CC}"/>
              </a:ext>
            </a:extLst>
          </p:cNvPr>
          <p:cNvSpPr txBox="1">
            <a:spLocks/>
          </p:cNvSpPr>
          <p:nvPr/>
        </p:nvSpPr>
        <p:spPr>
          <a:xfrm>
            <a:off x="1321340" y="2003320"/>
            <a:ext cx="9854120" cy="28345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  <a:t>HPC PROJECT – PART 1</a:t>
            </a:r>
            <a:b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</a:br>
            <a: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  <a:t>OPENMP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412798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0E417-79F4-6594-4C57-C7F23508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Problem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5313E9-3964-4552-07F2-A58BF188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18" y="2259994"/>
            <a:ext cx="8165033" cy="44330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Correlation</a:t>
            </a:r>
            <a:r>
              <a:rPr lang="en-US" dirty="0"/>
              <a:t> is a statistical relationship between two variables such that each value of the first correspond to a value of the second following a certain </a:t>
            </a:r>
            <a:r>
              <a:rPr lang="en-US" b="1" dirty="0"/>
              <a:t>regularity</a:t>
            </a:r>
            <a:r>
              <a:rPr lang="en-US" dirty="0"/>
              <a:t>. It is used to determine the degree to which a pair of variables are related, and it provides a value between -1 and 1</a:t>
            </a:r>
          </a:p>
          <a:p>
            <a:r>
              <a:rPr lang="it-IT" dirty="0"/>
              <a:t>1: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b="1" dirty="0" err="1"/>
              <a:t>perfect</a:t>
            </a:r>
            <a:r>
              <a:rPr lang="it-IT" b="1" dirty="0"/>
              <a:t> positive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both</a:t>
            </a:r>
            <a:r>
              <a:rPr lang="it-IT" dirty="0"/>
              <a:t> </a:t>
            </a: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proportionally</a:t>
            </a:r>
            <a:r>
              <a:rPr lang="it-IT" dirty="0"/>
              <a:t>)</a:t>
            </a:r>
          </a:p>
          <a:p>
            <a:r>
              <a:rPr lang="it-IT" dirty="0"/>
              <a:t>-1: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b="1" dirty="0" err="1"/>
              <a:t>perfect</a:t>
            </a:r>
            <a:r>
              <a:rPr lang="it-IT" b="1" dirty="0"/>
              <a:t> negative </a:t>
            </a:r>
            <a:r>
              <a:rPr lang="it-IT" b="1" dirty="0" err="1"/>
              <a:t>correlation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en-US" dirty="0"/>
              <a:t>one variable decreases as the other increases</a:t>
            </a:r>
            <a:r>
              <a:rPr lang="it-IT" dirty="0"/>
              <a:t>)</a:t>
            </a:r>
          </a:p>
          <a:p>
            <a:r>
              <a:rPr lang="it-IT" dirty="0"/>
              <a:t>0: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b="1" dirty="0"/>
              <a:t>non-linear </a:t>
            </a:r>
            <a:r>
              <a:rPr lang="it-IT" b="1" dirty="0" err="1"/>
              <a:t>relationship</a:t>
            </a:r>
            <a:r>
              <a:rPr lang="it-IT" b="1" dirty="0"/>
              <a:t> </a:t>
            </a:r>
            <a:r>
              <a:rPr lang="it-IT" dirty="0"/>
              <a:t>(</a:t>
            </a:r>
            <a:r>
              <a:rPr lang="it-IT" dirty="0" err="1"/>
              <a:t>variables</a:t>
            </a:r>
            <a:r>
              <a:rPr lang="it-IT" dirty="0"/>
              <a:t> </a:t>
            </a:r>
            <a:r>
              <a:rPr lang="it-IT" dirty="0" err="1"/>
              <a:t>don't</a:t>
            </a:r>
            <a:r>
              <a:rPr lang="it-IT" dirty="0"/>
              <a:t> </a:t>
            </a:r>
            <a:r>
              <a:rPr lang="it-IT" dirty="0" err="1"/>
              <a:t>change</a:t>
            </a:r>
            <a:r>
              <a:rPr lang="it-IT" dirty="0"/>
              <a:t> </a:t>
            </a:r>
            <a:r>
              <a:rPr lang="it-IT" dirty="0" err="1"/>
              <a:t>proportionally</a:t>
            </a:r>
            <a:r>
              <a:rPr lang="it-IT" dirty="0"/>
              <a:t>)</a:t>
            </a:r>
          </a:p>
          <a:p>
            <a:pPr marL="0" indent="0">
              <a:buNone/>
            </a:pPr>
            <a:r>
              <a:rPr lang="en-US" dirty="0"/>
              <a:t>In the </a:t>
            </a:r>
            <a:r>
              <a:rPr lang="en-US" b="1" dirty="0"/>
              <a:t>C++ </a:t>
            </a:r>
            <a:r>
              <a:rPr lang="en-US" dirty="0"/>
              <a:t>implementation, the correlation is computed by:</a:t>
            </a:r>
          </a:p>
          <a:p>
            <a:pPr>
              <a:buFont typeface="+mj-lt"/>
              <a:buAutoNum type="arabicPeriod"/>
            </a:pPr>
            <a:r>
              <a:rPr lang="en-US" dirty="0"/>
              <a:t> Calculating the </a:t>
            </a:r>
            <a:r>
              <a:rPr lang="en-US" b="1" dirty="0"/>
              <a:t>mean</a:t>
            </a:r>
            <a:r>
              <a:rPr lang="en-US" dirty="0"/>
              <a:t> of each column of the input data matrix</a:t>
            </a:r>
          </a:p>
          <a:p>
            <a:pPr>
              <a:buFont typeface="+mj-lt"/>
              <a:buAutoNum type="arabicPeriod"/>
            </a:pPr>
            <a:r>
              <a:rPr lang="en-US" dirty="0"/>
              <a:t> Calculating the standard </a:t>
            </a:r>
            <a:r>
              <a:rPr lang="en-US" b="1" dirty="0"/>
              <a:t>deviation</a:t>
            </a:r>
            <a:r>
              <a:rPr lang="en-US" dirty="0"/>
              <a:t> of each column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Normalizing</a:t>
            </a:r>
            <a:r>
              <a:rPr lang="en-US" dirty="0"/>
              <a:t> the data by subtracting the mean and dividing by the standard deviation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Computation</a:t>
            </a:r>
            <a:r>
              <a:rPr lang="en-US" dirty="0"/>
              <a:t>: dot product between the normalized vectors of each pair of columns</a:t>
            </a:r>
          </a:p>
        </p:txBody>
      </p:sp>
      <p:pic>
        <p:nvPicPr>
          <p:cNvPr id="3074" name="Picture 2" descr="The Correlation Coefficient: What It Is and What It Tells Investors">
            <a:extLst>
              <a:ext uri="{FF2B5EF4-FFF2-40B4-BE49-F238E27FC236}">
                <a16:creationId xmlns:a16="http://schemas.microsoft.com/office/drawing/2014/main" id="{9149D0DB-EEED-3D5E-9010-5CDF9BF9DB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7" t="26434" r="70679" b="31343"/>
          <a:stretch/>
        </p:blipFill>
        <p:spPr bwMode="auto">
          <a:xfrm>
            <a:off x="10175130" y="2259994"/>
            <a:ext cx="1556427" cy="17549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 Correlation Coefficient: What It Is and What It Tells Investors">
            <a:extLst>
              <a:ext uri="{FF2B5EF4-FFF2-40B4-BE49-F238E27FC236}">
                <a16:creationId xmlns:a16="http://schemas.microsoft.com/office/drawing/2014/main" id="{A4B5315C-8B91-A20F-6228-1C751E134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9" t="28936" r="37959" b="31489"/>
          <a:stretch/>
        </p:blipFill>
        <p:spPr bwMode="auto">
          <a:xfrm>
            <a:off x="8396274" y="4052297"/>
            <a:ext cx="1559956" cy="175495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The Correlation Coefficient: What It Is and What It Tells Investors">
            <a:extLst>
              <a:ext uri="{FF2B5EF4-FFF2-40B4-BE49-F238E27FC236}">
                <a16:creationId xmlns:a16="http://schemas.microsoft.com/office/drawing/2014/main" id="{597DD9A6-1515-A590-FDE0-B03F1AC2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497" t="28794" r="4673" b="31773"/>
          <a:stretch/>
        </p:blipFill>
        <p:spPr bwMode="auto">
          <a:xfrm>
            <a:off x="10272662" y="4783858"/>
            <a:ext cx="1590820" cy="175495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24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92CFD9-18A6-8947-276E-97713570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Profiling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B63041-4E5E-2C62-BC82-E34C0C67A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62" y="2457466"/>
            <a:ext cx="4686738" cy="2219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Identified 4 key sections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Mean calculation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Standard deviation calculation</a:t>
            </a:r>
          </a:p>
          <a:p>
            <a:pPr>
              <a:buFont typeface="+mj-lt"/>
              <a:buAutoNum type="arabicPeriod"/>
            </a:pPr>
            <a:r>
              <a:rPr lang="it-IT" b="1" dirty="0"/>
              <a:t>Data </a:t>
            </a:r>
            <a:r>
              <a:rPr lang="it-IT" b="1" dirty="0" err="1"/>
              <a:t>normalization</a:t>
            </a:r>
            <a:endParaRPr lang="it-IT" b="1" dirty="0"/>
          </a:p>
          <a:p>
            <a:pPr>
              <a:buFont typeface="+mj-lt"/>
              <a:buAutoNum type="arabicPeriod"/>
            </a:pPr>
            <a:r>
              <a:rPr lang="en-US" b="1" dirty="0"/>
              <a:t>Correlation matrix computation</a:t>
            </a:r>
            <a:endParaRPr lang="en-US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B4CADE6D-2F54-282A-37BB-C53909B4E73F}"/>
              </a:ext>
            </a:extLst>
          </p:cNvPr>
          <p:cNvSpPr txBox="1">
            <a:spLocks/>
          </p:cNvSpPr>
          <p:nvPr/>
        </p:nvSpPr>
        <p:spPr>
          <a:xfrm>
            <a:off x="6561963" y="2987817"/>
            <a:ext cx="5181600" cy="243838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dirty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expensive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</a:t>
            </a:r>
            <a:r>
              <a:rPr lang="it-IT" dirty="0" err="1"/>
              <a:t>polybench</a:t>
            </a:r>
            <a:r>
              <a:rPr lang="it-IT" dirty="0"/>
              <a:t> </a:t>
            </a:r>
            <a:r>
              <a:rPr lang="it-IT" dirty="0" err="1"/>
              <a:t>instruments</a:t>
            </a:r>
            <a:r>
              <a:rPr lang="it-IT" dirty="0"/>
              <a:t>, </a:t>
            </a:r>
            <a:r>
              <a:rPr lang="it-IT" dirty="0" err="1"/>
              <a:t>was</a:t>
            </a:r>
            <a:r>
              <a:rPr lang="it-IT" dirty="0"/>
              <a:t> the </a:t>
            </a:r>
            <a:r>
              <a:rPr lang="en-US" b="1" dirty="0"/>
              <a:t>Correlation matrix computation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ADFDFCD-5171-AD68-07DC-E02D7B6BDBA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20" y="5022858"/>
            <a:ext cx="8429876" cy="1387490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E762221-7EB4-D5FB-91F2-AD208E7E85FC}"/>
              </a:ext>
            </a:extLst>
          </p:cNvPr>
          <p:cNvSpPr txBox="1">
            <a:spLocks/>
          </p:cNvSpPr>
          <p:nvPr/>
        </p:nvSpPr>
        <p:spPr>
          <a:xfrm>
            <a:off x="7340090" y="5215890"/>
            <a:ext cx="962662" cy="4533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rgbClr val="3F8D06"/>
                </a:solidFill>
                <a:latin typeface="Monotype"/>
              </a:rPr>
              <a:t># Mean</a:t>
            </a:r>
            <a:endParaRPr lang="en-US" b="1" dirty="0">
              <a:solidFill>
                <a:srgbClr val="3F8D06"/>
              </a:solidFill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FDFF5967-9078-3B15-D07A-8A1EF4AE0028}"/>
              </a:ext>
            </a:extLst>
          </p:cNvPr>
          <p:cNvSpPr txBox="1">
            <a:spLocks/>
          </p:cNvSpPr>
          <p:nvPr/>
        </p:nvSpPr>
        <p:spPr>
          <a:xfrm>
            <a:off x="7340090" y="5464885"/>
            <a:ext cx="2581150" cy="4533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rgbClr val="3F8D06"/>
                </a:solidFill>
                <a:latin typeface="Monotype"/>
              </a:rPr>
              <a:t># Standard </a:t>
            </a:r>
            <a:r>
              <a:rPr lang="it-IT" sz="1600" b="1" dirty="0" err="1">
                <a:solidFill>
                  <a:srgbClr val="3F8D06"/>
                </a:solidFill>
                <a:latin typeface="Monotype"/>
              </a:rPr>
              <a:t>Deviation</a:t>
            </a:r>
            <a:endParaRPr lang="en-US" b="1" dirty="0">
              <a:solidFill>
                <a:srgbClr val="3F8D06"/>
              </a:solidFill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DCFDFD5-BD65-6F75-502F-0F1F89014317}"/>
              </a:ext>
            </a:extLst>
          </p:cNvPr>
          <p:cNvSpPr txBox="1">
            <a:spLocks/>
          </p:cNvSpPr>
          <p:nvPr/>
        </p:nvSpPr>
        <p:spPr>
          <a:xfrm>
            <a:off x="7340090" y="5716603"/>
            <a:ext cx="2169670" cy="4533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rgbClr val="3F8D06"/>
                </a:solidFill>
                <a:latin typeface="Monotype"/>
              </a:rPr>
              <a:t># Data </a:t>
            </a:r>
            <a:r>
              <a:rPr lang="it-IT" sz="1600" b="1" dirty="0" err="1">
                <a:solidFill>
                  <a:srgbClr val="3F8D06"/>
                </a:solidFill>
                <a:latin typeface="Monotype"/>
              </a:rPr>
              <a:t>Normalization</a:t>
            </a:r>
            <a:r>
              <a:rPr lang="it-IT" sz="1600" b="1" dirty="0">
                <a:solidFill>
                  <a:srgbClr val="3F8D06"/>
                </a:solidFill>
                <a:latin typeface="Monotype"/>
              </a:rPr>
              <a:t> </a:t>
            </a:r>
            <a:endParaRPr lang="en-US" b="1" dirty="0">
              <a:solidFill>
                <a:srgbClr val="3F8D06"/>
              </a:solidFill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3B9A333-D8E3-C3C0-32F2-96F5A7027F0F}"/>
              </a:ext>
            </a:extLst>
          </p:cNvPr>
          <p:cNvSpPr txBox="1">
            <a:spLocks/>
          </p:cNvSpPr>
          <p:nvPr/>
        </p:nvSpPr>
        <p:spPr>
          <a:xfrm>
            <a:off x="7340090" y="6014712"/>
            <a:ext cx="2645158" cy="4533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600" b="1" dirty="0">
                <a:solidFill>
                  <a:srgbClr val="3F8D06"/>
                </a:solidFill>
                <a:latin typeface="Monotype"/>
              </a:rPr>
              <a:t># </a:t>
            </a:r>
            <a:r>
              <a:rPr lang="it-IT" sz="1600" b="1" dirty="0" err="1">
                <a:solidFill>
                  <a:srgbClr val="3F8D06"/>
                </a:solidFill>
                <a:latin typeface="Monotype"/>
              </a:rPr>
              <a:t>Correlation</a:t>
            </a:r>
            <a:r>
              <a:rPr lang="it-IT" sz="1600" b="1" dirty="0">
                <a:solidFill>
                  <a:srgbClr val="3F8D06"/>
                </a:solidFill>
                <a:latin typeface="Monotype"/>
              </a:rPr>
              <a:t> Matrix </a:t>
            </a:r>
            <a:endParaRPr lang="en-US" sz="1600" b="1" dirty="0">
              <a:solidFill>
                <a:srgbClr val="3F8D06"/>
              </a:solidFill>
              <a:latin typeface="Monotype"/>
            </a:endParaRPr>
          </a:p>
        </p:txBody>
      </p:sp>
    </p:spTree>
    <p:extLst>
      <p:ext uri="{BB962C8B-B14F-4D97-AF65-F5344CB8AC3E}">
        <p14:creationId xmlns:p14="http://schemas.microsoft.com/office/powerpoint/2010/main" val="26031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CDFDBC-C680-5BA5-5C87-CB0A239F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Parallelization</a:t>
            </a:r>
            <a:r>
              <a:rPr lang="it-IT" dirty="0"/>
              <a:t> </a:t>
            </a:r>
            <a:r>
              <a:rPr lang="it-IT" dirty="0" err="1"/>
              <a:t>methods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0531432-F552-BE80-D067-BA84C7CF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36" y="1870385"/>
            <a:ext cx="2070030" cy="73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PARALLEL_ FOR</a:t>
            </a:r>
            <a:endParaRPr lang="en-US" b="1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A3F687D-8FE7-EE83-EFD2-025631776D16}"/>
              </a:ext>
            </a:extLst>
          </p:cNvPr>
          <p:cNvSpPr txBox="1">
            <a:spLocks/>
          </p:cNvSpPr>
          <p:nvPr/>
        </p:nvSpPr>
        <p:spPr>
          <a:xfrm>
            <a:off x="5060984" y="1870385"/>
            <a:ext cx="2070030" cy="733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it-IT" b="1" dirty="0"/>
              <a:t>PARALLEL_ TASK</a:t>
            </a:r>
            <a:endParaRPr lang="en-US" b="1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75F4E529-7B86-9B94-DE04-611320DA7300}"/>
              </a:ext>
            </a:extLst>
          </p:cNvPr>
          <p:cNvSpPr txBox="1">
            <a:spLocks/>
          </p:cNvSpPr>
          <p:nvPr/>
        </p:nvSpPr>
        <p:spPr>
          <a:xfrm>
            <a:off x="9144330" y="1870385"/>
            <a:ext cx="2237668" cy="73379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it-IT" b="1" dirty="0"/>
              <a:t>PARALLEL_ TARGET</a:t>
            </a:r>
            <a:endParaRPr lang="en-US" b="1" dirty="0"/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97697D9D-D864-B846-E087-219D4F981EB5}"/>
              </a:ext>
            </a:extLst>
          </p:cNvPr>
          <p:cNvGrpSpPr/>
          <p:nvPr/>
        </p:nvGrpSpPr>
        <p:grpSpPr>
          <a:xfrm>
            <a:off x="0" y="2704026"/>
            <a:ext cx="4277381" cy="3099599"/>
            <a:chOff x="182880" y="3305348"/>
            <a:chExt cx="4101594" cy="2972215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916248CB-ADCD-EE8A-3CF9-76E7565F1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0488"/>
            <a:stretch/>
          </p:blipFill>
          <p:spPr>
            <a:xfrm>
              <a:off x="182880" y="3305348"/>
              <a:ext cx="4101594" cy="2972215"/>
            </a:xfrm>
            <a:prstGeom prst="rect">
              <a:avLst/>
            </a:prstGeom>
          </p:spPr>
        </p:pic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6790F45-39EC-7D9B-6E8C-E62D51084DBF}"/>
                </a:ext>
              </a:extLst>
            </p:cNvPr>
            <p:cNvSpPr/>
            <p:nvPr/>
          </p:nvSpPr>
          <p:spPr>
            <a:xfrm>
              <a:off x="283464" y="3666744"/>
              <a:ext cx="2980944" cy="23774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636C8D7B-E6F7-1988-0244-628DD00D60FC}"/>
              </a:ext>
            </a:extLst>
          </p:cNvPr>
          <p:cNvGrpSpPr/>
          <p:nvPr/>
        </p:nvGrpSpPr>
        <p:grpSpPr>
          <a:xfrm>
            <a:off x="4198187" y="2604175"/>
            <a:ext cx="3716434" cy="3912466"/>
            <a:chOff x="4198187" y="2444174"/>
            <a:chExt cx="4101594" cy="4317942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ADABEDCE-DB40-F79B-9DCC-8F724852E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8187" y="2444174"/>
              <a:ext cx="4101594" cy="4317942"/>
            </a:xfrm>
            <a:prstGeom prst="rect">
              <a:avLst/>
            </a:prstGeom>
          </p:spPr>
        </p:pic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6DA917F8-D275-09DF-1640-748D233085A2}"/>
                </a:ext>
              </a:extLst>
            </p:cNvPr>
            <p:cNvSpPr/>
            <p:nvPr/>
          </p:nvSpPr>
          <p:spPr>
            <a:xfrm>
              <a:off x="4277381" y="2770632"/>
              <a:ext cx="1501627" cy="73379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FC259E60-5E3C-2DC8-7DAD-1059F319D4FD}"/>
                </a:ext>
              </a:extLst>
            </p:cNvPr>
            <p:cNvSpPr/>
            <p:nvPr/>
          </p:nvSpPr>
          <p:spPr>
            <a:xfrm>
              <a:off x="4786953" y="4002104"/>
              <a:ext cx="3512828" cy="16123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583324D-0471-C11B-7B27-9D56303CC3FF}"/>
                </a:ext>
              </a:extLst>
            </p:cNvPr>
            <p:cNvSpPr/>
            <p:nvPr/>
          </p:nvSpPr>
          <p:spPr>
            <a:xfrm>
              <a:off x="4268560" y="6188204"/>
              <a:ext cx="1501627" cy="2226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8CE7FD8-D560-B913-FFFF-C0884E4CCA84}"/>
              </a:ext>
            </a:extLst>
          </p:cNvPr>
          <p:cNvGrpSpPr/>
          <p:nvPr/>
        </p:nvGrpSpPr>
        <p:grpSpPr>
          <a:xfrm>
            <a:off x="8033871" y="2630771"/>
            <a:ext cx="4158129" cy="3650617"/>
            <a:chOff x="8033871" y="2630771"/>
            <a:chExt cx="4158129" cy="3650617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555C6452-3EB1-361A-6E11-0E4E76C98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3871" y="3575304"/>
              <a:ext cx="4158129" cy="2706084"/>
            </a:xfrm>
            <a:prstGeom prst="rect">
              <a:avLst/>
            </a:prstGeom>
          </p:spPr>
        </p:pic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A2130C0C-1B78-8A3A-2370-0509ECE51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3871" y="2630771"/>
              <a:ext cx="4158129" cy="725881"/>
            </a:xfrm>
            <a:prstGeom prst="rect">
              <a:avLst/>
            </a:prstGeom>
          </p:spPr>
        </p:pic>
        <p:sp>
          <p:nvSpPr>
            <p:cNvPr id="22" name="Segnaposto contenuto 2">
              <a:extLst>
                <a:ext uri="{FF2B5EF4-FFF2-40B4-BE49-F238E27FC236}">
                  <a16:creationId xmlns:a16="http://schemas.microsoft.com/office/drawing/2014/main" id="{F337D54D-2A4C-95F5-1B23-20C3F10F0DA9}"/>
                </a:ext>
              </a:extLst>
            </p:cNvPr>
            <p:cNvSpPr txBox="1">
              <a:spLocks/>
            </p:cNvSpPr>
            <p:nvPr/>
          </p:nvSpPr>
          <p:spPr>
            <a:xfrm>
              <a:off x="8050386" y="3227658"/>
              <a:ext cx="489190" cy="456075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Wingdings 2" charset="2"/>
                <a:buNone/>
              </a:pPr>
              <a:r>
                <a:rPr lang="it-IT" sz="1200" dirty="0"/>
                <a:t>[…]</a:t>
              </a:r>
              <a:endParaRPr lang="en-US" sz="1200" dirty="0"/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0D0CEF8-EE1D-1196-89C9-8F4165117064}"/>
                </a:ext>
              </a:extLst>
            </p:cNvPr>
            <p:cNvSpPr/>
            <p:nvPr/>
          </p:nvSpPr>
          <p:spPr>
            <a:xfrm>
              <a:off x="8050386" y="2779776"/>
              <a:ext cx="4141614" cy="5768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Rettangolo 23">
              <a:extLst>
                <a:ext uri="{FF2B5EF4-FFF2-40B4-BE49-F238E27FC236}">
                  <a16:creationId xmlns:a16="http://schemas.microsoft.com/office/drawing/2014/main" id="{3DCB7BB5-F57D-ABD2-7C4B-005B7EB1D25C}"/>
                </a:ext>
              </a:extLst>
            </p:cNvPr>
            <p:cNvSpPr/>
            <p:nvPr/>
          </p:nvSpPr>
          <p:spPr>
            <a:xfrm>
              <a:off x="8065626" y="3883152"/>
              <a:ext cx="4068462" cy="1859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Rettangolo 24">
              <a:extLst>
                <a:ext uri="{FF2B5EF4-FFF2-40B4-BE49-F238E27FC236}">
                  <a16:creationId xmlns:a16="http://schemas.microsoft.com/office/drawing/2014/main" id="{6D13B84E-A642-A520-83F0-CA01FBFCABCE}"/>
                </a:ext>
              </a:extLst>
            </p:cNvPr>
            <p:cNvSpPr/>
            <p:nvPr/>
          </p:nvSpPr>
          <p:spPr>
            <a:xfrm>
              <a:off x="8300322" y="4538472"/>
              <a:ext cx="2334150" cy="100279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76963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1AF8E-BFFC-6BA3-46B7-D1C55CB7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Measures</a:t>
            </a:r>
            <a:endParaRPr lang="it-IT" dirty="0"/>
          </a:p>
        </p:txBody>
      </p:sp>
      <p:pic>
        <p:nvPicPr>
          <p:cNvPr id="5" name="Immagine 4" descr="Immagine che contiene testo, schermata, diagramma, Policromia&#10;&#10;Il contenuto generato dall'IA potrebbe non essere corretto.">
            <a:extLst>
              <a:ext uri="{FF2B5EF4-FFF2-40B4-BE49-F238E27FC236}">
                <a16:creationId xmlns:a16="http://schemas.microsoft.com/office/drawing/2014/main" id="{4E783286-70C0-7E03-53E2-11BFC20F4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742" y="2002537"/>
            <a:ext cx="8088530" cy="471831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09CE2C35-B1F3-0835-0724-6135C48FA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562" y="2386584"/>
            <a:ext cx="3139878" cy="41970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 best speedup is reached using the PARALLEL_TARGET method with a </a:t>
            </a:r>
            <a:r>
              <a:rPr lang="en-US" b="1" dirty="0"/>
              <a:t>x35 </a:t>
            </a:r>
            <a:r>
              <a:rPr lang="en-US" dirty="0"/>
              <a:t>factor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Other methods of parallelization give a speedup of about </a:t>
            </a:r>
            <a:r>
              <a:rPr lang="en-US" b="1" dirty="0"/>
              <a:t>x4.5</a:t>
            </a:r>
            <a:r>
              <a:rPr lang="en-US" dirty="0"/>
              <a:t>, but are better for smaller dataset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48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23BBC5-DFF8-B523-9DC8-92A542304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Considerations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C58872-A605-EF82-5CD9-DDB579B87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dirty="0"/>
              <a:t>This project demonstrated the effectiveness of using OpenMP to parallelize computational workloads efficiently. Among the tested approaches, GPU offloading (PARALLEL_TARGET) proved to be the most performant, especially on large datasets, due to its ability to massively parallelize operations</a:t>
            </a:r>
          </a:p>
          <a:p>
            <a:r>
              <a:rPr lang="en-US" dirty="0"/>
              <a:t>However, for smaller datasets, the overhead introduced by transferring data between the host (CPU) and the device (GPU) becomes a significant bottleneck. In these cases, parallelization across CPU threads (</a:t>
            </a:r>
            <a:r>
              <a:rPr lang="en-US" dirty="0" err="1"/>
              <a:t>e.g.PARALLEL_FOR</a:t>
            </a:r>
            <a:r>
              <a:rPr lang="en-US" dirty="0"/>
              <a:t> and PARALLEL_TASK) is generally more efficient and easier to manage.</a:t>
            </a:r>
          </a:p>
          <a:p>
            <a:r>
              <a:rPr lang="en-US" dirty="0"/>
              <a:t>For very small datasets, the sequential implementation remains the best option. In such scenarios, the overhead introduced by task distribution and thread management in parallel execution can outweigh the benefits.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7440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B895B7-1D9D-6A5E-E73B-F6F17375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1A207-721E-F374-72B6-EECBFCA39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5919" y="4540640"/>
            <a:ext cx="9854120" cy="2317360"/>
          </a:xfrm>
        </p:spPr>
        <p:txBody>
          <a:bodyPr anchor="ctr">
            <a:normAutofit/>
          </a:bodyPr>
          <a:lstStyle/>
          <a:p>
            <a: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  <a:t>Correlation.cu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70E40492-681C-1C06-0FEC-131C39BF9443}"/>
              </a:ext>
            </a:extLst>
          </p:cNvPr>
          <p:cNvSpPr txBox="1">
            <a:spLocks/>
          </p:cNvSpPr>
          <p:nvPr/>
        </p:nvSpPr>
        <p:spPr>
          <a:xfrm>
            <a:off x="1321340" y="2003320"/>
            <a:ext cx="9854120" cy="2834547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  <a:t>HPC PROJECT – PART 2</a:t>
            </a:r>
            <a:b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</a:br>
            <a:r>
              <a:rPr lang="it-IT" sz="6000" dirty="0">
                <a:solidFill>
                  <a:srgbClr val="FFFFFF"/>
                </a:solidFill>
                <a:latin typeface="Bahnschrift" panose="020B0502040204020203" pitchFamily="34" charset="0"/>
              </a:rPr>
              <a:t>CUDA PARALLELIZATION</a:t>
            </a:r>
          </a:p>
        </p:txBody>
      </p:sp>
    </p:spTree>
    <p:extLst>
      <p:ext uri="{BB962C8B-B14F-4D97-AF65-F5344CB8AC3E}">
        <p14:creationId xmlns:p14="http://schemas.microsoft.com/office/powerpoint/2010/main" val="24193076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Citazion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440</TotalTime>
  <Words>400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4" baseType="lpstr">
      <vt:lpstr>Aptos</vt:lpstr>
      <vt:lpstr>Arial</vt:lpstr>
      <vt:lpstr>Bahnschrift</vt:lpstr>
      <vt:lpstr>Century Gothic</vt:lpstr>
      <vt:lpstr>Monotype</vt:lpstr>
      <vt:lpstr>Wingdings 2</vt:lpstr>
      <vt:lpstr>Citazione</vt:lpstr>
      <vt:lpstr>Correlation.c</vt:lpstr>
      <vt:lpstr>Problem</vt:lpstr>
      <vt:lpstr>Profiling</vt:lpstr>
      <vt:lpstr>Parallelization methods</vt:lpstr>
      <vt:lpstr>Measures</vt:lpstr>
      <vt:lpstr>Considerations</vt:lpstr>
      <vt:lpstr>Correlation.cu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Battaglioli</dc:creator>
  <cp:lastModifiedBy>Alessandro Battaglioli</cp:lastModifiedBy>
  <cp:revision>8</cp:revision>
  <dcterms:created xsi:type="dcterms:W3CDTF">2025-05-12T10:57:46Z</dcterms:created>
  <dcterms:modified xsi:type="dcterms:W3CDTF">2025-05-20T11:26:54Z</dcterms:modified>
</cp:coreProperties>
</file>