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8"/>
  </p:notesMasterIdLst>
  <p:sldIdLst>
    <p:sldId id="256" r:id="rId2"/>
    <p:sldId id="259" r:id="rId3"/>
    <p:sldId id="258" r:id="rId4"/>
    <p:sldId id="272" r:id="rId5"/>
    <p:sldId id="260" r:id="rId6"/>
    <p:sldId id="261" r:id="rId7"/>
    <p:sldId id="262" r:id="rId8"/>
    <p:sldId id="263" r:id="rId9"/>
    <p:sldId id="264" r:id="rId10"/>
    <p:sldId id="268" r:id="rId11"/>
    <p:sldId id="269" r:id="rId12"/>
    <p:sldId id="271" r:id="rId13"/>
    <p:sldId id="270"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8D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ile medio 2 - Color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6B8BA8-9730-4143-87AF-75D0AEF250E9}" type="datetimeFigureOut">
              <a:rPr lang="it-IT" smtClean="0"/>
              <a:t>10/06/2025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C361C-9D14-4611-936F-6F7F353A9355}" type="slidenum">
              <a:rPr lang="it-IT" smtClean="0"/>
              <a:t>‹N›</a:t>
            </a:fld>
            <a:endParaRPr lang="it-IT"/>
          </a:p>
        </p:txBody>
      </p:sp>
    </p:spTree>
    <p:extLst>
      <p:ext uri="{BB962C8B-B14F-4D97-AF65-F5344CB8AC3E}">
        <p14:creationId xmlns:p14="http://schemas.microsoft.com/office/powerpoint/2010/main" val="3092102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9BC361C-9D14-4611-936F-6F7F353A9355}" type="slidenum">
              <a:rPr lang="it-IT" smtClean="0"/>
              <a:t>2</a:t>
            </a:fld>
            <a:endParaRPr lang="it-IT"/>
          </a:p>
        </p:txBody>
      </p:sp>
    </p:spTree>
    <p:extLst>
      <p:ext uri="{BB962C8B-B14F-4D97-AF65-F5344CB8AC3E}">
        <p14:creationId xmlns:p14="http://schemas.microsoft.com/office/powerpoint/2010/main" val="3972259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755A5FA-FE2E-4D01-B65C-4DF6F364A15B}" type="datetimeFigureOut">
              <a:rPr lang="it-IT" smtClean="0"/>
              <a:t>10/06/2025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8911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it-IT"/>
              <a:t>Fare clic per modificare lo stile del titolo dello schema</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it-IT"/>
              <a:t>Fare clic sull'icona per inserire un'immagine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755A5FA-FE2E-4D01-B65C-4DF6F364A15B}" type="datetimeFigureOut">
              <a:rPr lang="it-IT" smtClean="0"/>
              <a:t>10/06/2025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976949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755A5FA-FE2E-4D01-B65C-4DF6F364A15B}" type="datetimeFigureOut">
              <a:rPr lang="it-IT" smtClean="0"/>
              <a:t>10/06/2025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2926003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it-IT"/>
              <a:t>Fare clic per modificare lo stile del titolo dello schema</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it-IT"/>
              <a:t>Fare clic per modificare gli stili del testo dello schema</a:t>
            </a:r>
          </a:p>
        </p:txBody>
      </p:sp>
      <p:sp>
        <p:nvSpPr>
          <p:cNvPr id="2" name="Date Placeholder 1"/>
          <p:cNvSpPr>
            <a:spLocks noGrp="1"/>
          </p:cNvSpPr>
          <p:nvPr>
            <p:ph type="dt" sz="half" idx="10"/>
          </p:nvPr>
        </p:nvSpPr>
        <p:spPr/>
        <p:txBody>
          <a:bodyPr/>
          <a:lstStyle/>
          <a:p>
            <a:fld id="{D755A5FA-FE2E-4D01-B65C-4DF6F364A15B}" type="datetimeFigureOut">
              <a:rPr lang="it-IT" smtClean="0"/>
              <a:t>10/06/2025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2209414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755A5FA-FE2E-4D01-B65C-4DF6F364A15B}" type="datetimeFigureOut">
              <a:rPr lang="it-IT" smtClean="0"/>
              <a:t>10/06/2025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999513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755A5FA-FE2E-4D01-B65C-4DF6F364A15B}" type="datetimeFigureOut">
              <a:rPr lang="it-IT" smtClean="0"/>
              <a:t>10/06/2025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2361285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755A5FA-FE2E-4D01-B65C-4DF6F364A15B}" type="datetimeFigureOut">
              <a:rPr lang="it-IT" smtClean="0"/>
              <a:t>10/06/2025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1085387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755A5FA-FE2E-4D01-B65C-4DF6F364A15B}" type="datetimeFigureOut">
              <a:rPr lang="it-IT" smtClean="0"/>
              <a:t>10/06/2025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185298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755A5FA-FE2E-4D01-B65C-4DF6F364A15B}" type="datetimeFigureOut">
              <a:rPr lang="it-IT" smtClean="0"/>
              <a:t>10/06/2025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320598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755A5FA-FE2E-4D01-B65C-4DF6F364A15B}" type="datetimeFigureOut">
              <a:rPr lang="it-IT" smtClean="0"/>
              <a:t>10/06/2025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338969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D755A5FA-FE2E-4D01-B65C-4DF6F364A15B}" type="datetimeFigureOut">
              <a:rPr lang="it-IT" smtClean="0"/>
              <a:t>10/06/2025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1640495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5A5FA-FE2E-4D01-B65C-4DF6F364A15B}" type="datetimeFigureOut">
              <a:rPr lang="it-IT" smtClean="0"/>
              <a:t>10/06/2025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1664328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755A5FA-FE2E-4D01-B65C-4DF6F364A15B}" type="datetimeFigureOut">
              <a:rPr lang="it-IT" smtClean="0"/>
              <a:t>10/06/2025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3000945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it-IT"/>
              <a:t>Fare clic per modificare lo stile del titolo dello schema</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it-IT"/>
              <a:t>Fare clic sull'icona per inserire un'immagine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3885810" y="6041362"/>
            <a:ext cx="976879" cy="365125"/>
          </a:xfrm>
        </p:spPr>
        <p:txBody>
          <a:bodyPr/>
          <a:lstStyle/>
          <a:p>
            <a:fld id="{D755A5FA-FE2E-4D01-B65C-4DF6F364A15B}" type="datetimeFigureOut">
              <a:rPr lang="it-IT" smtClean="0"/>
              <a:t>10/06/2025</a:t>
            </a:fld>
            <a:endParaRPr lang="it-IT"/>
          </a:p>
        </p:txBody>
      </p:sp>
      <p:sp>
        <p:nvSpPr>
          <p:cNvPr id="6" name="Footer Placeholder 5"/>
          <p:cNvSpPr>
            <a:spLocks noGrp="1"/>
          </p:cNvSpPr>
          <p:nvPr>
            <p:ph type="ftr" sz="quarter" idx="11"/>
          </p:nvPr>
        </p:nvSpPr>
        <p:spPr>
          <a:xfrm>
            <a:off x="590396" y="6041362"/>
            <a:ext cx="3295413" cy="365125"/>
          </a:xfrm>
        </p:spPr>
        <p:txBody>
          <a:bodyPr/>
          <a:lstStyle/>
          <a:p>
            <a:endParaRPr lang="it-IT"/>
          </a:p>
        </p:txBody>
      </p:sp>
      <p:sp>
        <p:nvSpPr>
          <p:cNvPr id="7" name="Slide Number Placeholder 6"/>
          <p:cNvSpPr>
            <a:spLocks noGrp="1"/>
          </p:cNvSpPr>
          <p:nvPr>
            <p:ph type="sldNum" sz="quarter" idx="12"/>
          </p:nvPr>
        </p:nvSpPr>
        <p:spPr>
          <a:xfrm>
            <a:off x="4862689" y="5915888"/>
            <a:ext cx="1062155" cy="490599"/>
          </a:xfrm>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2231898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it-IT"/>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755A5FA-FE2E-4D01-B65C-4DF6F364A15B}" type="datetimeFigureOut">
              <a:rPr lang="it-IT" smtClean="0"/>
              <a:t>10/06/2025</a:t>
            </a:fld>
            <a:endParaRPr lang="it-IT"/>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5686F81-7AAB-4837-A0A3-D01B4C485D9E}" type="slidenum">
              <a:rPr lang="it-IT" smtClean="0"/>
              <a:t>‹N›</a:t>
            </a:fld>
            <a:endParaRPr lang="it-IT"/>
          </a:p>
        </p:txBody>
      </p:sp>
    </p:spTree>
    <p:extLst>
      <p:ext uri="{BB962C8B-B14F-4D97-AF65-F5344CB8AC3E}">
        <p14:creationId xmlns:p14="http://schemas.microsoft.com/office/powerpoint/2010/main" val="32253531"/>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docs.nvidia.com/cuda/cuda-c-programming-guide/index.html#thread-hierarc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CA3FF0-6023-5DB6-F376-AADACB6E88F0}"/>
              </a:ext>
            </a:extLst>
          </p:cNvPr>
          <p:cNvSpPr>
            <a:spLocks noGrp="1"/>
          </p:cNvSpPr>
          <p:nvPr>
            <p:ph type="ctrTitle"/>
          </p:nvPr>
        </p:nvSpPr>
        <p:spPr>
          <a:xfrm>
            <a:off x="1395919" y="4540640"/>
            <a:ext cx="9854120" cy="2317360"/>
          </a:xfrm>
        </p:spPr>
        <p:txBody>
          <a:bodyPr anchor="ctr">
            <a:normAutofit/>
          </a:bodyPr>
          <a:lstStyle/>
          <a:p>
            <a:r>
              <a:rPr lang="it-IT" sz="6000" dirty="0" err="1">
                <a:solidFill>
                  <a:srgbClr val="FFFFFF"/>
                </a:solidFill>
                <a:latin typeface="Bahnschrift" panose="020B0502040204020203" pitchFamily="34" charset="0"/>
              </a:rPr>
              <a:t>Correlation.c</a:t>
            </a:r>
            <a:endParaRPr lang="it-IT" sz="6000" dirty="0">
              <a:solidFill>
                <a:srgbClr val="FFFFFF"/>
              </a:solidFill>
              <a:latin typeface="Bahnschrift" panose="020B0502040204020203" pitchFamily="34" charset="0"/>
            </a:endParaRPr>
          </a:p>
        </p:txBody>
      </p:sp>
      <p:sp>
        <p:nvSpPr>
          <p:cNvPr id="4" name="Titolo 1">
            <a:extLst>
              <a:ext uri="{FF2B5EF4-FFF2-40B4-BE49-F238E27FC236}">
                <a16:creationId xmlns:a16="http://schemas.microsoft.com/office/drawing/2014/main" id="{5DF0D231-61C7-4434-9936-4DBFAA6B89CC}"/>
              </a:ext>
            </a:extLst>
          </p:cNvPr>
          <p:cNvSpPr txBox="1">
            <a:spLocks/>
          </p:cNvSpPr>
          <p:nvPr/>
        </p:nvSpPr>
        <p:spPr>
          <a:xfrm>
            <a:off x="1321340" y="2003320"/>
            <a:ext cx="9854120" cy="2834547"/>
          </a:xfrm>
          <a:prstGeom prst="rect">
            <a:avLst/>
          </a:prstGeom>
          <a:effectLst>
            <a:outerShdw blurRad="50800" dir="14400000">
              <a:srgbClr val="000000">
                <a:alpha val="60000"/>
              </a:srgbClr>
            </a:outerShdw>
          </a:effectLst>
        </p:spPr>
        <p:txBody>
          <a:bodyPr vert="horz" lIns="91440" tIns="45720" rIns="91440" bIns="45720" rtlCol="0" anchor="ctr">
            <a:norm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6000" dirty="0">
                <a:solidFill>
                  <a:srgbClr val="FFFFFF"/>
                </a:solidFill>
                <a:latin typeface="Bahnschrift" panose="020B0502040204020203" pitchFamily="34" charset="0"/>
              </a:rPr>
              <a:t>HPC PROJECT – PART 1</a:t>
            </a:r>
            <a:br>
              <a:rPr lang="it-IT" sz="6000" dirty="0">
                <a:solidFill>
                  <a:srgbClr val="FFFFFF"/>
                </a:solidFill>
                <a:latin typeface="Bahnschrift" panose="020B0502040204020203" pitchFamily="34" charset="0"/>
              </a:rPr>
            </a:br>
            <a:r>
              <a:rPr lang="it-IT" sz="6000" dirty="0">
                <a:solidFill>
                  <a:srgbClr val="FFFFFF"/>
                </a:solidFill>
                <a:latin typeface="Bahnschrift" panose="020B0502040204020203" pitchFamily="34" charset="0"/>
              </a:rPr>
              <a:t>OPENMP PARALLELIZATION</a:t>
            </a:r>
          </a:p>
        </p:txBody>
      </p:sp>
    </p:spTree>
    <p:extLst>
      <p:ext uri="{BB962C8B-B14F-4D97-AF65-F5344CB8AC3E}">
        <p14:creationId xmlns:p14="http://schemas.microsoft.com/office/powerpoint/2010/main" val="4127981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A31FC-632D-A9EA-457B-B92E57F57D0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7D96129-1749-64CC-F41B-7822FFD42191}"/>
              </a:ext>
            </a:extLst>
          </p:cNvPr>
          <p:cNvSpPr>
            <a:spLocks noGrp="1"/>
          </p:cNvSpPr>
          <p:nvPr>
            <p:ph type="title"/>
          </p:nvPr>
        </p:nvSpPr>
        <p:spPr/>
        <p:txBody>
          <a:bodyPr/>
          <a:lstStyle/>
          <a:p>
            <a:r>
              <a:rPr lang="it-IT" dirty="0" err="1"/>
              <a:t>Parallelization</a:t>
            </a:r>
            <a:r>
              <a:rPr lang="it-IT" dirty="0"/>
              <a:t> (1)</a:t>
            </a:r>
          </a:p>
        </p:txBody>
      </p:sp>
      <p:grpSp>
        <p:nvGrpSpPr>
          <p:cNvPr id="14" name="Gruppo 13">
            <a:extLst>
              <a:ext uri="{FF2B5EF4-FFF2-40B4-BE49-F238E27FC236}">
                <a16:creationId xmlns:a16="http://schemas.microsoft.com/office/drawing/2014/main" id="{E40FC6D6-0A00-BF83-0FDF-16DC7F9CF151}"/>
              </a:ext>
            </a:extLst>
          </p:cNvPr>
          <p:cNvGrpSpPr/>
          <p:nvPr/>
        </p:nvGrpSpPr>
        <p:grpSpPr>
          <a:xfrm>
            <a:off x="1183948" y="2803384"/>
            <a:ext cx="4134427" cy="2924583"/>
            <a:chOff x="672938" y="2423908"/>
            <a:chExt cx="4134427" cy="2924583"/>
          </a:xfrm>
        </p:grpSpPr>
        <p:pic>
          <p:nvPicPr>
            <p:cNvPr id="7" name="Immagine 6">
              <a:extLst>
                <a:ext uri="{FF2B5EF4-FFF2-40B4-BE49-F238E27FC236}">
                  <a16:creationId xmlns:a16="http://schemas.microsoft.com/office/drawing/2014/main" id="{40CCA695-3694-57AA-BAB0-7562AB394ED4}"/>
                </a:ext>
              </a:extLst>
            </p:cNvPr>
            <p:cNvPicPr>
              <a:picLocks noChangeAspect="1"/>
            </p:cNvPicPr>
            <p:nvPr/>
          </p:nvPicPr>
          <p:blipFill>
            <a:blip r:embed="rId2"/>
            <a:stretch>
              <a:fillRect/>
            </a:stretch>
          </p:blipFill>
          <p:spPr>
            <a:xfrm>
              <a:off x="672938" y="2423908"/>
              <a:ext cx="4134427" cy="2924583"/>
            </a:xfrm>
            <a:prstGeom prst="rect">
              <a:avLst/>
            </a:prstGeom>
          </p:spPr>
        </p:pic>
        <p:sp>
          <p:nvSpPr>
            <p:cNvPr id="10" name="Rettangolo 9">
              <a:extLst>
                <a:ext uri="{FF2B5EF4-FFF2-40B4-BE49-F238E27FC236}">
                  <a16:creationId xmlns:a16="http://schemas.microsoft.com/office/drawing/2014/main" id="{3DCABD34-3F69-959A-1464-2B1A9F8EF7E1}"/>
                </a:ext>
              </a:extLst>
            </p:cNvPr>
            <p:cNvSpPr/>
            <p:nvPr/>
          </p:nvSpPr>
          <p:spPr>
            <a:xfrm>
              <a:off x="923925" y="2962275"/>
              <a:ext cx="3505200" cy="2762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0CAE6CBA-9AA0-A93E-1DF7-01B496DA5FFE}"/>
                </a:ext>
              </a:extLst>
            </p:cNvPr>
            <p:cNvSpPr/>
            <p:nvPr/>
          </p:nvSpPr>
          <p:spPr>
            <a:xfrm>
              <a:off x="2374773" y="4244770"/>
              <a:ext cx="917067" cy="24341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5" name="Gruppo 14">
            <a:extLst>
              <a:ext uri="{FF2B5EF4-FFF2-40B4-BE49-F238E27FC236}">
                <a16:creationId xmlns:a16="http://schemas.microsoft.com/office/drawing/2014/main" id="{693EEAD8-69B9-3AF1-38A9-ACDB9DBAD8C5}"/>
              </a:ext>
            </a:extLst>
          </p:cNvPr>
          <p:cNvGrpSpPr/>
          <p:nvPr/>
        </p:nvGrpSpPr>
        <p:grpSpPr>
          <a:xfrm>
            <a:off x="6282993" y="2433052"/>
            <a:ext cx="4725059" cy="3896269"/>
            <a:chOff x="6656939" y="2423908"/>
            <a:chExt cx="4725059" cy="3896269"/>
          </a:xfrm>
        </p:grpSpPr>
        <p:pic>
          <p:nvPicPr>
            <p:cNvPr id="9" name="Immagine 8">
              <a:extLst>
                <a:ext uri="{FF2B5EF4-FFF2-40B4-BE49-F238E27FC236}">
                  <a16:creationId xmlns:a16="http://schemas.microsoft.com/office/drawing/2014/main" id="{032AEF6C-AE9B-AA02-5E38-933CC609404C}"/>
                </a:ext>
              </a:extLst>
            </p:cNvPr>
            <p:cNvPicPr>
              <a:picLocks noChangeAspect="1"/>
            </p:cNvPicPr>
            <p:nvPr/>
          </p:nvPicPr>
          <p:blipFill>
            <a:blip r:embed="rId3"/>
            <a:stretch>
              <a:fillRect/>
            </a:stretch>
          </p:blipFill>
          <p:spPr>
            <a:xfrm>
              <a:off x="6656939" y="2423908"/>
              <a:ext cx="4725059" cy="3896269"/>
            </a:xfrm>
            <a:prstGeom prst="rect">
              <a:avLst/>
            </a:prstGeom>
          </p:spPr>
        </p:pic>
        <p:sp>
          <p:nvSpPr>
            <p:cNvPr id="11" name="Rettangolo 10">
              <a:extLst>
                <a:ext uri="{FF2B5EF4-FFF2-40B4-BE49-F238E27FC236}">
                  <a16:creationId xmlns:a16="http://schemas.microsoft.com/office/drawing/2014/main" id="{AFEA9FF0-FD74-14ED-9652-0374653D8548}"/>
                </a:ext>
              </a:extLst>
            </p:cNvPr>
            <p:cNvSpPr/>
            <p:nvPr/>
          </p:nvSpPr>
          <p:spPr>
            <a:xfrm>
              <a:off x="6910197" y="2950083"/>
              <a:ext cx="3505200" cy="2762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F61B5D6A-065E-9E44-B691-F9DC1439B28A}"/>
                </a:ext>
              </a:extLst>
            </p:cNvPr>
            <p:cNvSpPr/>
            <p:nvPr/>
          </p:nvSpPr>
          <p:spPr>
            <a:xfrm>
              <a:off x="8873109" y="4022266"/>
              <a:ext cx="917067" cy="24341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826393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64A8D-8BB6-9282-85ED-817506CD16E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86CA645-9334-FC14-629F-80E8A6E5800C}"/>
              </a:ext>
            </a:extLst>
          </p:cNvPr>
          <p:cNvSpPr>
            <a:spLocks noGrp="1"/>
          </p:cNvSpPr>
          <p:nvPr>
            <p:ph type="title"/>
          </p:nvPr>
        </p:nvSpPr>
        <p:spPr/>
        <p:txBody>
          <a:bodyPr/>
          <a:lstStyle/>
          <a:p>
            <a:r>
              <a:rPr lang="it-IT" dirty="0" err="1"/>
              <a:t>Parallelization</a:t>
            </a:r>
            <a:r>
              <a:rPr lang="it-IT" dirty="0"/>
              <a:t> (2)</a:t>
            </a:r>
          </a:p>
        </p:txBody>
      </p:sp>
      <p:grpSp>
        <p:nvGrpSpPr>
          <p:cNvPr id="14" name="Gruppo 13">
            <a:extLst>
              <a:ext uri="{FF2B5EF4-FFF2-40B4-BE49-F238E27FC236}">
                <a16:creationId xmlns:a16="http://schemas.microsoft.com/office/drawing/2014/main" id="{8A4AD944-BC1D-29A6-5A7C-59E13A534B60}"/>
              </a:ext>
            </a:extLst>
          </p:cNvPr>
          <p:cNvGrpSpPr/>
          <p:nvPr/>
        </p:nvGrpSpPr>
        <p:grpSpPr>
          <a:xfrm>
            <a:off x="897507" y="3063303"/>
            <a:ext cx="4201111" cy="2276793"/>
            <a:chOff x="404519" y="2585878"/>
            <a:chExt cx="4201111" cy="2276793"/>
          </a:xfrm>
        </p:grpSpPr>
        <p:pic>
          <p:nvPicPr>
            <p:cNvPr id="4" name="Immagine 3">
              <a:extLst>
                <a:ext uri="{FF2B5EF4-FFF2-40B4-BE49-F238E27FC236}">
                  <a16:creationId xmlns:a16="http://schemas.microsoft.com/office/drawing/2014/main" id="{DAF919C8-706B-EAFA-8B6D-77905E917C3E}"/>
                </a:ext>
              </a:extLst>
            </p:cNvPr>
            <p:cNvPicPr>
              <a:picLocks noChangeAspect="1"/>
            </p:cNvPicPr>
            <p:nvPr/>
          </p:nvPicPr>
          <p:blipFill>
            <a:blip r:embed="rId2"/>
            <a:stretch>
              <a:fillRect/>
            </a:stretch>
          </p:blipFill>
          <p:spPr>
            <a:xfrm>
              <a:off x="404519" y="2585878"/>
              <a:ext cx="4201111" cy="2276793"/>
            </a:xfrm>
            <a:prstGeom prst="rect">
              <a:avLst/>
            </a:prstGeom>
          </p:spPr>
        </p:pic>
        <p:sp>
          <p:nvSpPr>
            <p:cNvPr id="8" name="Rettangolo 7">
              <a:extLst>
                <a:ext uri="{FF2B5EF4-FFF2-40B4-BE49-F238E27FC236}">
                  <a16:creationId xmlns:a16="http://schemas.microsoft.com/office/drawing/2014/main" id="{8AB2DD19-22FA-A0B0-A9FF-5C54BC0D9FEA}"/>
                </a:ext>
              </a:extLst>
            </p:cNvPr>
            <p:cNvSpPr/>
            <p:nvPr/>
          </p:nvSpPr>
          <p:spPr>
            <a:xfrm>
              <a:off x="676656" y="3118104"/>
              <a:ext cx="3529584" cy="4206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1D337033-481A-C7DF-BB95-8BEA8978514E}"/>
                </a:ext>
              </a:extLst>
            </p:cNvPr>
            <p:cNvSpPr/>
            <p:nvPr/>
          </p:nvSpPr>
          <p:spPr>
            <a:xfrm>
              <a:off x="1322832" y="4038600"/>
              <a:ext cx="807720" cy="4206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3" name="Gruppo 12">
            <a:extLst>
              <a:ext uri="{FF2B5EF4-FFF2-40B4-BE49-F238E27FC236}">
                <a16:creationId xmlns:a16="http://schemas.microsoft.com/office/drawing/2014/main" id="{A93F6ABB-3404-6298-F255-7CDFA5098FE4}"/>
              </a:ext>
            </a:extLst>
          </p:cNvPr>
          <p:cNvGrpSpPr/>
          <p:nvPr/>
        </p:nvGrpSpPr>
        <p:grpSpPr>
          <a:xfrm>
            <a:off x="5737911" y="2390701"/>
            <a:ext cx="5830114" cy="4020111"/>
            <a:chOff x="5957367" y="2390701"/>
            <a:chExt cx="5830114" cy="4020111"/>
          </a:xfrm>
        </p:grpSpPr>
        <p:pic>
          <p:nvPicPr>
            <p:cNvPr id="6" name="Immagine 5">
              <a:extLst>
                <a:ext uri="{FF2B5EF4-FFF2-40B4-BE49-F238E27FC236}">
                  <a16:creationId xmlns:a16="http://schemas.microsoft.com/office/drawing/2014/main" id="{8E61E8BC-7C6A-E814-BDC1-F5D2F884B800}"/>
                </a:ext>
              </a:extLst>
            </p:cNvPr>
            <p:cNvPicPr>
              <a:picLocks noChangeAspect="1"/>
            </p:cNvPicPr>
            <p:nvPr/>
          </p:nvPicPr>
          <p:blipFill>
            <a:blip r:embed="rId3"/>
            <a:stretch>
              <a:fillRect/>
            </a:stretch>
          </p:blipFill>
          <p:spPr>
            <a:xfrm>
              <a:off x="5957367" y="2390701"/>
              <a:ext cx="5830114" cy="4020111"/>
            </a:xfrm>
            <a:prstGeom prst="rect">
              <a:avLst/>
            </a:prstGeom>
          </p:spPr>
        </p:pic>
        <p:sp>
          <p:nvSpPr>
            <p:cNvPr id="11" name="Rettangolo 10">
              <a:extLst>
                <a:ext uri="{FF2B5EF4-FFF2-40B4-BE49-F238E27FC236}">
                  <a16:creationId xmlns:a16="http://schemas.microsoft.com/office/drawing/2014/main" id="{EB432676-687E-7CE7-D494-7604B38C177B}"/>
                </a:ext>
              </a:extLst>
            </p:cNvPr>
            <p:cNvSpPr/>
            <p:nvPr/>
          </p:nvSpPr>
          <p:spPr>
            <a:xfrm>
              <a:off x="6278880" y="2932176"/>
              <a:ext cx="3529584" cy="4206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D5C559E6-E482-F82E-328D-CA5A796B4997}"/>
                </a:ext>
              </a:extLst>
            </p:cNvPr>
            <p:cNvSpPr/>
            <p:nvPr/>
          </p:nvSpPr>
          <p:spPr>
            <a:xfrm>
              <a:off x="7674864" y="5096256"/>
              <a:ext cx="2712720" cy="2438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839717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AA4CF-F887-5995-B5E5-1F56929DD2C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E700D78-A1DC-2C32-3B87-C1C607A3156E}"/>
              </a:ext>
            </a:extLst>
          </p:cNvPr>
          <p:cNvSpPr>
            <a:spLocks noGrp="1"/>
          </p:cNvSpPr>
          <p:nvPr>
            <p:ph type="title"/>
          </p:nvPr>
        </p:nvSpPr>
        <p:spPr/>
        <p:txBody>
          <a:bodyPr/>
          <a:lstStyle/>
          <a:p>
            <a:r>
              <a:rPr lang="it-IT" dirty="0" err="1"/>
              <a:t>Parallelization</a:t>
            </a:r>
            <a:r>
              <a:rPr lang="it-IT" dirty="0"/>
              <a:t> (3)</a:t>
            </a:r>
          </a:p>
        </p:txBody>
      </p:sp>
      <p:pic>
        <p:nvPicPr>
          <p:cNvPr id="5" name="Immagine 4">
            <a:extLst>
              <a:ext uri="{FF2B5EF4-FFF2-40B4-BE49-F238E27FC236}">
                <a16:creationId xmlns:a16="http://schemas.microsoft.com/office/drawing/2014/main" id="{35C0E214-4BC0-0CC7-62F7-65F45A911CC5}"/>
              </a:ext>
            </a:extLst>
          </p:cNvPr>
          <p:cNvPicPr>
            <a:picLocks noChangeAspect="1"/>
          </p:cNvPicPr>
          <p:nvPr/>
        </p:nvPicPr>
        <p:blipFill>
          <a:blip r:embed="rId2"/>
          <a:srcRect b="34897"/>
          <a:stretch>
            <a:fillRect/>
          </a:stretch>
        </p:blipFill>
        <p:spPr>
          <a:xfrm>
            <a:off x="810000" y="2519935"/>
            <a:ext cx="6173061" cy="3547490"/>
          </a:xfrm>
          <a:prstGeom prst="rect">
            <a:avLst/>
          </a:prstGeom>
        </p:spPr>
      </p:pic>
      <p:grpSp>
        <p:nvGrpSpPr>
          <p:cNvPr id="8" name="Gruppo 7">
            <a:extLst>
              <a:ext uri="{FF2B5EF4-FFF2-40B4-BE49-F238E27FC236}">
                <a16:creationId xmlns:a16="http://schemas.microsoft.com/office/drawing/2014/main" id="{E8F77026-8720-7E11-C368-CBAFD4D198C7}"/>
              </a:ext>
            </a:extLst>
          </p:cNvPr>
          <p:cNvGrpSpPr/>
          <p:nvPr/>
        </p:nvGrpSpPr>
        <p:grpSpPr>
          <a:xfrm>
            <a:off x="5840413" y="2755394"/>
            <a:ext cx="6173061" cy="3076571"/>
            <a:chOff x="5867845" y="2519935"/>
            <a:chExt cx="6173061" cy="3076571"/>
          </a:xfrm>
        </p:grpSpPr>
        <p:pic>
          <p:nvPicPr>
            <p:cNvPr id="9" name="Immagine 8">
              <a:extLst>
                <a:ext uri="{FF2B5EF4-FFF2-40B4-BE49-F238E27FC236}">
                  <a16:creationId xmlns:a16="http://schemas.microsoft.com/office/drawing/2014/main" id="{27B48C32-9862-1605-491E-DF57D1BEBD73}"/>
                </a:ext>
              </a:extLst>
            </p:cNvPr>
            <p:cNvPicPr>
              <a:picLocks noChangeAspect="1"/>
            </p:cNvPicPr>
            <p:nvPr/>
          </p:nvPicPr>
          <p:blipFill>
            <a:blip r:embed="rId2"/>
            <a:srcRect t="65550"/>
            <a:stretch>
              <a:fillRect/>
            </a:stretch>
          </p:blipFill>
          <p:spPr>
            <a:xfrm>
              <a:off x="5867845" y="3719321"/>
              <a:ext cx="6173061" cy="1877185"/>
            </a:xfrm>
            <a:prstGeom prst="rect">
              <a:avLst/>
            </a:prstGeom>
          </p:spPr>
        </p:pic>
        <p:pic>
          <p:nvPicPr>
            <p:cNvPr id="4" name="Immagine 3">
              <a:extLst>
                <a:ext uri="{FF2B5EF4-FFF2-40B4-BE49-F238E27FC236}">
                  <a16:creationId xmlns:a16="http://schemas.microsoft.com/office/drawing/2014/main" id="{78C83EF3-5C92-636B-2424-621A8DC22C3E}"/>
                </a:ext>
              </a:extLst>
            </p:cNvPr>
            <p:cNvPicPr>
              <a:picLocks noChangeAspect="1"/>
            </p:cNvPicPr>
            <p:nvPr/>
          </p:nvPicPr>
          <p:blipFill>
            <a:blip r:embed="rId3"/>
            <a:stretch>
              <a:fillRect/>
            </a:stretch>
          </p:blipFill>
          <p:spPr>
            <a:xfrm>
              <a:off x="5950141" y="2519935"/>
              <a:ext cx="4534533" cy="600159"/>
            </a:xfrm>
            <a:prstGeom prst="rect">
              <a:avLst/>
            </a:prstGeom>
          </p:spPr>
        </p:pic>
        <p:pic>
          <p:nvPicPr>
            <p:cNvPr id="7" name="Immagine 6">
              <a:extLst>
                <a:ext uri="{FF2B5EF4-FFF2-40B4-BE49-F238E27FC236}">
                  <a16:creationId xmlns:a16="http://schemas.microsoft.com/office/drawing/2014/main" id="{93036A05-2EBF-4E57-01BB-7F93A3837F9F}"/>
                </a:ext>
              </a:extLst>
            </p:cNvPr>
            <p:cNvPicPr>
              <a:picLocks noChangeAspect="1"/>
            </p:cNvPicPr>
            <p:nvPr/>
          </p:nvPicPr>
          <p:blipFill>
            <a:blip r:embed="rId4"/>
            <a:stretch>
              <a:fillRect/>
            </a:stretch>
          </p:blipFill>
          <p:spPr>
            <a:xfrm>
              <a:off x="5950141" y="3166710"/>
              <a:ext cx="4906060" cy="562053"/>
            </a:xfrm>
            <a:prstGeom prst="rect">
              <a:avLst/>
            </a:prstGeom>
          </p:spPr>
        </p:pic>
      </p:grpSp>
    </p:spTree>
    <p:extLst>
      <p:ext uri="{BB962C8B-B14F-4D97-AF65-F5344CB8AC3E}">
        <p14:creationId xmlns:p14="http://schemas.microsoft.com/office/powerpoint/2010/main" val="2837195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579CA-717E-3135-0EC6-E2FA07C970D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54B5C57-DA56-EF39-E16B-E34A929067EB}"/>
              </a:ext>
            </a:extLst>
          </p:cNvPr>
          <p:cNvSpPr>
            <a:spLocks noGrp="1"/>
          </p:cNvSpPr>
          <p:nvPr>
            <p:ph type="title"/>
          </p:nvPr>
        </p:nvSpPr>
        <p:spPr/>
        <p:txBody>
          <a:bodyPr/>
          <a:lstStyle/>
          <a:p>
            <a:r>
              <a:rPr lang="it-IT" dirty="0"/>
              <a:t>Profiling CUDA</a:t>
            </a:r>
          </a:p>
        </p:txBody>
      </p:sp>
      <p:sp>
        <p:nvSpPr>
          <p:cNvPr id="7" name="Segnaposto contenuto 2">
            <a:extLst>
              <a:ext uri="{FF2B5EF4-FFF2-40B4-BE49-F238E27FC236}">
                <a16:creationId xmlns:a16="http://schemas.microsoft.com/office/drawing/2014/main" id="{6C9ABBFB-48C6-F9CF-AF31-03DEE91B23B5}"/>
              </a:ext>
            </a:extLst>
          </p:cNvPr>
          <p:cNvSpPr>
            <a:spLocks noGrp="1"/>
          </p:cNvSpPr>
          <p:nvPr>
            <p:ph idx="1"/>
          </p:nvPr>
        </p:nvSpPr>
        <p:spPr>
          <a:xfrm>
            <a:off x="917419" y="4507992"/>
            <a:ext cx="9998640" cy="2020824"/>
          </a:xfrm>
        </p:spPr>
        <p:txBody>
          <a:bodyPr>
            <a:normAutofit/>
          </a:bodyPr>
          <a:lstStyle/>
          <a:p>
            <a:r>
              <a:rPr lang="en-US" dirty="0"/>
              <a:t>Kernel execution and memory transfer timings were profiled using </a:t>
            </a:r>
            <a:r>
              <a:rPr lang="en-US" dirty="0" err="1">
                <a:latin typeface="Monotype"/>
              </a:rPr>
              <a:t>nvprof</a:t>
            </a:r>
            <a:r>
              <a:rPr lang="en-US" dirty="0"/>
              <a:t>.</a:t>
            </a:r>
          </a:p>
          <a:p>
            <a:r>
              <a:rPr lang="en-US" dirty="0"/>
              <a:t>Using this pageable solution, the data transfer overhead was minimal and not notably affected total execution time (same as pinned and UVM).</a:t>
            </a:r>
          </a:p>
          <a:p>
            <a:r>
              <a:rPr lang="en-US" dirty="0"/>
              <a:t>The pageable memory solution was chosen because it is the simplest to implement (and the execution time is the same).</a:t>
            </a:r>
            <a:endParaRPr lang="it-IT" dirty="0"/>
          </a:p>
        </p:txBody>
      </p:sp>
      <p:pic>
        <p:nvPicPr>
          <p:cNvPr id="16" name="Immagine 15" descr="Immagine che contiene testo, schermata, Carattere, nero&#10;&#10;Il contenuto generato dall'IA potrebbe non essere corretto.">
            <a:extLst>
              <a:ext uri="{FF2B5EF4-FFF2-40B4-BE49-F238E27FC236}">
                <a16:creationId xmlns:a16="http://schemas.microsoft.com/office/drawing/2014/main" id="{CD3CD9F2-C60E-9AC3-E768-140F24C3D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126" y="2667000"/>
            <a:ext cx="9801225" cy="1524000"/>
          </a:xfrm>
          <a:prstGeom prst="rect">
            <a:avLst/>
          </a:prstGeom>
        </p:spPr>
      </p:pic>
    </p:spTree>
    <p:extLst>
      <p:ext uri="{BB962C8B-B14F-4D97-AF65-F5344CB8AC3E}">
        <p14:creationId xmlns:p14="http://schemas.microsoft.com/office/powerpoint/2010/main" val="3344971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899A8-4AD4-90DF-0EFA-7EB21192C83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66DDA4D-B19F-71A3-51F2-AC1BBD45E1E6}"/>
              </a:ext>
            </a:extLst>
          </p:cNvPr>
          <p:cNvSpPr>
            <a:spLocks noGrp="1"/>
          </p:cNvSpPr>
          <p:nvPr>
            <p:ph type="title"/>
          </p:nvPr>
        </p:nvSpPr>
        <p:spPr/>
        <p:txBody>
          <a:bodyPr/>
          <a:lstStyle/>
          <a:p>
            <a:r>
              <a:rPr lang="it-IT" dirty="0" err="1"/>
              <a:t>Measures</a:t>
            </a:r>
            <a:endParaRPr lang="it-IT" dirty="0"/>
          </a:p>
        </p:txBody>
      </p:sp>
      <p:sp>
        <p:nvSpPr>
          <p:cNvPr id="8" name="Segnaposto contenuto 2">
            <a:extLst>
              <a:ext uri="{FF2B5EF4-FFF2-40B4-BE49-F238E27FC236}">
                <a16:creationId xmlns:a16="http://schemas.microsoft.com/office/drawing/2014/main" id="{DEFAB67C-05E3-52FD-2B6F-8C7C296EF85C}"/>
              </a:ext>
            </a:extLst>
          </p:cNvPr>
          <p:cNvSpPr>
            <a:spLocks noGrp="1"/>
          </p:cNvSpPr>
          <p:nvPr>
            <p:ph idx="1"/>
          </p:nvPr>
        </p:nvSpPr>
        <p:spPr>
          <a:xfrm>
            <a:off x="276215" y="2386584"/>
            <a:ext cx="3244225" cy="4197096"/>
          </a:xfrm>
        </p:spPr>
        <p:txBody>
          <a:bodyPr anchor="ctr">
            <a:normAutofit/>
          </a:bodyPr>
          <a:lstStyle/>
          <a:p>
            <a:pPr marL="0" indent="0">
              <a:buNone/>
            </a:pPr>
            <a:r>
              <a:rPr lang="en-US" dirty="0"/>
              <a:t>The best speedup is reached using the CUDA method with a </a:t>
            </a:r>
            <a:r>
              <a:rPr lang="en-US" b="1" dirty="0"/>
              <a:t>x362 </a:t>
            </a:r>
            <a:r>
              <a:rPr lang="en-US" dirty="0"/>
              <a:t>factor!</a:t>
            </a:r>
          </a:p>
          <a:p>
            <a:pPr marL="0" indent="0">
              <a:buNone/>
            </a:pPr>
            <a:endParaRPr lang="en-US" b="1" dirty="0"/>
          </a:p>
          <a:p>
            <a:pPr marL="0" indent="0">
              <a:buNone/>
            </a:pPr>
            <a:r>
              <a:rPr lang="en-US" dirty="0"/>
              <a:t>Other methods of parallelization with OpenMP give a good speedup, but CUDA is better for each dataset</a:t>
            </a:r>
            <a:endParaRPr lang="en-US" b="1" dirty="0"/>
          </a:p>
        </p:txBody>
      </p:sp>
      <p:pic>
        <p:nvPicPr>
          <p:cNvPr id="4" name="Immagine 3" descr="Immagine che contiene testo, diagramma, linea, schermata&#10;&#10;Il contenuto generato dall'IA potrebbe non essere corretto.">
            <a:extLst>
              <a:ext uri="{FF2B5EF4-FFF2-40B4-BE49-F238E27FC236}">
                <a16:creationId xmlns:a16="http://schemas.microsoft.com/office/drawing/2014/main" id="{54F28818-B323-2C9E-F627-4F5E7C6575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623" y="2033587"/>
            <a:ext cx="8058161" cy="4700594"/>
          </a:xfrm>
          <a:prstGeom prst="rect">
            <a:avLst/>
          </a:prstGeom>
        </p:spPr>
      </p:pic>
    </p:spTree>
    <p:extLst>
      <p:ext uri="{BB962C8B-B14F-4D97-AF65-F5344CB8AC3E}">
        <p14:creationId xmlns:p14="http://schemas.microsoft.com/office/powerpoint/2010/main" val="3297199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D4E8D-FFD0-500A-946C-FBE908AE707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F6D713E-C7FB-AD39-08C3-F8C9A5B1EDB9}"/>
              </a:ext>
            </a:extLst>
          </p:cNvPr>
          <p:cNvSpPr>
            <a:spLocks noGrp="1"/>
          </p:cNvSpPr>
          <p:nvPr>
            <p:ph type="title"/>
          </p:nvPr>
        </p:nvSpPr>
        <p:spPr/>
        <p:txBody>
          <a:bodyPr/>
          <a:lstStyle/>
          <a:p>
            <a:r>
              <a:rPr lang="it-IT" dirty="0" err="1"/>
              <a:t>OpenMP</a:t>
            </a:r>
            <a:r>
              <a:rPr lang="it-IT" dirty="0"/>
              <a:t> vs CUDA</a:t>
            </a:r>
          </a:p>
        </p:txBody>
      </p:sp>
      <p:graphicFrame>
        <p:nvGraphicFramePr>
          <p:cNvPr id="6" name="Segnaposto contenuto 5">
            <a:extLst>
              <a:ext uri="{FF2B5EF4-FFF2-40B4-BE49-F238E27FC236}">
                <a16:creationId xmlns:a16="http://schemas.microsoft.com/office/drawing/2014/main" id="{21F639BA-317C-2F18-0DCA-43E401AD5099}"/>
              </a:ext>
            </a:extLst>
          </p:cNvPr>
          <p:cNvGraphicFramePr>
            <a:graphicFrameLocks noGrp="1"/>
          </p:cNvGraphicFramePr>
          <p:nvPr>
            <p:ph idx="1"/>
            <p:extLst>
              <p:ext uri="{D42A27DB-BD31-4B8C-83A1-F6EECF244321}">
                <p14:modId xmlns:p14="http://schemas.microsoft.com/office/powerpoint/2010/main" val="1460921196"/>
              </p:ext>
            </p:extLst>
          </p:nvPr>
        </p:nvGraphicFramePr>
        <p:xfrm>
          <a:off x="810000" y="3118104"/>
          <a:ext cx="10553701" cy="2225040"/>
        </p:xfrm>
        <a:graphic>
          <a:graphicData uri="http://schemas.openxmlformats.org/drawingml/2006/table">
            <a:tbl>
              <a:tblPr firstRow="1" bandRow="1">
                <a:tableStyleId>{5C22544A-7EE6-4342-B048-85BDC9FD1C3A}</a:tableStyleId>
              </a:tblPr>
              <a:tblGrid>
                <a:gridCol w="1695456">
                  <a:extLst>
                    <a:ext uri="{9D8B030D-6E8A-4147-A177-3AD203B41FA5}">
                      <a16:colId xmlns:a16="http://schemas.microsoft.com/office/drawing/2014/main" val="3578536761"/>
                    </a:ext>
                  </a:extLst>
                </a:gridCol>
                <a:gridCol w="1645920">
                  <a:extLst>
                    <a:ext uri="{9D8B030D-6E8A-4147-A177-3AD203B41FA5}">
                      <a16:colId xmlns:a16="http://schemas.microsoft.com/office/drawing/2014/main" val="2137906087"/>
                    </a:ext>
                  </a:extLst>
                </a:gridCol>
                <a:gridCol w="2231136">
                  <a:extLst>
                    <a:ext uri="{9D8B030D-6E8A-4147-A177-3AD203B41FA5}">
                      <a16:colId xmlns:a16="http://schemas.microsoft.com/office/drawing/2014/main" val="3474886067"/>
                    </a:ext>
                  </a:extLst>
                </a:gridCol>
                <a:gridCol w="2395728">
                  <a:extLst>
                    <a:ext uri="{9D8B030D-6E8A-4147-A177-3AD203B41FA5}">
                      <a16:colId xmlns:a16="http://schemas.microsoft.com/office/drawing/2014/main" val="1679850134"/>
                    </a:ext>
                  </a:extLst>
                </a:gridCol>
                <a:gridCol w="2585461">
                  <a:extLst>
                    <a:ext uri="{9D8B030D-6E8A-4147-A177-3AD203B41FA5}">
                      <a16:colId xmlns:a16="http://schemas.microsoft.com/office/drawing/2014/main" val="787533092"/>
                    </a:ext>
                  </a:extLst>
                </a:gridCol>
              </a:tblGrid>
              <a:tr h="370840">
                <a:tc>
                  <a:txBody>
                    <a:bodyPr/>
                    <a:lstStyle/>
                    <a:p>
                      <a:pPr algn="ctr"/>
                      <a:r>
                        <a:rPr lang="it-IT" dirty="0"/>
                        <a:t>DATASET</a:t>
                      </a:r>
                    </a:p>
                  </a:txBody>
                  <a:tcPr/>
                </a:tc>
                <a:tc>
                  <a:txBody>
                    <a:bodyPr/>
                    <a:lstStyle/>
                    <a:p>
                      <a:pPr algn="ctr"/>
                      <a:r>
                        <a:rPr lang="it-IT" dirty="0"/>
                        <a:t>SEQUENTIAL</a:t>
                      </a:r>
                    </a:p>
                  </a:txBody>
                  <a:tcPr/>
                </a:tc>
                <a:tc>
                  <a:txBody>
                    <a:bodyPr/>
                    <a:lstStyle/>
                    <a:p>
                      <a:pPr algn="ctr"/>
                      <a:r>
                        <a:rPr lang="it-IT" dirty="0"/>
                        <a:t>PARALLEL_TASK</a:t>
                      </a:r>
                    </a:p>
                  </a:txBody>
                  <a:tcPr/>
                </a:tc>
                <a:tc>
                  <a:txBody>
                    <a:bodyPr/>
                    <a:lstStyle/>
                    <a:p>
                      <a:pPr algn="ctr"/>
                      <a:r>
                        <a:rPr lang="it-IT" dirty="0"/>
                        <a:t>PARALLEL_TARGET</a:t>
                      </a:r>
                    </a:p>
                  </a:txBody>
                  <a:tcPr/>
                </a:tc>
                <a:tc>
                  <a:txBody>
                    <a:bodyPr/>
                    <a:lstStyle/>
                    <a:p>
                      <a:pPr algn="ctr"/>
                      <a:r>
                        <a:rPr lang="it-IT" dirty="0"/>
                        <a:t>CUDA</a:t>
                      </a:r>
                    </a:p>
                  </a:txBody>
                  <a:tcPr/>
                </a:tc>
                <a:extLst>
                  <a:ext uri="{0D108BD9-81ED-4DB2-BD59-A6C34878D82A}">
                    <a16:rowId xmlns:a16="http://schemas.microsoft.com/office/drawing/2014/main" val="2912136785"/>
                  </a:ext>
                </a:extLst>
              </a:tr>
              <a:tr h="370840">
                <a:tc>
                  <a:txBody>
                    <a:bodyPr/>
                    <a:lstStyle/>
                    <a:p>
                      <a:pPr algn="ctr"/>
                      <a:r>
                        <a:rPr lang="it-IT" dirty="0"/>
                        <a:t>MINI</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0.000012</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0.005 </a:t>
                      </a:r>
                      <a:r>
                        <a:rPr lang="it-IT" sz="1800" b="1" kern="1200" dirty="0">
                          <a:solidFill>
                            <a:srgbClr val="FF0000"/>
                          </a:solidFill>
                          <a:effectLst/>
                          <a:latin typeface="+mn-lt"/>
                          <a:ea typeface="+mn-ea"/>
                          <a:cs typeface="+mn-cs"/>
                        </a:rPr>
                        <a:t>[x0.002]</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1.254* </a:t>
                      </a:r>
                      <a:r>
                        <a:rPr lang="it-IT" sz="1800" b="1" kern="1200" dirty="0">
                          <a:solidFill>
                            <a:srgbClr val="FF0000"/>
                          </a:solidFill>
                          <a:effectLst/>
                          <a:latin typeface="+mn-lt"/>
                          <a:ea typeface="+mn-ea"/>
                          <a:cs typeface="+mn-cs"/>
                        </a:rPr>
                        <a:t>[x0.00001]</a:t>
                      </a:r>
                      <a:endParaRPr lang="it-IT" sz="1800" b="0" kern="1200" dirty="0">
                        <a:solidFill>
                          <a:srgbClr val="FF0000"/>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0.000316 </a:t>
                      </a:r>
                      <a:r>
                        <a:rPr lang="it-IT" sz="1800" b="1" kern="1200" dirty="0">
                          <a:solidFill>
                            <a:srgbClr val="FF0000"/>
                          </a:solidFill>
                          <a:effectLst/>
                          <a:latin typeface="+mn-lt"/>
                          <a:ea typeface="+mn-ea"/>
                          <a:cs typeface="+mn-cs"/>
                        </a:rPr>
                        <a:t>[x0.4]</a:t>
                      </a:r>
                      <a:endParaRPr lang="it-IT" sz="1800" b="0" kern="1200" dirty="0">
                        <a:solidFill>
                          <a:srgbClr val="FF0000"/>
                        </a:solidFill>
                        <a:effectLst/>
                        <a:latin typeface="+mn-lt"/>
                        <a:ea typeface="+mn-ea"/>
                        <a:cs typeface="+mn-cs"/>
                      </a:endParaRPr>
                    </a:p>
                  </a:txBody>
                  <a:tcPr/>
                </a:tc>
                <a:extLst>
                  <a:ext uri="{0D108BD9-81ED-4DB2-BD59-A6C34878D82A}">
                    <a16:rowId xmlns:a16="http://schemas.microsoft.com/office/drawing/2014/main" val="3183653864"/>
                  </a:ext>
                </a:extLst>
              </a:tr>
              <a:tr h="370840">
                <a:tc>
                  <a:txBody>
                    <a:bodyPr/>
                    <a:lstStyle/>
                    <a:p>
                      <a:pPr algn="ctr"/>
                      <a:r>
                        <a:rPr lang="it-IT" dirty="0"/>
                        <a:t>SMALL</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i="0" kern="1200" dirty="0">
                          <a:solidFill>
                            <a:schemeClr val="dk1"/>
                          </a:solidFill>
                          <a:effectLst/>
                          <a:latin typeface="+mn-lt"/>
                          <a:ea typeface="+mn-ea"/>
                          <a:cs typeface="+mn-cs"/>
                        </a:rPr>
                        <a:t>0.0718</a:t>
                      </a:r>
                      <a:endParaRPr lang="it-IT" sz="1800" b="0"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0.184 </a:t>
                      </a:r>
                      <a:r>
                        <a:rPr lang="it-IT" sz="1800" b="1" kern="1200" dirty="0">
                          <a:solidFill>
                            <a:srgbClr val="FF0000"/>
                          </a:solidFill>
                          <a:effectLst/>
                          <a:latin typeface="+mn-lt"/>
                          <a:ea typeface="+mn-ea"/>
                          <a:cs typeface="+mn-cs"/>
                        </a:rPr>
                        <a:t>[x0.39]</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1.194* </a:t>
                      </a:r>
                      <a:r>
                        <a:rPr lang="it-IT" sz="1800" b="1" kern="1200" dirty="0">
                          <a:solidFill>
                            <a:srgbClr val="FF0000"/>
                          </a:solidFill>
                          <a:effectLst/>
                          <a:latin typeface="+mn-lt"/>
                          <a:ea typeface="+mn-ea"/>
                          <a:cs typeface="+mn-cs"/>
                        </a:rPr>
                        <a:t>[x0.06]</a:t>
                      </a:r>
                      <a:endParaRPr lang="it-IT" sz="1800" b="0" kern="1200" dirty="0">
                        <a:solidFill>
                          <a:srgbClr val="FF0000"/>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0.002146 </a:t>
                      </a:r>
                      <a:r>
                        <a:rPr lang="it-IT" sz="1800" b="1" kern="1200" dirty="0">
                          <a:solidFill>
                            <a:srgbClr val="00B050"/>
                          </a:solidFill>
                          <a:effectLst/>
                          <a:latin typeface="+mn-lt"/>
                          <a:ea typeface="+mn-ea"/>
                          <a:cs typeface="+mn-cs"/>
                        </a:rPr>
                        <a:t>[x35.9]</a:t>
                      </a:r>
                      <a:endParaRPr lang="it-IT" sz="1800" b="0" kern="1200" dirty="0">
                        <a:solidFill>
                          <a:srgbClr val="00B050"/>
                        </a:solidFill>
                        <a:effectLst/>
                        <a:latin typeface="+mn-lt"/>
                        <a:ea typeface="+mn-ea"/>
                        <a:cs typeface="+mn-cs"/>
                      </a:endParaRPr>
                    </a:p>
                  </a:txBody>
                  <a:tcPr/>
                </a:tc>
                <a:extLst>
                  <a:ext uri="{0D108BD9-81ED-4DB2-BD59-A6C34878D82A}">
                    <a16:rowId xmlns:a16="http://schemas.microsoft.com/office/drawing/2014/main" val="994080264"/>
                  </a:ext>
                </a:extLst>
              </a:tr>
              <a:tr h="370840">
                <a:tc>
                  <a:txBody>
                    <a:bodyPr/>
                    <a:lstStyle/>
                    <a:p>
                      <a:pPr algn="ctr"/>
                      <a:r>
                        <a:rPr lang="it-IT" dirty="0"/>
                        <a:t>STANDARD</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i="0" kern="1200" dirty="0">
                          <a:solidFill>
                            <a:schemeClr val="dk1"/>
                          </a:solidFill>
                          <a:effectLst/>
                          <a:latin typeface="+mn-lt"/>
                          <a:ea typeface="+mn-ea"/>
                          <a:cs typeface="+mn-cs"/>
                        </a:rPr>
                        <a:t>0.5736</a:t>
                      </a:r>
                      <a:endParaRPr lang="it-IT" sz="1800" b="0"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0.304 </a:t>
                      </a:r>
                      <a:r>
                        <a:rPr lang="it-IT" sz="1800" b="1" kern="1200" dirty="0">
                          <a:solidFill>
                            <a:srgbClr val="00B050"/>
                          </a:solidFill>
                          <a:effectLst/>
                          <a:latin typeface="+mn-lt"/>
                          <a:ea typeface="+mn-ea"/>
                          <a:cs typeface="+mn-cs"/>
                        </a:rPr>
                        <a:t>[x1.9]</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1.126* </a:t>
                      </a:r>
                      <a:r>
                        <a:rPr lang="it-IT" sz="1800" b="1" kern="1200" dirty="0">
                          <a:solidFill>
                            <a:srgbClr val="FF0000"/>
                          </a:solidFill>
                          <a:effectLst/>
                          <a:latin typeface="+mn-lt"/>
                          <a:ea typeface="+mn-ea"/>
                          <a:cs typeface="+mn-cs"/>
                        </a:rPr>
                        <a:t>[x0.45]</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0.00932 </a:t>
                      </a:r>
                      <a:r>
                        <a:rPr lang="it-IT" sz="1800" b="1" kern="1200" dirty="0">
                          <a:solidFill>
                            <a:srgbClr val="00B050"/>
                          </a:solidFill>
                          <a:effectLst/>
                          <a:latin typeface="+mn-lt"/>
                          <a:ea typeface="+mn-ea"/>
                          <a:cs typeface="+mn-cs"/>
                        </a:rPr>
                        <a:t>[x63.7]</a:t>
                      </a:r>
                      <a:endParaRPr lang="it-IT" sz="1800" b="0" kern="1200" dirty="0">
                        <a:solidFill>
                          <a:srgbClr val="00B050"/>
                        </a:solidFill>
                        <a:effectLst/>
                        <a:latin typeface="+mn-lt"/>
                        <a:ea typeface="+mn-ea"/>
                        <a:cs typeface="+mn-cs"/>
                      </a:endParaRPr>
                    </a:p>
                  </a:txBody>
                  <a:tcPr/>
                </a:tc>
                <a:extLst>
                  <a:ext uri="{0D108BD9-81ED-4DB2-BD59-A6C34878D82A}">
                    <a16:rowId xmlns:a16="http://schemas.microsoft.com/office/drawing/2014/main" val="3772638076"/>
                  </a:ext>
                </a:extLst>
              </a:tr>
              <a:tr h="370840">
                <a:tc>
                  <a:txBody>
                    <a:bodyPr/>
                    <a:lstStyle/>
                    <a:p>
                      <a:pPr algn="ctr"/>
                      <a:r>
                        <a:rPr lang="it-IT" dirty="0"/>
                        <a:t>LARGE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i="0" kern="1200" dirty="0">
                          <a:solidFill>
                            <a:schemeClr val="dk1"/>
                          </a:solidFill>
                          <a:effectLst/>
                          <a:latin typeface="+mn-lt"/>
                          <a:ea typeface="+mn-ea"/>
                          <a:cs typeface="+mn-cs"/>
                        </a:rPr>
                        <a:t>23.41</a:t>
                      </a:r>
                      <a:endParaRPr lang="it-IT" sz="1800" b="0"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4.31 </a:t>
                      </a:r>
                      <a:r>
                        <a:rPr lang="it-IT" sz="1800" b="1" kern="1200" dirty="0">
                          <a:solidFill>
                            <a:srgbClr val="00B050"/>
                          </a:solidFill>
                          <a:effectLst/>
                          <a:latin typeface="+mn-lt"/>
                          <a:ea typeface="+mn-ea"/>
                          <a:cs typeface="+mn-cs"/>
                        </a:rPr>
                        <a:t>[x5.4]</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1.887* </a:t>
                      </a:r>
                      <a:r>
                        <a:rPr lang="it-IT" sz="1800" b="1" kern="1200" dirty="0">
                          <a:solidFill>
                            <a:srgbClr val="00B050"/>
                          </a:solidFill>
                          <a:effectLst/>
                          <a:latin typeface="+mn-lt"/>
                          <a:ea typeface="+mn-ea"/>
                          <a:cs typeface="+mn-cs"/>
                        </a:rPr>
                        <a:t>[x12.4]</a:t>
                      </a:r>
                      <a:endParaRPr lang="it-IT" sz="1800" b="0" kern="1200" dirty="0">
                        <a:solidFill>
                          <a:srgbClr val="00B050"/>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0.05428 </a:t>
                      </a:r>
                      <a:r>
                        <a:rPr lang="it-IT" sz="1800" b="1" kern="1200" dirty="0">
                          <a:solidFill>
                            <a:srgbClr val="00B050"/>
                          </a:solidFill>
                          <a:effectLst/>
                          <a:latin typeface="+mn-lt"/>
                          <a:ea typeface="+mn-ea"/>
                          <a:cs typeface="+mn-cs"/>
                        </a:rPr>
                        <a:t>[x433]</a:t>
                      </a:r>
                      <a:endParaRPr lang="it-IT" sz="1800" b="0" kern="1200" dirty="0">
                        <a:solidFill>
                          <a:srgbClr val="00B050"/>
                        </a:solidFill>
                        <a:effectLst/>
                        <a:latin typeface="+mn-lt"/>
                        <a:ea typeface="+mn-ea"/>
                        <a:cs typeface="+mn-cs"/>
                      </a:endParaRPr>
                    </a:p>
                  </a:txBody>
                  <a:tcPr/>
                </a:tc>
                <a:extLst>
                  <a:ext uri="{0D108BD9-81ED-4DB2-BD59-A6C34878D82A}">
                    <a16:rowId xmlns:a16="http://schemas.microsoft.com/office/drawing/2014/main" val="819807490"/>
                  </a:ext>
                </a:extLst>
              </a:tr>
              <a:tr h="370840">
                <a:tc>
                  <a:txBody>
                    <a:bodyPr/>
                    <a:lstStyle/>
                    <a:p>
                      <a:pPr algn="ctr"/>
                      <a:r>
                        <a:rPr lang="it-IT" dirty="0"/>
                        <a:t>EXTRALARGE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i="0" kern="1200" dirty="0">
                          <a:solidFill>
                            <a:schemeClr val="dk1"/>
                          </a:solidFill>
                          <a:effectLst/>
                          <a:latin typeface="+mn-lt"/>
                          <a:ea typeface="+mn-ea"/>
                          <a:cs typeface="+mn-cs"/>
                        </a:rPr>
                        <a:t>241.43</a:t>
                      </a:r>
                      <a:endParaRPr lang="it-IT" sz="1800" b="0" kern="1200" dirty="0">
                        <a:solidFill>
                          <a:schemeClr val="dk1"/>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44 </a:t>
                      </a:r>
                      <a:r>
                        <a:rPr lang="it-IT" sz="1800" b="1" kern="1200" dirty="0">
                          <a:solidFill>
                            <a:srgbClr val="00B050"/>
                          </a:solidFill>
                          <a:effectLst/>
                          <a:latin typeface="+mn-lt"/>
                          <a:ea typeface="+mn-ea"/>
                          <a:cs typeface="+mn-cs"/>
                        </a:rPr>
                        <a:t>[x5.5]</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7.22 </a:t>
                      </a:r>
                      <a:r>
                        <a:rPr lang="it-IT" sz="1800" b="1" kern="1200" dirty="0">
                          <a:solidFill>
                            <a:srgbClr val="00B050"/>
                          </a:solidFill>
                          <a:effectLst/>
                          <a:latin typeface="+mn-lt"/>
                          <a:ea typeface="+mn-ea"/>
                          <a:cs typeface="+mn-cs"/>
                        </a:rPr>
                        <a:t>[x33.5]</a:t>
                      </a:r>
                      <a:endParaRPr lang="it-IT" sz="1800" b="0" kern="1200" dirty="0">
                        <a:solidFill>
                          <a:srgbClr val="00B050"/>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0.667 </a:t>
                      </a:r>
                      <a:r>
                        <a:rPr lang="it-IT" sz="1800" b="1" kern="1200" dirty="0">
                          <a:solidFill>
                            <a:srgbClr val="00B050"/>
                          </a:solidFill>
                          <a:effectLst/>
                          <a:latin typeface="+mn-lt"/>
                          <a:ea typeface="+mn-ea"/>
                          <a:cs typeface="+mn-cs"/>
                        </a:rPr>
                        <a:t>[x365]</a:t>
                      </a:r>
                      <a:endParaRPr lang="it-IT" sz="1800" b="0" kern="1200" dirty="0">
                        <a:solidFill>
                          <a:srgbClr val="00B050"/>
                        </a:solidFill>
                        <a:effectLst/>
                        <a:latin typeface="+mn-lt"/>
                        <a:ea typeface="+mn-ea"/>
                        <a:cs typeface="+mn-cs"/>
                      </a:endParaRPr>
                    </a:p>
                  </a:txBody>
                  <a:tcPr/>
                </a:tc>
                <a:extLst>
                  <a:ext uri="{0D108BD9-81ED-4DB2-BD59-A6C34878D82A}">
                    <a16:rowId xmlns:a16="http://schemas.microsoft.com/office/drawing/2014/main" val="4145051401"/>
                  </a:ext>
                </a:extLst>
              </a:tr>
            </a:tbl>
          </a:graphicData>
        </a:graphic>
      </p:graphicFrame>
      <p:sp>
        <p:nvSpPr>
          <p:cNvPr id="7" name="Segnaposto contenuto 2">
            <a:extLst>
              <a:ext uri="{FF2B5EF4-FFF2-40B4-BE49-F238E27FC236}">
                <a16:creationId xmlns:a16="http://schemas.microsoft.com/office/drawing/2014/main" id="{FA724C3A-8ECF-4049-AC77-A0A7BF78962B}"/>
              </a:ext>
            </a:extLst>
          </p:cNvPr>
          <p:cNvSpPr txBox="1">
            <a:spLocks/>
          </p:cNvSpPr>
          <p:nvPr/>
        </p:nvSpPr>
        <p:spPr>
          <a:xfrm>
            <a:off x="810000" y="2304288"/>
            <a:ext cx="10553702" cy="74980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Near the execution time, is indicated relative speedup</a:t>
            </a:r>
            <a:endParaRPr lang="en-US" b="1" dirty="0"/>
          </a:p>
        </p:txBody>
      </p:sp>
      <p:graphicFrame>
        <p:nvGraphicFramePr>
          <p:cNvPr id="3" name="Tabella 2">
            <a:extLst>
              <a:ext uri="{FF2B5EF4-FFF2-40B4-BE49-F238E27FC236}">
                <a16:creationId xmlns:a16="http://schemas.microsoft.com/office/drawing/2014/main" id="{68DC84A0-1683-3777-77DE-EE3966B5BAA0}"/>
              </a:ext>
            </a:extLst>
          </p:cNvPr>
          <p:cNvGraphicFramePr>
            <a:graphicFrameLocks noGrp="1"/>
          </p:cNvGraphicFramePr>
          <p:nvPr>
            <p:extLst>
              <p:ext uri="{D42A27DB-BD31-4B8C-83A1-F6EECF244321}">
                <p14:modId xmlns:p14="http://schemas.microsoft.com/office/powerpoint/2010/main" val="2793649642"/>
              </p:ext>
            </p:extLst>
          </p:nvPr>
        </p:nvGraphicFramePr>
        <p:xfrm>
          <a:off x="3035808" y="5858594"/>
          <a:ext cx="7535672" cy="741680"/>
        </p:xfrm>
        <a:graphic>
          <a:graphicData uri="http://schemas.openxmlformats.org/drawingml/2006/table">
            <a:tbl>
              <a:tblPr firstRow="1" bandRow="1">
                <a:tableStyleId>{21E4AEA4-8DFA-4A89-87EB-49C32662AFE0}</a:tableStyleId>
              </a:tblPr>
              <a:tblGrid>
                <a:gridCol w="2386584">
                  <a:extLst>
                    <a:ext uri="{9D8B030D-6E8A-4147-A177-3AD203B41FA5}">
                      <a16:colId xmlns:a16="http://schemas.microsoft.com/office/drawing/2014/main" val="199034277"/>
                    </a:ext>
                  </a:extLst>
                </a:gridCol>
                <a:gridCol w="1783080">
                  <a:extLst>
                    <a:ext uri="{9D8B030D-6E8A-4147-A177-3AD203B41FA5}">
                      <a16:colId xmlns:a16="http://schemas.microsoft.com/office/drawing/2014/main" val="3562024557"/>
                    </a:ext>
                  </a:extLst>
                </a:gridCol>
                <a:gridCol w="1755648">
                  <a:extLst>
                    <a:ext uri="{9D8B030D-6E8A-4147-A177-3AD203B41FA5}">
                      <a16:colId xmlns:a16="http://schemas.microsoft.com/office/drawing/2014/main" val="4041743436"/>
                    </a:ext>
                  </a:extLst>
                </a:gridCol>
                <a:gridCol w="1610360">
                  <a:extLst>
                    <a:ext uri="{9D8B030D-6E8A-4147-A177-3AD203B41FA5}">
                      <a16:colId xmlns:a16="http://schemas.microsoft.com/office/drawing/2014/main" val="2071241997"/>
                    </a:ext>
                  </a:extLst>
                </a:gridCol>
              </a:tblGrid>
              <a:tr h="370840">
                <a:tc>
                  <a:txBody>
                    <a:bodyPr/>
                    <a:lstStyle/>
                    <a:p>
                      <a:r>
                        <a:rPr lang="it-IT" dirty="0"/>
                        <a:t>MINI</a:t>
                      </a:r>
                    </a:p>
                  </a:txBody>
                  <a:tcPr/>
                </a:tc>
                <a:tc>
                  <a:txBody>
                    <a:bodyPr/>
                    <a:lstStyle/>
                    <a:p>
                      <a:r>
                        <a:rPr lang="it-IT" dirty="0"/>
                        <a:t>SMALL</a:t>
                      </a:r>
                    </a:p>
                  </a:txBody>
                  <a:tcPr/>
                </a:tc>
                <a:tc>
                  <a:txBody>
                    <a:bodyPr/>
                    <a:lstStyle/>
                    <a:p>
                      <a:r>
                        <a:rPr lang="it-IT" dirty="0"/>
                        <a:t>STANDARD</a:t>
                      </a:r>
                    </a:p>
                  </a:txBody>
                  <a:tcPr/>
                </a:tc>
                <a:tc>
                  <a:txBody>
                    <a:bodyPr/>
                    <a:lstStyle/>
                    <a:p>
                      <a:r>
                        <a:rPr lang="it-IT" dirty="0"/>
                        <a:t>LARGE</a:t>
                      </a:r>
                    </a:p>
                  </a:txBody>
                  <a:tcPr/>
                </a:tc>
                <a:extLst>
                  <a:ext uri="{0D108BD9-81ED-4DB2-BD59-A6C34878D82A}">
                    <a16:rowId xmlns:a16="http://schemas.microsoft.com/office/drawing/2014/main" val="2636430348"/>
                  </a:ext>
                </a:extLst>
              </a:tr>
              <a:tr h="370840">
                <a:tc>
                  <a:txBody>
                    <a:bodyPr/>
                    <a:lstStyle/>
                    <a:p>
                      <a:r>
                        <a:rPr lang="it-IT" sz="1800" i="0" kern="1200" dirty="0">
                          <a:solidFill>
                            <a:schemeClr val="dk1"/>
                          </a:solidFill>
                          <a:effectLst/>
                          <a:latin typeface="+mn-lt"/>
                          <a:ea typeface="+mn-ea"/>
                          <a:cs typeface="+mn-cs"/>
                        </a:rPr>
                        <a:t>0.5875 </a:t>
                      </a:r>
                      <a:r>
                        <a:rPr lang="it-IT" sz="1800" b="1" kern="1200" dirty="0">
                          <a:solidFill>
                            <a:srgbClr val="FF0000"/>
                          </a:solidFill>
                          <a:effectLst/>
                          <a:latin typeface="+mn-lt"/>
                          <a:ea typeface="+mn-ea"/>
                          <a:cs typeface="+mn-cs"/>
                        </a:rPr>
                        <a:t>[x0.00002]</a:t>
                      </a:r>
                      <a:endParaRPr lang="it-IT" dirty="0"/>
                    </a:p>
                  </a:txBody>
                  <a:tcPr/>
                </a:tc>
                <a:tc>
                  <a:txBody>
                    <a:bodyPr/>
                    <a:lstStyle/>
                    <a:p>
                      <a:r>
                        <a:rPr lang="it-IT" sz="1800" i="0" kern="1200" dirty="0">
                          <a:solidFill>
                            <a:schemeClr val="dk1"/>
                          </a:solidFill>
                          <a:effectLst/>
                          <a:latin typeface="+mn-lt"/>
                          <a:ea typeface="+mn-ea"/>
                          <a:cs typeface="+mn-cs"/>
                        </a:rPr>
                        <a:t>0.73 </a:t>
                      </a:r>
                      <a:r>
                        <a:rPr lang="it-IT" sz="1800" b="1" kern="1200" dirty="0">
                          <a:solidFill>
                            <a:srgbClr val="FF0000"/>
                          </a:solidFill>
                          <a:effectLst/>
                          <a:latin typeface="+mn-lt"/>
                          <a:ea typeface="+mn-ea"/>
                          <a:cs typeface="+mn-cs"/>
                        </a:rPr>
                        <a:t>[x0.098]</a:t>
                      </a:r>
                      <a:endParaRPr lang="it-IT" dirty="0"/>
                    </a:p>
                  </a:txBody>
                  <a:tcPr/>
                </a:tc>
                <a:tc>
                  <a:txBody>
                    <a:bodyPr/>
                    <a:lstStyle/>
                    <a:p>
                      <a:r>
                        <a:rPr lang="it-IT" sz="1800" i="0" kern="1200" dirty="0">
                          <a:solidFill>
                            <a:schemeClr val="dk1"/>
                          </a:solidFill>
                          <a:effectLst/>
                          <a:latin typeface="+mn-lt"/>
                          <a:ea typeface="+mn-ea"/>
                          <a:cs typeface="+mn-cs"/>
                        </a:rPr>
                        <a:t>0.15425 </a:t>
                      </a:r>
                      <a:r>
                        <a:rPr lang="it-IT" sz="1800" b="1" kern="1200" dirty="0">
                          <a:solidFill>
                            <a:srgbClr val="00B050"/>
                          </a:solidFill>
                          <a:effectLst/>
                          <a:latin typeface="+mn-lt"/>
                          <a:ea typeface="+mn-ea"/>
                          <a:cs typeface="+mn-cs"/>
                        </a:rPr>
                        <a:t>[x3.7]</a:t>
                      </a:r>
                      <a:endParaRPr lang="it-IT" dirty="0"/>
                    </a:p>
                  </a:txBody>
                  <a:tcPr/>
                </a:tc>
                <a:tc>
                  <a:txBody>
                    <a:bodyPr/>
                    <a:lstStyle/>
                    <a:p>
                      <a:r>
                        <a:rPr lang="it-IT" sz="1800" i="0" kern="1200" dirty="0">
                          <a:solidFill>
                            <a:schemeClr val="dk1"/>
                          </a:solidFill>
                          <a:effectLst/>
                          <a:latin typeface="+mn-lt"/>
                          <a:ea typeface="+mn-ea"/>
                          <a:cs typeface="+mn-cs"/>
                        </a:rPr>
                        <a:t>0.7755 </a:t>
                      </a:r>
                      <a:r>
                        <a:rPr lang="it-IT" sz="1800" b="1" kern="1200" dirty="0">
                          <a:solidFill>
                            <a:srgbClr val="00B050"/>
                          </a:solidFill>
                          <a:effectLst/>
                          <a:latin typeface="+mn-lt"/>
                          <a:ea typeface="+mn-ea"/>
                          <a:cs typeface="+mn-cs"/>
                        </a:rPr>
                        <a:t>[x30]</a:t>
                      </a:r>
                      <a:endParaRPr lang="it-IT" dirty="0"/>
                    </a:p>
                  </a:txBody>
                  <a:tcPr/>
                </a:tc>
                <a:extLst>
                  <a:ext uri="{0D108BD9-81ED-4DB2-BD59-A6C34878D82A}">
                    <a16:rowId xmlns:a16="http://schemas.microsoft.com/office/drawing/2014/main" val="2316826285"/>
                  </a:ext>
                </a:extLst>
              </a:tr>
            </a:tbl>
          </a:graphicData>
        </a:graphic>
      </p:graphicFrame>
      <p:cxnSp>
        <p:nvCxnSpPr>
          <p:cNvPr id="5" name="Connettore 2 4">
            <a:extLst>
              <a:ext uri="{FF2B5EF4-FFF2-40B4-BE49-F238E27FC236}">
                <a16:creationId xmlns:a16="http://schemas.microsoft.com/office/drawing/2014/main" id="{9F6A8182-649D-2182-E1C3-9F3BA7D4E0EE}"/>
              </a:ext>
            </a:extLst>
          </p:cNvPr>
          <p:cNvCxnSpPr>
            <a:cxnSpLocks/>
          </p:cNvCxnSpPr>
          <p:nvPr/>
        </p:nvCxnSpPr>
        <p:spPr>
          <a:xfrm>
            <a:off x="7461504" y="5343144"/>
            <a:ext cx="0" cy="51545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9" name="Segnaposto contenuto 2">
            <a:extLst>
              <a:ext uri="{FF2B5EF4-FFF2-40B4-BE49-F238E27FC236}">
                <a16:creationId xmlns:a16="http://schemas.microsoft.com/office/drawing/2014/main" id="{81591727-71FA-2885-EB6D-25F47C83917D}"/>
              </a:ext>
            </a:extLst>
          </p:cNvPr>
          <p:cNvSpPr txBox="1">
            <a:spLocks/>
          </p:cNvSpPr>
          <p:nvPr/>
        </p:nvSpPr>
        <p:spPr>
          <a:xfrm>
            <a:off x="2757683" y="5549222"/>
            <a:ext cx="707891" cy="61874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a:t>
            </a:r>
          </a:p>
        </p:txBody>
      </p:sp>
    </p:spTree>
    <p:extLst>
      <p:ext uri="{BB962C8B-B14F-4D97-AF65-F5344CB8AC3E}">
        <p14:creationId xmlns:p14="http://schemas.microsoft.com/office/powerpoint/2010/main" val="318371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C1D40-7DD0-0683-A4FB-E462F198AC1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D1F8165-7DF8-7051-530E-616CB5D12832}"/>
              </a:ext>
            </a:extLst>
          </p:cNvPr>
          <p:cNvSpPr>
            <a:spLocks noGrp="1"/>
          </p:cNvSpPr>
          <p:nvPr>
            <p:ph type="title"/>
          </p:nvPr>
        </p:nvSpPr>
        <p:spPr/>
        <p:txBody>
          <a:bodyPr/>
          <a:lstStyle/>
          <a:p>
            <a:r>
              <a:rPr lang="it-IT" dirty="0" err="1"/>
              <a:t>Conclusions</a:t>
            </a:r>
            <a:endParaRPr lang="it-IT" dirty="0"/>
          </a:p>
        </p:txBody>
      </p:sp>
      <p:sp>
        <p:nvSpPr>
          <p:cNvPr id="3" name="Segnaposto contenuto 2">
            <a:extLst>
              <a:ext uri="{FF2B5EF4-FFF2-40B4-BE49-F238E27FC236}">
                <a16:creationId xmlns:a16="http://schemas.microsoft.com/office/drawing/2014/main" id="{35AE46BF-52E5-82DF-9C96-2A3E92FF825A}"/>
              </a:ext>
            </a:extLst>
          </p:cNvPr>
          <p:cNvSpPr>
            <a:spLocks noGrp="1"/>
          </p:cNvSpPr>
          <p:nvPr>
            <p:ph idx="1"/>
          </p:nvPr>
        </p:nvSpPr>
        <p:spPr>
          <a:xfrm>
            <a:off x="818712" y="2222287"/>
            <a:ext cx="10554574" cy="4188525"/>
          </a:xfrm>
        </p:spPr>
        <p:txBody>
          <a:bodyPr>
            <a:normAutofit/>
          </a:bodyPr>
          <a:lstStyle/>
          <a:p>
            <a:r>
              <a:rPr lang="en-US" dirty="0"/>
              <a:t>The CUDA implementation achieved an impressive speedup of up to x362 compared to the sequential version. Thanks to its ability to execute thousands of threads concurrently, CUDA is the best choice for most of datasets from small one.</a:t>
            </a:r>
          </a:p>
          <a:p>
            <a:r>
              <a:rPr lang="en-US" dirty="0"/>
              <a:t>OpenMP delivered good results (up to x33 speedup), with lower development complexity while CUDA is ideal in high-performance environments and large datasets, where NVIDIA GPUs are available, but the implementation is more complex.</a:t>
            </a:r>
          </a:p>
          <a:p>
            <a:r>
              <a:rPr lang="en-US" dirty="0"/>
              <a:t>In this case, identify which parts to parallelize was partial helpful because only one of four functions was the most time-consuming. However, in general, this is the key to achieve efficient parallelization. In this project in particular, the choice of parallelize also faster parts, makes the parallelization more scalable</a:t>
            </a:r>
            <a:endParaRPr lang="it-IT" dirty="0"/>
          </a:p>
        </p:txBody>
      </p:sp>
    </p:spTree>
    <p:extLst>
      <p:ext uri="{BB962C8B-B14F-4D97-AF65-F5344CB8AC3E}">
        <p14:creationId xmlns:p14="http://schemas.microsoft.com/office/powerpoint/2010/main" val="430587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50E417-79F4-6594-4C57-C7F235085C52}"/>
              </a:ext>
            </a:extLst>
          </p:cNvPr>
          <p:cNvSpPr>
            <a:spLocks noGrp="1"/>
          </p:cNvSpPr>
          <p:nvPr>
            <p:ph type="title"/>
          </p:nvPr>
        </p:nvSpPr>
        <p:spPr/>
        <p:txBody>
          <a:bodyPr/>
          <a:lstStyle/>
          <a:p>
            <a:r>
              <a:rPr lang="it-IT" dirty="0" err="1"/>
              <a:t>Problem</a:t>
            </a:r>
            <a:endParaRPr lang="it-IT" dirty="0"/>
          </a:p>
        </p:txBody>
      </p:sp>
      <p:sp>
        <p:nvSpPr>
          <p:cNvPr id="3" name="Segnaposto contenuto 2">
            <a:extLst>
              <a:ext uri="{FF2B5EF4-FFF2-40B4-BE49-F238E27FC236}">
                <a16:creationId xmlns:a16="http://schemas.microsoft.com/office/drawing/2014/main" id="{CC5313E9-3964-4552-07F2-A58BF1889918}"/>
              </a:ext>
            </a:extLst>
          </p:cNvPr>
          <p:cNvSpPr>
            <a:spLocks noGrp="1"/>
          </p:cNvSpPr>
          <p:nvPr>
            <p:ph idx="1"/>
          </p:nvPr>
        </p:nvSpPr>
        <p:spPr>
          <a:xfrm>
            <a:off x="328518" y="2259994"/>
            <a:ext cx="8165033" cy="4433037"/>
          </a:xfrm>
        </p:spPr>
        <p:txBody>
          <a:bodyPr>
            <a:normAutofit fontScale="92500" lnSpcReduction="20000"/>
          </a:bodyPr>
          <a:lstStyle/>
          <a:p>
            <a:pPr marL="0" indent="0">
              <a:buNone/>
            </a:pPr>
            <a:r>
              <a:rPr lang="en-US" b="1" dirty="0"/>
              <a:t>Correlation</a:t>
            </a:r>
            <a:r>
              <a:rPr lang="en-US" dirty="0"/>
              <a:t> is a statistical relationship between two variables such that each value of the first correspond to a value of the second following a certain </a:t>
            </a:r>
            <a:r>
              <a:rPr lang="en-US" b="1" dirty="0"/>
              <a:t>regularity</a:t>
            </a:r>
            <a:r>
              <a:rPr lang="en-US" dirty="0"/>
              <a:t>. It is used to determine the degree to which a pair of variables are related, and it provides a value between -1 and 1</a:t>
            </a:r>
          </a:p>
          <a:p>
            <a:r>
              <a:rPr lang="it-IT" dirty="0"/>
              <a:t>1: </a:t>
            </a:r>
            <a:r>
              <a:rPr lang="it-IT" dirty="0" err="1"/>
              <a:t>indicates</a:t>
            </a:r>
            <a:r>
              <a:rPr lang="it-IT" dirty="0"/>
              <a:t> </a:t>
            </a:r>
            <a:r>
              <a:rPr lang="it-IT" b="1" dirty="0" err="1"/>
              <a:t>perfect</a:t>
            </a:r>
            <a:r>
              <a:rPr lang="it-IT" b="1" dirty="0"/>
              <a:t> positive </a:t>
            </a:r>
            <a:r>
              <a:rPr lang="it-IT" b="1" dirty="0" err="1"/>
              <a:t>correlation</a:t>
            </a:r>
            <a:r>
              <a:rPr lang="it-IT" b="1" dirty="0"/>
              <a:t> </a:t>
            </a:r>
            <a:r>
              <a:rPr lang="it-IT" dirty="0"/>
              <a:t>(</a:t>
            </a:r>
            <a:r>
              <a:rPr lang="it-IT" dirty="0" err="1"/>
              <a:t>both</a:t>
            </a:r>
            <a:r>
              <a:rPr lang="it-IT" dirty="0"/>
              <a:t> </a:t>
            </a:r>
            <a:r>
              <a:rPr lang="it-IT" dirty="0" err="1"/>
              <a:t>increase</a:t>
            </a:r>
            <a:r>
              <a:rPr lang="it-IT" dirty="0"/>
              <a:t> </a:t>
            </a:r>
            <a:r>
              <a:rPr lang="it-IT" dirty="0" err="1"/>
              <a:t>proportionally</a:t>
            </a:r>
            <a:r>
              <a:rPr lang="it-IT" dirty="0"/>
              <a:t>)</a:t>
            </a:r>
          </a:p>
          <a:p>
            <a:r>
              <a:rPr lang="it-IT" dirty="0"/>
              <a:t>-1: </a:t>
            </a:r>
            <a:r>
              <a:rPr lang="it-IT" dirty="0" err="1"/>
              <a:t>indicates</a:t>
            </a:r>
            <a:r>
              <a:rPr lang="it-IT" dirty="0"/>
              <a:t> </a:t>
            </a:r>
            <a:r>
              <a:rPr lang="it-IT" b="1" dirty="0" err="1"/>
              <a:t>perfect</a:t>
            </a:r>
            <a:r>
              <a:rPr lang="it-IT" b="1" dirty="0"/>
              <a:t> negative </a:t>
            </a:r>
            <a:r>
              <a:rPr lang="it-IT" b="1" dirty="0" err="1"/>
              <a:t>correlation</a:t>
            </a:r>
            <a:r>
              <a:rPr lang="it-IT" b="1" dirty="0"/>
              <a:t> </a:t>
            </a:r>
            <a:r>
              <a:rPr lang="it-IT" dirty="0"/>
              <a:t>(</a:t>
            </a:r>
            <a:r>
              <a:rPr lang="en-US" dirty="0"/>
              <a:t>one variable decreases as the other increases</a:t>
            </a:r>
            <a:r>
              <a:rPr lang="it-IT" dirty="0"/>
              <a:t>)</a:t>
            </a:r>
          </a:p>
          <a:p>
            <a:r>
              <a:rPr lang="it-IT" dirty="0"/>
              <a:t>0: </a:t>
            </a:r>
            <a:r>
              <a:rPr lang="it-IT" dirty="0" err="1"/>
              <a:t>indicates</a:t>
            </a:r>
            <a:r>
              <a:rPr lang="it-IT" dirty="0"/>
              <a:t> </a:t>
            </a:r>
            <a:r>
              <a:rPr lang="it-IT" b="1" dirty="0"/>
              <a:t>non-linear </a:t>
            </a:r>
            <a:r>
              <a:rPr lang="it-IT" b="1" dirty="0" err="1"/>
              <a:t>relationship</a:t>
            </a:r>
            <a:r>
              <a:rPr lang="it-IT" b="1" dirty="0"/>
              <a:t> </a:t>
            </a:r>
            <a:r>
              <a:rPr lang="it-IT" dirty="0"/>
              <a:t>(</a:t>
            </a:r>
            <a:r>
              <a:rPr lang="it-IT" dirty="0" err="1"/>
              <a:t>variables</a:t>
            </a:r>
            <a:r>
              <a:rPr lang="it-IT" dirty="0"/>
              <a:t> </a:t>
            </a:r>
            <a:r>
              <a:rPr lang="it-IT" dirty="0" err="1"/>
              <a:t>don't</a:t>
            </a:r>
            <a:r>
              <a:rPr lang="it-IT" dirty="0"/>
              <a:t> </a:t>
            </a:r>
            <a:r>
              <a:rPr lang="it-IT" dirty="0" err="1"/>
              <a:t>change</a:t>
            </a:r>
            <a:r>
              <a:rPr lang="it-IT" dirty="0"/>
              <a:t> </a:t>
            </a:r>
            <a:r>
              <a:rPr lang="it-IT" dirty="0" err="1"/>
              <a:t>proportionally</a:t>
            </a:r>
            <a:r>
              <a:rPr lang="it-IT" dirty="0"/>
              <a:t>)</a:t>
            </a:r>
          </a:p>
          <a:p>
            <a:pPr marL="0" indent="0">
              <a:buNone/>
            </a:pPr>
            <a:r>
              <a:rPr lang="en-US" dirty="0"/>
              <a:t>In the </a:t>
            </a:r>
            <a:r>
              <a:rPr lang="en-US" b="1" dirty="0"/>
              <a:t>C </a:t>
            </a:r>
            <a:r>
              <a:rPr lang="en-US" dirty="0"/>
              <a:t>implementation, the correlation is computed by:</a:t>
            </a:r>
          </a:p>
          <a:p>
            <a:pPr>
              <a:buFont typeface="+mj-lt"/>
              <a:buAutoNum type="arabicPeriod"/>
            </a:pPr>
            <a:r>
              <a:rPr lang="en-US" dirty="0"/>
              <a:t> Calculating the </a:t>
            </a:r>
            <a:r>
              <a:rPr lang="en-US" b="1" dirty="0"/>
              <a:t>mean</a:t>
            </a:r>
            <a:r>
              <a:rPr lang="en-US" dirty="0"/>
              <a:t> of each column of the input data matrix</a:t>
            </a:r>
          </a:p>
          <a:p>
            <a:pPr>
              <a:buFont typeface="+mj-lt"/>
              <a:buAutoNum type="arabicPeriod"/>
            </a:pPr>
            <a:r>
              <a:rPr lang="en-US" dirty="0"/>
              <a:t> Calculating the standard </a:t>
            </a:r>
            <a:r>
              <a:rPr lang="en-US" b="1" dirty="0"/>
              <a:t>deviation</a:t>
            </a:r>
            <a:r>
              <a:rPr lang="en-US" dirty="0"/>
              <a:t> of each column</a:t>
            </a:r>
          </a:p>
          <a:p>
            <a:pPr>
              <a:buFont typeface="+mj-lt"/>
              <a:buAutoNum type="arabicPeriod"/>
            </a:pPr>
            <a:r>
              <a:rPr lang="en-US" dirty="0"/>
              <a:t> </a:t>
            </a:r>
            <a:r>
              <a:rPr lang="en-US" b="1" dirty="0"/>
              <a:t>Normalizing</a:t>
            </a:r>
            <a:r>
              <a:rPr lang="en-US" dirty="0"/>
              <a:t> the data by subtracting the mean and dividing by the standard deviation</a:t>
            </a:r>
          </a:p>
          <a:p>
            <a:pPr>
              <a:buFont typeface="+mj-lt"/>
              <a:buAutoNum type="arabicPeriod"/>
            </a:pPr>
            <a:r>
              <a:rPr lang="en-US" dirty="0"/>
              <a:t> </a:t>
            </a:r>
            <a:r>
              <a:rPr lang="en-US" b="1" dirty="0"/>
              <a:t>Computation</a:t>
            </a:r>
            <a:r>
              <a:rPr lang="en-US" dirty="0"/>
              <a:t>: dot product between the normalized vectors of each pair of columns</a:t>
            </a:r>
          </a:p>
        </p:txBody>
      </p:sp>
      <p:pic>
        <p:nvPicPr>
          <p:cNvPr id="3074" name="Picture 2" descr="The Correlation Coefficient: What It Is and What It Tells Investors">
            <a:extLst>
              <a:ext uri="{FF2B5EF4-FFF2-40B4-BE49-F238E27FC236}">
                <a16:creationId xmlns:a16="http://schemas.microsoft.com/office/drawing/2014/main" id="{9149D0DB-EEED-3D5E-9010-5CDF9BF9DB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57" t="26434" r="70679" b="31343"/>
          <a:stretch/>
        </p:blipFill>
        <p:spPr bwMode="auto">
          <a:xfrm>
            <a:off x="10175130" y="2259994"/>
            <a:ext cx="1556427" cy="175495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3076" name="Picture 4" descr="The Correlation Coefficient: What It Is and What It Tells Investors">
            <a:extLst>
              <a:ext uri="{FF2B5EF4-FFF2-40B4-BE49-F238E27FC236}">
                <a16:creationId xmlns:a16="http://schemas.microsoft.com/office/drawing/2014/main" id="{A4B5315C-8B91-A20F-6228-1C751E1346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589" t="28936" r="37959" b="31489"/>
          <a:stretch/>
        </p:blipFill>
        <p:spPr bwMode="auto">
          <a:xfrm>
            <a:off x="8396274" y="4052297"/>
            <a:ext cx="1559956" cy="175495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3078" name="Picture 6" descr="The Correlation Coefficient: What It Is and What It Tells Investors">
            <a:extLst>
              <a:ext uri="{FF2B5EF4-FFF2-40B4-BE49-F238E27FC236}">
                <a16:creationId xmlns:a16="http://schemas.microsoft.com/office/drawing/2014/main" id="{597DD9A6-1515-A590-FDE0-B03F1AC2FF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497" t="28794" r="4673" b="31773"/>
          <a:stretch/>
        </p:blipFill>
        <p:spPr bwMode="auto">
          <a:xfrm>
            <a:off x="10272662" y="4783858"/>
            <a:ext cx="1590820" cy="175495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52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92CFD9-18A6-8947-276E-9771357071EC}"/>
              </a:ext>
            </a:extLst>
          </p:cNvPr>
          <p:cNvSpPr>
            <a:spLocks noGrp="1"/>
          </p:cNvSpPr>
          <p:nvPr>
            <p:ph type="title"/>
          </p:nvPr>
        </p:nvSpPr>
        <p:spPr/>
        <p:txBody>
          <a:bodyPr/>
          <a:lstStyle/>
          <a:p>
            <a:r>
              <a:rPr lang="it-IT" dirty="0"/>
              <a:t>Hardware</a:t>
            </a:r>
          </a:p>
        </p:txBody>
      </p:sp>
      <p:sp>
        <p:nvSpPr>
          <p:cNvPr id="4" name="Segnaposto contenuto 2">
            <a:extLst>
              <a:ext uri="{FF2B5EF4-FFF2-40B4-BE49-F238E27FC236}">
                <a16:creationId xmlns:a16="http://schemas.microsoft.com/office/drawing/2014/main" id="{B4CADE6D-2F54-282A-37BB-C53909B4E73F}"/>
              </a:ext>
            </a:extLst>
          </p:cNvPr>
          <p:cNvSpPr txBox="1">
            <a:spLocks/>
          </p:cNvSpPr>
          <p:nvPr/>
        </p:nvSpPr>
        <p:spPr>
          <a:xfrm>
            <a:off x="4729545" y="2540142"/>
            <a:ext cx="7076313" cy="243838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dirty="0"/>
              <a:t>MSI Prestige 15 A10SC</a:t>
            </a:r>
          </a:p>
          <a:p>
            <a:pPr marL="0" indent="0">
              <a:buNone/>
            </a:pPr>
            <a:r>
              <a:rPr lang="it-IT" b="1" dirty="0"/>
              <a:t>CPU: </a:t>
            </a:r>
            <a:r>
              <a:rPr lang="it-IT" dirty="0"/>
              <a:t>Intel Core i7-10710U, 1.1Ghz, 6 core (2 </a:t>
            </a:r>
            <a:r>
              <a:rPr lang="it-IT" dirty="0" err="1"/>
              <a:t>threads</a:t>
            </a:r>
            <a:r>
              <a:rPr lang="it-IT" dirty="0"/>
              <a:t> per core)</a:t>
            </a:r>
          </a:p>
          <a:p>
            <a:pPr marL="0" indent="0">
              <a:buNone/>
            </a:pPr>
            <a:r>
              <a:rPr lang="it-IT" b="1" dirty="0"/>
              <a:t>RAM: </a:t>
            </a:r>
            <a:r>
              <a:rPr lang="it-IT" dirty="0"/>
              <a:t>16GB DDR4</a:t>
            </a:r>
            <a:endParaRPr lang="it-IT" b="1" dirty="0"/>
          </a:p>
          <a:p>
            <a:pPr marL="0" indent="0">
              <a:buNone/>
            </a:pPr>
            <a:r>
              <a:rPr lang="it-IT" b="1" dirty="0"/>
              <a:t>GPU:</a:t>
            </a:r>
            <a:r>
              <a:rPr lang="it-IT" dirty="0"/>
              <a:t> Nvidia </a:t>
            </a:r>
            <a:r>
              <a:rPr lang="it-IT" dirty="0" err="1"/>
              <a:t>GeForce</a:t>
            </a:r>
            <a:r>
              <a:rPr lang="it-IT" dirty="0"/>
              <a:t> GTX 1650 Mobile, 4GB GDDR5</a:t>
            </a:r>
            <a:endParaRPr lang="en-US" dirty="0"/>
          </a:p>
          <a:p>
            <a:pPr marL="0" indent="0">
              <a:buNone/>
            </a:pPr>
            <a:r>
              <a:rPr lang="en-US" b="1" dirty="0"/>
              <a:t>OS: </a:t>
            </a:r>
            <a:r>
              <a:rPr lang="en-US" dirty="0"/>
              <a:t>Ubuntu 24.04 LTS</a:t>
            </a:r>
            <a:endParaRPr lang="en-US" b="1" dirty="0"/>
          </a:p>
        </p:txBody>
      </p:sp>
      <p:pic>
        <p:nvPicPr>
          <p:cNvPr id="1026" name="Picture 2" descr="MSI Prestige 15 A10SC-077UK Core i7-10710U 16GB 512GB SSD 15.6 Inch FHD  GeForce GTX 1650 Max-Q 4GB Windows 10 Creator Laptop - Laptops Direct">
            <a:extLst>
              <a:ext uri="{FF2B5EF4-FFF2-40B4-BE49-F238E27FC236}">
                <a16:creationId xmlns:a16="http://schemas.microsoft.com/office/drawing/2014/main" id="{C6730C42-44D7-FA89-7A88-58F8943C8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037" y="2312289"/>
            <a:ext cx="3771138" cy="3771138"/>
          </a:xfrm>
          <a:prstGeom prst="rect">
            <a:avLst/>
          </a:prstGeom>
          <a:noFill/>
          <a:extLst>
            <a:ext uri="{909E8E84-426E-40DD-AFC4-6F175D3DCCD1}">
              <a14:hiddenFill xmlns:a14="http://schemas.microsoft.com/office/drawing/2010/main">
                <a:solidFill>
                  <a:srgbClr val="FFFFFF"/>
                </a:solidFill>
              </a14:hiddenFill>
            </a:ext>
          </a:extLst>
        </p:spPr>
      </p:pic>
      <p:sp>
        <p:nvSpPr>
          <p:cNvPr id="12" name="Segnaposto contenuto 2">
            <a:extLst>
              <a:ext uri="{FF2B5EF4-FFF2-40B4-BE49-F238E27FC236}">
                <a16:creationId xmlns:a16="http://schemas.microsoft.com/office/drawing/2014/main" id="{4AF3FA58-3BE1-7BB5-2883-E624EC18FDB7}"/>
              </a:ext>
            </a:extLst>
          </p:cNvPr>
          <p:cNvSpPr txBox="1">
            <a:spLocks/>
          </p:cNvSpPr>
          <p:nvPr/>
        </p:nvSpPr>
        <p:spPr>
          <a:xfrm>
            <a:off x="4729544" y="5294088"/>
            <a:ext cx="7076313" cy="131702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dirty="0"/>
              <a:t>Floating-point operations per second (FLOPS)</a:t>
            </a:r>
          </a:p>
          <a:p>
            <a:pPr marL="0" indent="0">
              <a:buNone/>
            </a:pPr>
            <a:r>
              <a:rPr lang="en-US" b="1" dirty="0"/>
              <a:t>CPU: </a:t>
            </a:r>
            <a:r>
              <a:rPr lang="en-US" dirty="0"/>
              <a:t>105.6 GFLOPS</a:t>
            </a:r>
            <a:br>
              <a:rPr lang="en-US" dirty="0"/>
            </a:br>
            <a:r>
              <a:rPr lang="en-US" b="1" dirty="0"/>
              <a:t>GPU: </a:t>
            </a:r>
            <a:r>
              <a:rPr lang="en-US" dirty="0"/>
              <a:t>3.195 TFLOPS</a:t>
            </a:r>
          </a:p>
        </p:txBody>
      </p:sp>
    </p:spTree>
    <p:extLst>
      <p:ext uri="{BB962C8B-B14F-4D97-AF65-F5344CB8AC3E}">
        <p14:creationId xmlns:p14="http://schemas.microsoft.com/office/powerpoint/2010/main" val="2603155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ACCE5-4EB4-E9B1-3536-2A8023CFAC0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0DC0B23-A51D-082B-E8C8-B4D3B4FAFBAE}"/>
              </a:ext>
            </a:extLst>
          </p:cNvPr>
          <p:cNvSpPr>
            <a:spLocks noGrp="1"/>
          </p:cNvSpPr>
          <p:nvPr>
            <p:ph type="title"/>
          </p:nvPr>
        </p:nvSpPr>
        <p:spPr/>
        <p:txBody>
          <a:bodyPr/>
          <a:lstStyle/>
          <a:p>
            <a:r>
              <a:rPr lang="it-IT" dirty="0"/>
              <a:t>Profiling</a:t>
            </a:r>
          </a:p>
        </p:txBody>
      </p:sp>
      <p:sp>
        <p:nvSpPr>
          <p:cNvPr id="3" name="Segnaposto contenuto 2">
            <a:extLst>
              <a:ext uri="{FF2B5EF4-FFF2-40B4-BE49-F238E27FC236}">
                <a16:creationId xmlns:a16="http://schemas.microsoft.com/office/drawing/2014/main" id="{15087ACD-1515-AB45-C482-0B68A880A43E}"/>
              </a:ext>
            </a:extLst>
          </p:cNvPr>
          <p:cNvSpPr>
            <a:spLocks noGrp="1"/>
          </p:cNvSpPr>
          <p:nvPr>
            <p:ph idx="1"/>
          </p:nvPr>
        </p:nvSpPr>
        <p:spPr>
          <a:xfrm>
            <a:off x="380562" y="2457466"/>
            <a:ext cx="4686738" cy="2219309"/>
          </a:xfrm>
        </p:spPr>
        <p:txBody>
          <a:bodyPr>
            <a:normAutofit/>
          </a:bodyPr>
          <a:lstStyle/>
          <a:p>
            <a:pPr marL="0" indent="0">
              <a:buNone/>
            </a:pPr>
            <a:r>
              <a:rPr lang="en-US" dirty="0"/>
              <a:t>Identified 4 key sections</a:t>
            </a:r>
            <a:endParaRPr lang="en-US" b="1" dirty="0"/>
          </a:p>
          <a:p>
            <a:pPr>
              <a:buFont typeface="+mj-lt"/>
              <a:buAutoNum type="arabicPeriod"/>
            </a:pPr>
            <a:r>
              <a:rPr lang="en-US" b="1" dirty="0"/>
              <a:t>Mean calculation</a:t>
            </a:r>
          </a:p>
          <a:p>
            <a:pPr>
              <a:buFont typeface="+mj-lt"/>
              <a:buAutoNum type="arabicPeriod"/>
            </a:pPr>
            <a:r>
              <a:rPr lang="en-US" b="1" dirty="0"/>
              <a:t>Standard deviation calculation</a:t>
            </a:r>
          </a:p>
          <a:p>
            <a:pPr>
              <a:buFont typeface="+mj-lt"/>
              <a:buAutoNum type="arabicPeriod"/>
            </a:pPr>
            <a:r>
              <a:rPr lang="it-IT" b="1" dirty="0"/>
              <a:t>Data </a:t>
            </a:r>
            <a:r>
              <a:rPr lang="it-IT" b="1" dirty="0" err="1"/>
              <a:t>normalization</a:t>
            </a:r>
            <a:endParaRPr lang="it-IT" b="1" dirty="0"/>
          </a:p>
          <a:p>
            <a:pPr>
              <a:buFont typeface="+mj-lt"/>
              <a:buAutoNum type="arabicPeriod"/>
            </a:pPr>
            <a:r>
              <a:rPr lang="en-US" b="1" dirty="0"/>
              <a:t>Correlation matrix computation</a:t>
            </a:r>
            <a:endParaRPr lang="en-US" dirty="0"/>
          </a:p>
        </p:txBody>
      </p:sp>
      <p:sp>
        <p:nvSpPr>
          <p:cNvPr id="4" name="Segnaposto contenuto 2">
            <a:extLst>
              <a:ext uri="{FF2B5EF4-FFF2-40B4-BE49-F238E27FC236}">
                <a16:creationId xmlns:a16="http://schemas.microsoft.com/office/drawing/2014/main" id="{185128AC-D25B-D9A6-15CE-EDB6EF88D266}"/>
              </a:ext>
            </a:extLst>
          </p:cNvPr>
          <p:cNvSpPr txBox="1">
            <a:spLocks/>
          </p:cNvSpPr>
          <p:nvPr/>
        </p:nvSpPr>
        <p:spPr>
          <a:xfrm>
            <a:off x="6561963" y="2987817"/>
            <a:ext cx="5181600" cy="243838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dirty="0"/>
              <a:t>The </a:t>
            </a:r>
            <a:r>
              <a:rPr lang="it-IT" dirty="0" err="1"/>
              <a:t>most</a:t>
            </a:r>
            <a:r>
              <a:rPr lang="it-IT" dirty="0"/>
              <a:t> </a:t>
            </a:r>
            <a:r>
              <a:rPr lang="it-IT" dirty="0" err="1"/>
              <a:t>expensive</a:t>
            </a:r>
            <a:r>
              <a:rPr lang="it-IT" dirty="0"/>
              <a:t> </a:t>
            </a:r>
            <a:r>
              <a:rPr lang="it-IT" dirty="0" err="1"/>
              <a:t>section</a:t>
            </a:r>
            <a:r>
              <a:rPr lang="it-IT" dirty="0"/>
              <a:t>, </a:t>
            </a:r>
            <a:r>
              <a:rPr lang="it-IT" dirty="0" err="1"/>
              <a:t>using</a:t>
            </a:r>
            <a:r>
              <a:rPr lang="it-IT" dirty="0"/>
              <a:t> </a:t>
            </a:r>
            <a:r>
              <a:rPr lang="it-IT" dirty="0" err="1"/>
              <a:t>polybench</a:t>
            </a:r>
            <a:r>
              <a:rPr lang="it-IT" dirty="0"/>
              <a:t> </a:t>
            </a:r>
            <a:r>
              <a:rPr lang="it-IT" dirty="0" err="1"/>
              <a:t>instruments</a:t>
            </a:r>
            <a:r>
              <a:rPr lang="it-IT" dirty="0"/>
              <a:t>, </a:t>
            </a:r>
            <a:r>
              <a:rPr lang="it-IT" dirty="0" err="1"/>
              <a:t>was</a:t>
            </a:r>
            <a:r>
              <a:rPr lang="it-IT" dirty="0"/>
              <a:t> the </a:t>
            </a:r>
            <a:r>
              <a:rPr lang="en-US" b="1" dirty="0"/>
              <a:t>Correlation matrix computation</a:t>
            </a:r>
          </a:p>
          <a:p>
            <a:pPr marL="0" indent="0">
              <a:buNone/>
            </a:pPr>
            <a:endParaRPr lang="en-US" b="1" dirty="0"/>
          </a:p>
        </p:txBody>
      </p:sp>
      <p:pic>
        <p:nvPicPr>
          <p:cNvPr id="6" name="Immagine 5" descr="Immagine che contiene testo, schermata, Carattere&#10;&#10;Il contenuto generato dall'IA potrebbe non essere corretto.">
            <a:extLst>
              <a:ext uri="{FF2B5EF4-FFF2-40B4-BE49-F238E27FC236}">
                <a16:creationId xmlns:a16="http://schemas.microsoft.com/office/drawing/2014/main" id="{217D53F5-DF63-AC34-C692-1705BD3B9A53}"/>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3402520" y="5022858"/>
            <a:ext cx="8429876" cy="1387490"/>
          </a:xfrm>
          <a:prstGeom prst="rect">
            <a:avLst/>
          </a:prstGeom>
        </p:spPr>
      </p:pic>
      <p:sp>
        <p:nvSpPr>
          <p:cNvPr id="7" name="Segnaposto contenuto 2">
            <a:extLst>
              <a:ext uri="{FF2B5EF4-FFF2-40B4-BE49-F238E27FC236}">
                <a16:creationId xmlns:a16="http://schemas.microsoft.com/office/drawing/2014/main" id="{5C08147E-0572-21A5-0FE5-F9F30E5F3343}"/>
              </a:ext>
            </a:extLst>
          </p:cNvPr>
          <p:cNvSpPr txBox="1">
            <a:spLocks/>
          </p:cNvSpPr>
          <p:nvPr/>
        </p:nvSpPr>
        <p:spPr>
          <a:xfrm>
            <a:off x="7340090" y="5215890"/>
            <a:ext cx="962662" cy="4533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600" b="1" dirty="0">
                <a:solidFill>
                  <a:srgbClr val="3F8D06"/>
                </a:solidFill>
                <a:latin typeface="Monotype"/>
              </a:rPr>
              <a:t># Mean</a:t>
            </a:r>
            <a:endParaRPr lang="en-US" b="1" dirty="0">
              <a:solidFill>
                <a:srgbClr val="3F8D06"/>
              </a:solidFill>
            </a:endParaRPr>
          </a:p>
        </p:txBody>
      </p:sp>
      <p:sp>
        <p:nvSpPr>
          <p:cNvPr id="8" name="Segnaposto contenuto 2">
            <a:extLst>
              <a:ext uri="{FF2B5EF4-FFF2-40B4-BE49-F238E27FC236}">
                <a16:creationId xmlns:a16="http://schemas.microsoft.com/office/drawing/2014/main" id="{9781A9EE-E329-60E7-53E9-78330BCCFBA3}"/>
              </a:ext>
            </a:extLst>
          </p:cNvPr>
          <p:cNvSpPr txBox="1">
            <a:spLocks/>
          </p:cNvSpPr>
          <p:nvPr/>
        </p:nvSpPr>
        <p:spPr>
          <a:xfrm>
            <a:off x="7340090" y="5464885"/>
            <a:ext cx="2581150" cy="4533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600" b="1" dirty="0">
                <a:solidFill>
                  <a:srgbClr val="3F8D06"/>
                </a:solidFill>
                <a:latin typeface="Monotype"/>
              </a:rPr>
              <a:t># Standard </a:t>
            </a:r>
            <a:r>
              <a:rPr lang="it-IT" sz="1600" b="1" dirty="0" err="1">
                <a:solidFill>
                  <a:srgbClr val="3F8D06"/>
                </a:solidFill>
                <a:latin typeface="Monotype"/>
              </a:rPr>
              <a:t>Deviation</a:t>
            </a:r>
            <a:endParaRPr lang="en-US" b="1" dirty="0">
              <a:solidFill>
                <a:srgbClr val="3F8D06"/>
              </a:solidFill>
            </a:endParaRPr>
          </a:p>
        </p:txBody>
      </p:sp>
      <p:sp>
        <p:nvSpPr>
          <p:cNvPr id="9" name="Segnaposto contenuto 2">
            <a:extLst>
              <a:ext uri="{FF2B5EF4-FFF2-40B4-BE49-F238E27FC236}">
                <a16:creationId xmlns:a16="http://schemas.microsoft.com/office/drawing/2014/main" id="{BE4E1914-4B4E-98E4-48E3-C800EA5969A9}"/>
              </a:ext>
            </a:extLst>
          </p:cNvPr>
          <p:cNvSpPr txBox="1">
            <a:spLocks/>
          </p:cNvSpPr>
          <p:nvPr/>
        </p:nvSpPr>
        <p:spPr>
          <a:xfrm>
            <a:off x="7340090" y="5716603"/>
            <a:ext cx="2169670" cy="4533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600" b="1" dirty="0">
                <a:solidFill>
                  <a:srgbClr val="3F8D06"/>
                </a:solidFill>
                <a:latin typeface="Monotype"/>
              </a:rPr>
              <a:t># Data </a:t>
            </a:r>
            <a:r>
              <a:rPr lang="it-IT" sz="1600" b="1" dirty="0" err="1">
                <a:solidFill>
                  <a:srgbClr val="3F8D06"/>
                </a:solidFill>
                <a:latin typeface="Monotype"/>
              </a:rPr>
              <a:t>Normalization</a:t>
            </a:r>
            <a:r>
              <a:rPr lang="it-IT" sz="1600" b="1" dirty="0">
                <a:solidFill>
                  <a:srgbClr val="3F8D06"/>
                </a:solidFill>
                <a:latin typeface="Monotype"/>
              </a:rPr>
              <a:t> </a:t>
            </a:r>
            <a:endParaRPr lang="en-US" b="1" dirty="0">
              <a:solidFill>
                <a:srgbClr val="3F8D06"/>
              </a:solidFill>
            </a:endParaRPr>
          </a:p>
        </p:txBody>
      </p:sp>
      <p:sp>
        <p:nvSpPr>
          <p:cNvPr id="10" name="Segnaposto contenuto 2">
            <a:extLst>
              <a:ext uri="{FF2B5EF4-FFF2-40B4-BE49-F238E27FC236}">
                <a16:creationId xmlns:a16="http://schemas.microsoft.com/office/drawing/2014/main" id="{FB25CF56-F1C5-BC92-9E26-8A9C9ED543A0}"/>
              </a:ext>
            </a:extLst>
          </p:cNvPr>
          <p:cNvSpPr txBox="1">
            <a:spLocks/>
          </p:cNvSpPr>
          <p:nvPr/>
        </p:nvSpPr>
        <p:spPr>
          <a:xfrm>
            <a:off x="7340090" y="6014712"/>
            <a:ext cx="2645158" cy="4533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600" b="1" dirty="0">
                <a:solidFill>
                  <a:srgbClr val="3F8D06"/>
                </a:solidFill>
                <a:latin typeface="Monotype"/>
              </a:rPr>
              <a:t># </a:t>
            </a:r>
            <a:r>
              <a:rPr lang="it-IT" sz="1600" b="1" dirty="0" err="1">
                <a:solidFill>
                  <a:srgbClr val="3F8D06"/>
                </a:solidFill>
                <a:latin typeface="Monotype"/>
              </a:rPr>
              <a:t>Correlation</a:t>
            </a:r>
            <a:r>
              <a:rPr lang="it-IT" sz="1600" b="1" dirty="0">
                <a:solidFill>
                  <a:srgbClr val="3F8D06"/>
                </a:solidFill>
                <a:latin typeface="Monotype"/>
              </a:rPr>
              <a:t> Matrix </a:t>
            </a:r>
            <a:endParaRPr lang="en-US" sz="1600" b="1" dirty="0">
              <a:solidFill>
                <a:srgbClr val="3F8D06"/>
              </a:solidFill>
              <a:latin typeface="Monotype"/>
            </a:endParaRPr>
          </a:p>
        </p:txBody>
      </p:sp>
    </p:spTree>
    <p:extLst>
      <p:ext uri="{BB962C8B-B14F-4D97-AF65-F5344CB8AC3E}">
        <p14:creationId xmlns:p14="http://schemas.microsoft.com/office/powerpoint/2010/main" val="912324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CDFDBC-C680-5BA5-5C87-CB0A239F7067}"/>
              </a:ext>
            </a:extLst>
          </p:cNvPr>
          <p:cNvSpPr>
            <a:spLocks noGrp="1"/>
          </p:cNvSpPr>
          <p:nvPr>
            <p:ph type="title"/>
          </p:nvPr>
        </p:nvSpPr>
        <p:spPr/>
        <p:txBody>
          <a:bodyPr/>
          <a:lstStyle/>
          <a:p>
            <a:r>
              <a:rPr lang="it-IT" dirty="0" err="1"/>
              <a:t>Parallelization</a:t>
            </a:r>
            <a:r>
              <a:rPr lang="it-IT" dirty="0"/>
              <a:t> </a:t>
            </a:r>
            <a:r>
              <a:rPr lang="it-IT" dirty="0" err="1"/>
              <a:t>methods</a:t>
            </a:r>
            <a:endParaRPr lang="it-IT" dirty="0"/>
          </a:p>
        </p:txBody>
      </p:sp>
      <p:sp>
        <p:nvSpPr>
          <p:cNvPr id="4" name="Segnaposto contenuto 2">
            <a:extLst>
              <a:ext uri="{FF2B5EF4-FFF2-40B4-BE49-F238E27FC236}">
                <a16:creationId xmlns:a16="http://schemas.microsoft.com/office/drawing/2014/main" id="{80531432-F552-BE80-D067-BA84C7CF6E70}"/>
              </a:ext>
            </a:extLst>
          </p:cNvPr>
          <p:cNvSpPr>
            <a:spLocks noGrp="1"/>
          </p:cNvSpPr>
          <p:nvPr>
            <p:ph idx="1"/>
          </p:nvPr>
        </p:nvSpPr>
        <p:spPr>
          <a:xfrm>
            <a:off x="499436" y="1870385"/>
            <a:ext cx="2070030" cy="733790"/>
          </a:xfrm>
        </p:spPr>
        <p:txBody>
          <a:bodyPr>
            <a:normAutofit/>
          </a:bodyPr>
          <a:lstStyle/>
          <a:p>
            <a:pPr marL="0" indent="0">
              <a:buNone/>
            </a:pPr>
            <a:r>
              <a:rPr lang="it-IT" b="1" dirty="0"/>
              <a:t>PARALLEL_ FOR</a:t>
            </a:r>
            <a:endParaRPr lang="en-US" b="1" dirty="0"/>
          </a:p>
        </p:txBody>
      </p:sp>
      <p:sp>
        <p:nvSpPr>
          <p:cNvPr id="5" name="Segnaposto contenuto 2">
            <a:extLst>
              <a:ext uri="{FF2B5EF4-FFF2-40B4-BE49-F238E27FC236}">
                <a16:creationId xmlns:a16="http://schemas.microsoft.com/office/drawing/2014/main" id="{FA3F687D-8FE7-EE83-EFD2-025631776D16}"/>
              </a:ext>
            </a:extLst>
          </p:cNvPr>
          <p:cNvSpPr txBox="1">
            <a:spLocks/>
          </p:cNvSpPr>
          <p:nvPr/>
        </p:nvSpPr>
        <p:spPr>
          <a:xfrm>
            <a:off x="5060984" y="1870385"/>
            <a:ext cx="2070030" cy="7337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it-IT" b="1" dirty="0"/>
              <a:t>PARALLEL_ TASK</a:t>
            </a:r>
            <a:endParaRPr lang="en-US" b="1" dirty="0"/>
          </a:p>
        </p:txBody>
      </p:sp>
      <p:sp>
        <p:nvSpPr>
          <p:cNvPr id="6" name="Segnaposto contenuto 2">
            <a:extLst>
              <a:ext uri="{FF2B5EF4-FFF2-40B4-BE49-F238E27FC236}">
                <a16:creationId xmlns:a16="http://schemas.microsoft.com/office/drawing/2014/main" id="{75F4E529-7B86-9B94-DE04-611320DA7300}"/>
              </a:ext>
            </a:extLst>
          </p:cNvPr>
          <p:cNvSpPr txBox="1">
            <a:spLocks/>
          </p:cNvSpPr>
          <p:nvPr/>
        </p:nvSpPr>
        <p:spPr>
          <a:xfrm>
            <a:off x="9144330" y="1870385"/>
            <a:ext cx="2237668" cy="7337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it-IT" b="1" dirty="0"/>
              <a:t>PARALLEL_ TARGET</a:t>
            </a:r>
            <a:endParaRPr lang="en-US" b="1" dirty="0"/>
          </a:p>
        </p:txBody>
      </p:sp>
      <p:grpSp>
        <p:nvGrpSpPr>
          <p:cNvPr id="12" name="Gruppo 11">
            <a:extLst>
              <a:ext uri="{FF2B5EF4-FFF2-40B4-BE49-F238E27FC236}">
                <a16:creationId xmlns:a16="http://schemas.microsoft.com/office/drawing/2014/main" id="{97697D9D-D864-B846-E087-219D4F981EB5}"/>
              </a:ext>
            </a:extLst>
          </p:cNvPr>
          <p:cNvGrpSpPr/>
          <p:nvPr/>
        </p:nvGrpSpPr>
        <p:grpSpPr>
          <a:xfrm>
            <a:off x="0" y="2704026"/>
            <a:ext cx="4277381" cy="3099599"/>
            <a:chOff x="182880" y="3305348"/>
            <a:chExt cx="4101594" cy="2972215"/>
          </a:xfrm>
        </p:grpSpPr>
        <p:pic>
          <p:nvPicPr>
            <p:cNvPr id="8" name="Immagine 7">
              <a:extLst>
                <a:ext uri="{FF2B5EF4-FFF2-40B4-BE49-F238E27FC236}">
                  <a16:creationId xmlns:a16="http://schemas.microsoft.com/office/drawing/2014/main" id="{916248CB-ADCD-EE8A-3CF9-76E7565F1D16}"/>
                </a:ext>
              </a:extLst>
            </p:cNvPr>
            <p:cNvPicPr>
              <a:picLocks noChangeAspect="1"/>
            </p:cNvPicPr>
            <p:nvPr/>
          </p:nvPicPr>
          <p:blipFill>
            <a:blip r:embed="rId2"/>
            <a:srcRect l="10488"/>
            <a:stretch/>
          </p:blipFill>
          <p:spPr>
            <a:xfrm>
              <a:off x="182880" y="3305348"/>
              <a:ext cx="4101594" cy="2972215"/>
            </a:xfrm>
            <a:prstGeom prst="rect">
              <a:avLst/>
            </a:prstGeom>
          </p:spPr>
        </p:pic>
        <p:sp>
          <p:nvSpPr>
            <p:cNvPr id="9" name="Rettangolo 8">
              <a:extLst>
                <a:ext uri="{FF2B5EF4-FFF2-40B4-BE49-F238E27FC236}">
                  <a16:creationId xmlns:a16="http://schemas.microsoft.com/office/drawing/2014/main" id="{96790F45-39EC-7D9B-6E8C-E62D51084DBF}"/>
                </a:ext>
              </a:extLst>
            </p:cNvPr>
            <p:cNvSpPr/>
            <p:nvPr/>
          </p:nvSpPr>
          <p:spPr>
            <a:xfrm>
              <a:off x="283464" y="3666744"/>
              <a:ext cx="2980944" cy="237744"/>
            </a:xfrm>
            <a:prstGeom prst="rect">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9" name="Gruppo 18">
            <a:extLst>
              <a:ext uri="{FF2B5EF4-FFF2-40B4-BE49-F238E27FC236}">
                <a16:creationId xmlns:a16="http://schemas.microsoft.com/office/drawing/2014/main" id="{636C8D7B-E6F7-1988-0244-628DD00D60FC}"/>
              </a:ext>
            </a:extLst>
          </p:cNvPr>
          <p:cNvGrpSpPr/>
          <p:nvPr/>
        </p:nvGrpSpPr>
        <p:grpSpPr>
          <a:xfrm>
            <a:off x="4198187" y="2604175"/>
            <a:ext cx="3716434" cy="3912466"/>
            <a:chOff x="4198187" y="2444174"/>
            <a:chExt cx="4101594" cy="4317942"/>
          </a:xfrm>
        </p:grpSpPr>
        <p:pic>
          <p:nvPicPr>
            <p:cNvPr id="11" name="Immagine 10">
              <a:extLst>
                <a:ext uri="{FF2B5EF4-FFF2-40B4-BE49-F238E27FC236}">
                  <a16:creationId xmlns:a16="http://schemas.microsoft.com/office/drawing/2014/main" id="{ADABEDCE-DB40-F79B-9DCC-8F724852E81D}"/>
                </a:ext>
              </a:extLst>
            </p:cNvPr>
            <p:cNvPicPr>
              <a:picLocks noChangeAspect="1"/>
            </p:cNvPicPr>
            <p:nvPr/>
          </p:nvPicPr>
          <p:blipFill>
            <a:blip r:embed="rId3"/>
            <a:stretch>
              <a:fillRect/>
            </a:stretch>
          </p:blipFill>
          <p:spPr>
            <a:xfrm>
              <a:off x="4198187" y="2444174"/>
              <a:ext cx="4101594" cy="4317942"/>
            </a:xfrm>
            <a:prstGeom prst="rect">
              <a:avLst/>
            </a:prstGeom>
          </p:spPr>
        </p:pic>
        <p:sp>
          <p:nvSpPr>
            <p:cNvPr id="13" name="Rettangolo 12">
              <a:extLst>
                <a:ext uri="{FF2B5EF4-FFF2-40B4-BE49-F238E27FC236}">
                  <a16:creationId xmlns:a16="http://schemas.microsoft.com/office/drawing/2014/main" id="{6DA917F8-D275-09DF-1640-748D233085A2}"/>
                </a:ext>
              </a:extLst>
            </p:cNvPr>
            <p:cNvSpPr/>
            <p:nvPr/>
          </p:nvSpPr>
          <p:spPr>
            <a:xfrm>
              <a:off x="4277381" y="2770632"/>
              <a:ext cx="1501627" cy="73379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FC259E60-5E3C-2DC8-7DAD-1059F319D4FD}"/>
                </a:ext>
              </a:extLst>
            </p:cNvPr>
            <p:cNvSpPr/>
            <p:nvPr/>
          </p:nvSpPr>
          <p:spPr>
            <a:xfrm>
              <a:off x="4786953" y="4002104"/>
              <a:ext cx="3512828" cy="16123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7583324D-0471-C11B-7B27-9D56303CC3FF}"/>
                </a:ext>
              </a:extLst>
            </p:cNvPr>
            <p:cNvSpPr/>
            <p:nvPr/>
          </p:nvSpPr>
          <p:spPr>
            <a:xfrm>
              <a:off x="4268560" y="6188204"/>
              <a:ext cx="1501627" cy="22260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6" name="Gruppo 25">
            <a:extLst>
              <a:ext uri="{FF2B5EF4-FFF2-40B4-BE49-F238E27FC236}">
                <a16:creationId xmlns:a16="http://schemas.microsoft.com/office/drawing/2014/main" id="{B8CE7FD8-D560-B913-FFFF-C0884E4CCA84}"/>
              </a:ext>
            </a:extLst>
          </p:cNvPr>
          <p:cNvGrpSpPr/>
          <p:nvPr/>
        </p:nvGrpSpPr>
        <p:grpSpPr>
          <a:xfrm>
            <a:off x="8033871" y="2630771"/>
            <a:ext cx="4158129" cy="3650617"/>
            <a:chOff x="8033871" y="2630771"/>
            <a:chExt cx="4158129" cy="3650617"/>
          </a:xfrm>
        </p:grpSpPr>
        <p:pic>
          <p:nvPicPr>
            <p:cNvPr id="18" name="Immagine 17">
              <a:extLst>
                <a:ext uri="{FF2B5EF4-FFF2-40B4-BE49-F238E27FC236}">
                  <a16:creationId xmlns:a16="http://schemas.microsoft.com/office/drawing/2014/main" id="{555C6452-3EB1-361A-6E11-0E4E76C989E6}"/>
                </a:ext>
              </a:extLst>
            </p:cNvPr>
            <p:cNvPicPr>
              <a:picLocks noChangeAspect="1"/>
            </p:cNvPicPr>
            <p:nvPr/>
          </p:nvPicPr>
          <p:blipFill>
            <a:blip r:embed="rId4"/>
            <a:stretch>
              <a:fillRect/>
            </a:stretch>
          </p:blipFill>
          <p:spPr>
            <a:xfrm>
              <a:off x="8033871" y="3575304"/>
              <a:ext cx="4158129" cy="2706084"/>
            </a:xfrm>
            <a:prstGeom prst="rect">
              <a:avLst/>
            </a:prstGeom>
          </p:spPr>
        </p:pic>
        <p:pic>
          <p:nvPicPr>
            <p:cNvPr id="21" name="Immagine 20">
              <a:extLst>
                <a:ext uri="{FF2B5EF4-FFF2-40B4-BE49-F238E27FC236}">
                  <a16:creationId xmlns:a16="http://schemas.microsoft.com/office/drawing/2014/main" id="{A2130C0C-1B78-8A3A-2370-0509ECE51C0A}"/>
                </a:ext>
              </a:extLst>
            </p:cNvPr>
            <p:cNvPicPr>
              <a:picLocks noChangeAspect="1"/>
            </p:cNvPicPr>
            <p:nvPr/>
          </p:nvPicPr>
          <p:blipFill>
            <a:blip r:embed="rId5"/>
            <a:stretch>
              <a:fillRect/>
            </a:stretch>
          </p:blipFill>
          <p:spPr>
            <a:xfrm>
              <a:off x="8033871" y="2630771"/>
              <a:ext cx="4158129" cy="725881"/>
            </a:xfrm>
            <a:prstGeom prst="rect">
              <a:avLst/>
            </a:prstGeom>
          </p:spPr>
        </p:pic>
        <p:sp>
          <p:nvSpPr>
            <p:cNvPr id="22" name="Segnaposto contenuto 2">
              <a:extLst>
                <a:ext uri="{FF2B5EF4-FFF2-40B4-BE49-F238E27FC236}">
                  <a16:creationId xmlns:a16="http://schemas.microsoft.com/office/drawing/2014/main" id="{F337D54D-2A4C-95F5-1B23-20C3F10F0DA9}"/>
                </a:ext>
              </a:extLst>
            </p:cNvPr>
            <p:cNvSpPr txBox="1">
              <a:spLocks/>
            </p:cNvSpPr>
            <p:nvPr/>
          </p:nvSpPr>
          <p:spPr>
            <a:xfrm>
              <a:off x="8050386" y="3227658"/>
              <a:ext cx="489190" cy="45607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it-IT" sz="1200" dirty="0"/>
                <a:t>[…]</a:t>
              </a:r>
              <a:endParaRPr lang="en-US" sz="1200" dirty="0"/>
            </a:p>
          </p:txBody>
        </p:sp>
        <p:sp>
          <p:nvSpPr>
            <p:cNvPr id="23" name="Rettangolo 22">
              <a:extLst>
                <a:ext uri="{FF2B5EF4-FFF2-40B4-BE49-F238E27FC236}">
                  <a16:creationId xmlns:a16="http://schemas.microsoft.com/office/drawing/2014/main" id="{30D0CEF8-EE1D-1196-89C9-8F4165117064}"/>
                </a:ext>
              </a:extLst>
            </p:cNvPr>
            <p:cNvSpPr/>
            <p:nvPr/>
          </p:nvSpPr>
          <p:spPr>
            <a:xfrm>
              <a:off x="8050386" y="2779776"/>
              <a:ext cx="4141614" cy="57687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3DCB7BB5-F57D-ABD2-7C4B-005B7EB1D25C}"/>
                </a:ext>
              </a:extLst>
            </p:cNvPr>
            <p:cNvSpPr/>
            <p:nvPr/>
          </p:nvSpPr>
          <p:spPr>
            <a:xfrm>
              <a:off x="8065626" y="3883152"/>
              <a:ext cx="4068462" cy="1859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Rettangolo 24">
              <a:extLst>
                <a:ext uri="{FF2B5EF4-FFF2-40B4-BE49-F238E27FC236}">
                  <a16:creationId xmlns:a16="http://schemas.microsoft.com/office/drawing/2014/main" id="{6D13B84E-A642-A520-83F0-CA01FBFCABCE}"/>
                </a:ext>
              </a:extLst>
            </p:cNvPr>
            <p:cNvSpPr/>
            <p:nvPr/>
          </p:nvSpPr>
          <p:spPr>
            <a:xfrm>
              <a:off x="8300322" y="4538472"/>
              <a:ext cx="2334150" cy="100279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769637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1AF8E-BFFC-6BA3-46B7-D1C55CB72558}"/>
              </a:ext>
            </a:extLst>
          </p:cNvPr>
          <p:cNvSpPr>
            <a:spLocks noGrp="1"/>
          </p:cNvSpPr>
          <p:nvPr>
            <p:ph type="title"/>
          </p:nvPr>
        </p:nvSpPr>
        <p:spPr/>
        <p:txBody>
          <a:bodyPr/>
          <a:lstStyle/>
          <a:p>
            <a:r>
              <a:rPr lang="it-IT" dirty="0" err="1"/>
              <a:t>Measures</a:t>
            </a:r>
            <a:endParaRPr lang="it-IT" dirty="0"/>
          </a:p>
        </p:txBody>
      </p:sp>
      <p:sp>
        <p:nvSpPr>
          <p:cNvPr id="6" name="Segnaposto contenuto 2">
            <a:extLst>
              <a:ext uri="{FF2B5EF4-FFF2-40B4-BE49-F238E27FC236}">
                <a16:creationId xmlns:a16="http://schemas.microsoft.com/office/drawing/2014/main" id="{09CE2C35-B1F3-0835-0724-6135C48FAC59}"/>
              </a:ext>
            </a:extLst>
          </p:cNvPr>
          <p:cNvSpPr>
            <a:spLocks noGrp="1"/>
          </p:cNvSpPr>
          <p:nvPr>
            <p:ph idx="1"/>
          </p:nvPr>
        </p:nvSpPr>
        <p:spPr>
          <a:xfrm>
            <a:off x="380562" y="2386584"/>
            <a:ext cx="3139878" cy="4197096"/>
          </a:xfrm>
        </p:spPr>
        <p:txBody>
          <a:bodyPr anchor="ctr">
            <a:normAutofit/>
          </a:bodyPr>
          <a:lstStyle/>
          <a:p>
            <a:pPr marL="0" indent="0">
              <a:buNone/>
            </a:pPr>
            <a:r>
              <a:rPr lang="en-US" dirty="0"/>
              <a:t>The best speedup is reached using the PARALLEL_TARGET method with a </a:t>
            </a:r>
            <a:r>
              <a:rPr lang="en-US" b="1" dirty="0"/>
              <a:t>x33 </a:t>
            </a:r>
            <a:r>
              <a:rPr lang="en-US" dirty="0"/>
              <a:t>factor</a:t>
            </a:r>
          </a:p>
          <a:p>
            <a:pPr marL="0" indent="0">
              <a:buNone/>
            </a:pPr>
            <a:endParaRPr lang="en-US" b="1" dirty="0"/>
          </a:p>
          <a:p>
            <a:pPr marL="0" indent="0">
              <a:buNone/>
            </a:pPr>
            <a:r>
              <a:rPr lang="en-US" dirty="0"/>
              <a:t>Other methods of parallelization give a speedup of about </a:t>
            </a:r>
            <a:r>
              <a:rPr lang="en-US" b="1" dirty="0"/>
              <a:t>x5</a:t>
            </a:r>
            <a:r>
              <a:rPr lang="en-US" dirty="0"/>
              <a:t>, but are better for smaller dataset</a:t>
            </a:r>
            <a:endParaRPr lang="en-US" b="1" dirty="0"/>
          </a:p>
        </p:txBody>
      </p:sp>
      <p:pic>
        <p:nvPicPr>
          <p:cNvPr id="4" name="Immagine 3" descr="Immagine che contiene testo, schermata, diagramma, Policromia&#10;&#10;Il contenuto generato dall'IA potrebbe non essere corretto.">
            <a:extLst>
              <a:ext uri="{FF2B5EF4-FFF2-40B4-BE49-F238E27FC236}">
                <a16:creationId xmlns:a16="http://schemas.microsoft.com/office/drawing/2014/main" id="{F6D4ACD6-A533-74C0-DC9B-C9BA273BB7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742" y="2002537"/>
            <a:ext cx="8088531" cy="4718310"/>
          </a:xfrm>
          <a:prstGeom prst="rect">
            <a:avLst/>
          </a:prstGeom>
        </p:spPr>
      </p:pic>
    </p:spTree>
    <p:extLst>
      <p:ext uri="{BB962C8B-B14F-4D97-AF65-F5344CB8AC3E}">
        <p14:creationId xmlns:p14="http://schemas.microsoft.com/office/powerpoint/2010/main" val="76486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23BBC5-DFF8-B523-9DC8-92A5423048C1}"/>
              </a:ext>
            </a:extLst>
          </p:cNvPr>
          <p:cNvSpPr>
            <a:spLocks noGrp="1"/>
          </p:cNvSpPr>
          <p:nvPr>
            <p:ph type="title"/>
          </p:nvPr>
        </p:nvSpPr>
        <p:spPr/>
        <p:txBody>
          <a:bodyPr/>
          <a:lstStyle/>
          <a:p>
            <a:r>
              <a:rPr lang="it-IT" dirty="0" err="1"/>
              <a:t>Considerations</a:t>
            </a:r>
            <a:endParaRPr lang="it-IT" dirty="0"/>
          </a:p>
        </p:txBody>
      </p:sp>
      <p:sp>
        <p:nvSpPr>
          <p:cNvPr id="3" name="Segnaposto contenuto 2">
            <a:extLst>
              <a:ext uri="{FF2B5EF4-FFF2-40B4-BE49-F238E27FC236}">
                <a16:creationId xmlns:a16="http://schemas.microsoft.com/office/drawing/2014/main" id="{FFC58872-A605-EF82-5CD9-DDB579B878E9}"/>
              </a:ext>
            </a:extLst>
          </p:cNvPr>
          <p:cNvSpPr>
            <a:spLocks noGrp="1"/>
          </p:cNvSpPr>
          <p:nvPr>
            <p:ph idx="1"/>
          </p:nvPr>
        </p:nvSpPr>
        <p:spPr>
          <a:xfrm>
            <a:off x="818712" y="2222287"/>
            <a:ext cx="10554574" cy="4188525"/>
          </a:xfrm>
        </p:spPr>
        <p:txBody>
          <a:bodyPr>
            <a:normAutofit/>
          </a:bodyPr>
          <a:lstStyle/>
          <a:p>
            <a:r>
              <a:rPr lang="en-US" dirty="0"/>
              <a:t>This project demonstrated the effectiveness of using OpenMP to parallelize computational workloads efficiently. Among the tested approaches, GPU offloading (PARALLEL_TARGET) proved to be the most performant, especially on large datasets, due to its ability to massively parallelize operations on device</a:t>
            </a:r>
          </a:p>
          <a:p>
            <a:r>
              <a:rPr lang="en-US" dirty="0"/>
              <a:t>However, for smaller datasets, the overhead introduced by transferring data between the host (CPU) and the device (GPU) becomes a significant bottleneck. In these cases, parallelization across CPU threads (</a:t>
            </a:r>
            <a:r>
              <a:rPr lang="en-US" dirty="0" err="1"/>
              <a:t>e.g.PARALLEL_FOR</a:t>
            </a:r>
            <a:r>
              <a:rPr lang="en-US" dirty="0"/>
              <a:t> and PARALLEL_TASK) is generally more efficient and easier to manage.</a:t>
            </a:r>
          </a:p>
          <a:p>
            <a:r>
              <a:rPr lang="en-US" dirty="0"/>
              <a:t>For very small datasets, the sequential implementation remains the best option. In such scenarios, the overhead introduced by task distribution and thread management in parallel execution can outweigh the benefits.</a:t>
            </a:r>
            <a:endParaRPr lang="it-IT" dirty="0"/>
          </a:p>
        </p:txBody>
      </p:sp>
    </p:spTree>
    <p:extLst>
      <p:ext uri="{BB962C8B-B14F-4D97-AF65-F5344CB8AC3E}">
        <p14:creationId xmlns:p14="http://schemas.microsoft.com/office/powerpoint/2010/main" val="474400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B895B7-1D9D-6A5E-E73B-F6F1737568C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4D1A207-721E-F374-72B6-EECBFCA3968A}"/>
              </a:ext>
            </a:extLst>
          </p:cNvPr>
          <p:cNvSpPr>
            <a:spLocks noGrp="1"/>
          </p:cNvSpPr>
          <p:nvPr>
            <p:ph type="ctrTitle"/>
          </p:nvPr>
        </p:nvSpPr>
        <p:spPr>
          <a:xfrm>
            <a:off x="1395919" y="4540640"/>
            <a:ext cx="9854120" cy="2317360"/>
          </a:xfrm>
        </p:spPr>
        <p:txBody>
          <a:bodyPr anchor="ctr">
            <a:normAutofit/>
          </a:bodyPr>
          <a:lstStyle/>
          <a:p>
            <a:r>
              <a:rPr lang="it-IT" sz="6000" dirty="0">
                <a:solidFill>
                  <a:srgbClr val="FFFFFF"/>
                </a:solidFill>
                <a:latin typeface="Bahnschrift" panose="020B0502040204020203" pitchFamily="34" charset="0"/>
              </a:rPr>
              <a:t>Correlation.cu</a:t>
            </a:r>
          </a:p>
        </p:txBody>
      </p:sp>
      <p:sp>
        <p:nvSpPr>
          <p:cNvPr id="4" name="Titolo 1">
            <a:extLst>
              <a:ext uri="{FF2B5EF4-FFF2-40B4-BE49-F238E27FC236}">
                <a16:creationId xmlns:a16="http://schemas.microsoft.com/office/drawing/2014/main" id="{70E40492-681C-1C06-0FEC-131C39BF9443}"/>
              </a:ext>
            </a:extLst>
          </p:cNvPr>
          <p:cNvSpPr txBox="1">
            <a:spLocks/>
          </p:cNvSpPr>
          <p:nvPr/>
        </p:nvSpPr>
        <p:spPr>
          <a:xfrm>
            <a:off x="1321340" y="2003320"/>
            <a:ext cx="9854120" cy="2834547"/>
          </a:xfrm>
          <a:prstGeom prst="rect">
            <a:avLst/>
          </a:prstGeom>
          <a:effectLst>
            <a:outerShdw blurRad="50800" dir="14400000">
              <a:srgbClr val="000000">
                <a:alpha val="60000"/>
              </a:srgbClr>
            </a:outerShdw>
          </a:effectLst>
        </p:spPr>
        <p:txBody>
          <a:bodyPr vert="horz" lIns="91440" tIns="45720" rIns="91440" bIns="45720" rtlCol="0" anchor="ctr">
            <a:norm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6000" dirty="0">
                <a:solidFill>
                  <a:srgbClr val="FFFFFF"/>
                </a:solidFill>
                <a:latin typeface="Bahnschrift" panose="020B0502040204020203" pitchFamily="34" charset="0"/>
              </a:rPr>
              <a:t>HPC PROJECT – PART 2</a:t>
            </a:r>
            <a:br>
              <a:rPr lang="it-IT" sz="6000" dirty="0">
                <a:solidFill>
                  <a:srgbClr val="FFFFFF"/>
                </a:solidFill>
                <a:latin typeface="Bahnschrift" panose="020B0502040204020203" pitchFamily="34" charset="0"/>
              </a:rPr>
            </a:br>
            <a:r>
              <a:rPr lang="it-IT" sz="6000" dirty="0">
                <a:solidFill>
                  <a:srgbClr val="FFFFFF"/>
                </a:solidFill>
                <a:latin typeface="Bahnschrift" panose="020B0502040204020203" pitchFamily="34" charset="0"/>
              </a:rPr>
              <a:t>CUDA PARALLELIZATION</a:t>
            </a:r>
          </a:p>
        </p:txBody>
      </p:sp>
    </p:spTree>
    <p:extLst>
      <p:ext uri="{BB962C8B-B14F-4D97-AF65-F5344CB8AC3E}">
        <p14:creationId xmlns:p14="http://schemas.microsoft.com/office/powerpoint/2010/main" val="2419307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B405E-2E81-3F61-0BD5-E28EAC13BF8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CC42E06-C07D-8C03-2209-63A16E66D7AC}"/>
              </a:ext>
            </a:extLst>
          </p:cNvPr>
          <p:cNvSpPr>
            <a:spLocks noGrp="1"/>
          </p:cNvSpPr>
          <p:nvPr>
            <p:ph type="title"/>
          </p:nvPr>
        </p:nvSpPr>
        <p:spPr/>
        <p:txBody>
          <a:bodyPr/>
          <a:lstStyle/>
          <a:p>
            <a:r>
              <a:rPr lang="it-IT" dirty="0"/>
              <a:t>Idea</a:t>
            </a:r>
          </a:p>
        </p:txBody>
      </p:sp>
      <p:sp>
        <p:nvSpPr>
          <p:cNvPr id="3" name="Segnaposto contenuto 2">
            <a:extLst>
              <a:ext uri="{FF2B5EF4-FFF2-40B4-BE49-F238E27FC236}">
                <a16:creationId xmlns:a16="http://schemas.microsoft.com/office/drawing/2014/main" id="{96F4ACCE-9B00-2A3A-D7D4-E2070BFBB958}"/>
              </a:ext>
            </a:extLst>
          </p:cNvPr>
          <p:cNvSpPr>
            <a:spLocks noGrp="1"/>
          </p:cNvSpPr>
          <p:nvPr>
            <p:ph idx="1"/>
          </p:nvPr>
        </p:nvSpPr>
        <p:spPr>
          <a:xfrm>
            <a:off x="818712" y="2222287"/>
            <a:ext cx="5277288" cy="4188525"/>
          </a:xfrm>
        </p:spPr>
        <p:txBody>
          <a:bodyPr>
            <a:normAutofit/>
          </a:bodyPr>
          <a:lstStyle/>
          <a:p>
            <a:r>
              <a:rPr lang="en-US" dirty="0"/>
              <a:t>The calculation of </a:t>
            </a:r>
            <a:r>
              <a:rPr lang="en-US" b="1" dirty="0"/>
              <a:t>mean</a:t>
            </a:r>
            <a:r>
              <a:rPr lang="en-US" dirty="0"/>
              <a:t> and </a:t>
            </a:r>
            <a:r>
              <a:rPr lang="en-US" b="1" dirty="0"/>
              <a:t>standard deviation</a:t>
            </a:r>
            <a:r>
              <a:rPr lang="en-US" dirty="0"/>
              <a:t> for each column does not depend on the others</a:t>
            </a:r>
          </a:p>
          <a:p>
            <a:r>
              <a:rPr lang="en-US" dirty="0"/>
              <a:t>The </a:t>
            </a:r>
            <a:r>
              <a:rPr lang="en-US" b="1" dirty="0"/>
              <a:t>normalization</a:t>
            </a:r>
            <a:r>
              <a:rPr lang="en-US" dirty="0"/>
              <a:t> of each value is independent</a:t>
            </a:r>
          </a:p>
          <a:p>
            <a:r>
              <a:rPr lang="en-US" dirty="0"/>
              <a:t>Each element of the </a:t>
            </a:r>
            <a:r>
              <a:rPr lang="en-US" b="1" dirty="0"/>
              <a:t>correlation matrix </a:t>
            </a:r>
            <a:r>
              <a:rPr lang="en-US" dirty="0"/>
              <a:t>can be computed separately, since it only requires data from those columns</a:t>
            </a:r>
            <a:endParaRPr lang="it-IT" dirty="0"/>
          </a:p>
        </p:txBody>
      </p:sp>
      <p:sp>
        <p:nvSpPr>
          <p:cNvPr id="4" name="Segnaposto contenuto 2">
            <a:extLst>
              <a:ext uri="{FF2B5EF4-FFF2-40B4-BE49-F238E27FC236}">
                <a16:creationId xmlns:a16="http://schemas.microsoft.com/office/drawing/2014/main" id="{F13B7D2E-DB30-8633-8DD2-8F913BA5B8D6}"/>
              </a:ext>
            </a:extLst>
          </p:cNvPr>
          <p:cNvSpPr txBox="1">
            <a:spLocks/>
          </p:cNvSpPr>
          <p:nvPr/>
        </p:nvSpPr>
        <p:spPr>
          <a:xfrm>
            <a:off x="6658680" y="2222286"/>
            <a:ext cx="5277288" cy="418852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To simplify memory transfers from host to device, and to facilitate index calculations within kernels, matrices could be represented as 1D arrays. </a:t>
            </a:r>
          </a:p>
          <a:p>
            <a:r>
              <a:rPr lang="en-US" dirty="0"/>
              <a:t>Use 256 threads per block due to recommendations because it is supported by the most of GPUs*</a:t>
            </a:r>
            <a:endParaRPr lang="it-IT" dirty="0"/>
          </a:p>
        </p:txBody>
      </p:sp>
      <p:sp>
        <p:nvSpPr>
          <p:cNvPr id="6" name="Segnaposto contenuto 2">
            <a:extLst>
              <a:ext uri="{FF2B5EF4-FFF2-40B4-BE49-F238E27FC236}">
                <a16:creationId xmlns:a16="http://schemas.microsoft.com/office/drawing/2014/main" id="{38EE985A-97E6-B7DB-CCDA-515E6C630D07}"/>
              </a:ext>
            </a:extLst>
          </p:cNvPr>
          <p:cNvSpPr txBox="1">
            <a:spLocks/>
          </p:cNvSpPr>
          <p:nvPr/>
        </p:nvSpPr>
        <p:spPr>
          <a:xfrm>
            <a:off x="530352" y="6109059"/>
            <a:ext cx="10506456" cy="60350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200" dirty="0"/>
              <a:t>* </a:t>
            </a:r>
            <a:r>
              <a:rPr lang="it-IT" sz="1200" dirty="0">
                <a:hlinkClick r:id="rId2"/>
              </a:rPr>
              <a:t>https://docs.nvidia.com/cuda/cuda-c-programming-guide/index.html#thread-hierarchy</a:t>
            </a:r>
            <a:endParaRPr lang="it-IT" sz="1200" dirty="0"/>
          </a:p>
        </p:txBody>
      </p:sp>
    </p:spTree>
    <p:extLst>
      <p:ext uri="{BB962C8B-B14F-4D97-AF65-F5344CB8AC3E}">
        <p14:creationId xmlns:p14="http://schemas.microsoft.com/office/powerpoint/2010/main" val="41277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zione">
  <a:themeElements>
    <a:clrScheme name="Citazion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zion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zion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TM03457503[[fn=Citazione]]</Template>
  <TotalTime>1121</TotalTime>
  <Words>918</Words>
  <Application>Microsoft Office PowerPoint</Application>
  <PresentationFormat>Widescreen</PresentationFormat>
  <Paragraphs>110</Paragraphs>
  <Slides>16</Slides>
  <Notes>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16</vt:i4>
      </vt:variant>
    </vt:vector>
  </HeadingPairs>
  <TitlesOfParts>
    <vt:vector size="23" baseType="lpstr">
      <vt:lpstr>Aptos</vt:lpstr>
      <vt:lpstr>Arial</vt:lpstr>
      <vt:lpstr>Bahnschrift</vt:lpstr>
      <vt:lpstr>Century Gothic</vt:lpstr>
      <vt:lpstr>Monotype</vt:lpstr>
      <vt:lpstr>Wingdings 2</vt:lpstr>
      <vt:lpstr>Citazione</vt:lpstr>
      <vt:lpstr>Correlation.c</vt:lpstr>
      <vt:lpstr>Problem</vt:lpstr>
      <vt:lpstr>Hardware</vt:lpstr>
      <vt:lpstr>Profiling</vt:lpstr>
      <vt:lpstr>Parallelization methods</vt:lpstr>
      <vt:lpstr>Measures</vt:lpstr>
      <vt:lpstr>Considerations</vt:lpstr>
      <vt:lpstr>Correlation.cu</vt:lpstr>
      <vt:lpstr>Idea</vt:lpstr>
      <vt:lpstr>Parallelization (1)</vt:lpstr>
      <vt:lpstr>Parallelization (2)</vt:lpstr>
      <vt:lpstr>Parallelization (3)</vt:lpstr>
      <vt:lpstr>Profiling CUDA</vt:lpstr>
      <vt:lpstr>Measures</vt:lpstr>
      <vt:lpstr>OpenMP vs CUDA</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Bruno Pesole</dc:creator>
  <cp:revision>26</cp:revision>
  <dcterms:created xsi:type="dcterms:W3CDTF">2025-05-12T10:57:46Z</dcterms:created>
  <dcterms:modified xsi:type="dcterms:W3CDTF">2025-06-10T11:35:14Z</dcterms:modified>
</cp:coreProperties>
</file>