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66" r:id="rId4"/>
    <p:sldId id="301" r:id="rId5"/>
    <p:sldId id="367" r:id="rId6"/>
    <p:sldId id="368" r:id="rId7"/>
    <p:sldId id="370" r:id="rId8"/>
    <p:sldId id="369" r:id="rId9"/>
    <p:sldId id="371" r:id="rId10"/>
    <p:sldId id="372" r:id="rId11"/>
    <p:sldId id="373" r:id="rId12"/>
    <p:sldId id="374" r:id="rId13"/>
    <p:sldId id="375" r:id="rId14"/>
    <p:sldId id="376" r:id="rId15"/>
    <p:sldId id="379" r:id="rId16"/>
    <p:sldId id="380" r:id="rId17"/>
    <p:sldId id="381" r:id="rId18"/>
    <p:sldId id="383" r:id="rId19"/>
    <p:sldId id="382" r:id="rId20"/>
    <p:sldId id="389" r:id="rId21"/>
    <p:sldId id="384" r:id="rId22"/>
    <p:sldId id="386" r:id="rId23"/>
    <p:sldId id="385" r:id="rId24"/>
    <p:sldId id="296" r:id="rId25"/>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6C00"/>
    <a:srgbClr val="15A5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110.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47.xml"/><Relationship Id="rId7" Type="http://schemas.openxmlformats.org/officeDocument/2006/relationships/image" Target="../media/image1.png"/><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image" Target="../media/image2.png"/><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11.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tags" Target="../tags/tag53.xml"/><Relationship Id="rId7" Type="http://schemas.openxmlformats.org/officeDocument/2006/relationships/image" Target="../media/image1.png"/><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image" Target="../media/image2.png"/><Relationship Id="rId3" Type="http://schemas.openxmlformats.org/officeDocument/2006/relationships/tags" Target="../tags/tag50.xml"/><Relationship Id="rId2" Type="http://schemas.openxmlformats.org/officeDocument/2006/relationships/tags" Target="../tags/tag49.xml"/><Relationship Id="rId12" Type="http://schemas.openxmlformats.org/officeDocument/2006/relationships/slideLayout" Target="../slideLayouts/slideLayout2.xml"/><Relationship Id="rId11" Type="http://schemas.openxmlformats.org/officeDocument/2006/relationships/image" Target="../media/image8.png"/><Relationship Id="rId10" Type="http://schemas.openxmlformats.org/officeDocument/2006/relationships/tags" Target="../tags/tag54.xml"/><Relationship Id="rId1" Type="http://schemas.openxmlformats.org/officeDocument/2006/relationships/tags" Target="../tags/tag48.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image" Target="../media/image2.png"/><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60.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jpeg"/><Relationship Id="rId7" Type="http://schemas.openxmlformats.org/officeDocument/2006/relationships/image" Target="../media/image1.png"/><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media/image2.png"/><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image" Target="../media/image2.png"/><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image" Target="../media/image2.png"/><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s>
</file>

<file path=ppt/slides/_rels/slide17.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81.xml"/><Relationship Id="rId7" Type="http://schemas.openxmlformats.org/officeDocument/2006/relationships/image" Target="../media/image1.png"/><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image" Target="../media/image2.png"/><Relationship Id="rId3" Type="http://schemas.openxmlformats.org/officeDocument/2006/relationships/tags" Target="../tags/tag78.xml"/><Relationship Id="rId2" Type="http://schemas.openxmlformats.org/officeDocument/2006/relationships/tags" Target="../tags/tag77.xml"/><Relationship Id="rId10" Type="http://schemas.openxmlformats.org/officeDocument/2006/relationships/slideLayout" Target="../slideLayouts/slideLayout2.xml"/><Relationship Id="rId1" Type="http://schemas.openxmlformats.org/officeDocument/2006/relationships/tags" Target="../tags/tag76.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image" Target="../media/image2.png"/><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19.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tags" Target="../tags/tag92.xml"/><Relationship Id="rId7" Type="http://schemas.openxmlformats.org/officeDocument/2006/relationships/image" Target="../media/image1.png"/><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image" Target="../media/image2.png"/><Relationship Id="rId3" Type="http://schemas.openxmlformats.org/officeDocument/2006/relationships/tags" Target="../tags/tag89.xml"/><Relationship Id="rId2" Type="http://schemas.openxmlformats.org/officeDocument/2006/relationships/tags" Target="../tags/tag88.xml"/><Relationship Id="rId10" Type="http://schemas.openxmlformats.org/officeDocument/2006/relationships/slideLayout" Target="../slideLayouts/slideLayout2.xml"/><Relationship Id="rId1" Type="http://schemas.openxmlformats.org/officeDocument/2006/relationships/tags" Target="../tags/tag8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image" Target="../media/image2.png"/><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image" Target="../media/image2.png"/><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_rels/slide22.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tags" Target="../tags/tag108.xml"/><Relationship Id="rId7" Type="http://schemas.openxmlformats.org/officeDocument/2006/relationships/image" Target="../media/image1.png"/><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image" Target="../media/image2.png"/><Relationship Id="rId3" Type="http://schemas.openxmlformats.org/officeDocument/2006/relationships/tags" Target="../tags/tag105.xml"/><Relationship Id="rId2" Type="http://schemas.openxmlformats.org/officeDocument/2006/relationships/tags" Target="../tags/tag104.xml"/><Relationship Id="rId10" Type="http://schemas.openxmlformats.org/officeDocument/2006/relationships/slideLayout" Target="../slideLayouts/slideLayout2.xml"/><Relationship Id="rId1" Type="http://schemas.openxmlformats.org/officeDocument/2006/relationships/tags" Target="../tags/tag10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09.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image" Target="../media/image2.png"/><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image" Target="../media/image2.png"/><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image" Target="../media/image2.png"/><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image" Target="../media/image3.png"/><Relationship Id="rId10" Type="http://schemas.openxmlformats.org/officeDocument/2006/relationships/slideLayout" Target="../slideLayouts/slideLayout2.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24.xml"/><Relationship Id="rId7" Type="http://schemas.openxmlformats.org/officeDocument/2006/relationships/image" Target="../media/image1.png"/><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image" Target="../media/image2.png"/><Relationship Id="rId3" Type="http://schemas.openxmlformats.org/officeDocument/2006/relationships/tags" Target="../tags/tag21.xml"/><Relationship Id="rId2" Type="http://schemas.openxmlformats.org/officeDocument/2006/relationships/tags" Target="../tags/tag20.xml"/><Relationship Id="rId10" Type="http://schemas.openxmlformats.org/officeDocument/2006/relationships/slideLayout" Target="../slideLayouts/slideLayout2.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tags" Target="../tags/tag30.xml"/><Relationship Id="rId7" Type="http://schemas.openxmlformats.org/officeDocument/2006/relationships/image" Target="../media/image1.png"/><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image" Target="../media/image2.png"/><Relationship Id="rId3" Type="http://schemas.openxmlformats.org/officeDocument/2006/relationships/tags" Target="../tags/tag27.xml"/><Relationship Id="rId2" Type="http://schemas.openxmlformats.org/officeDocument/2006/relationships/tags" Target="../tags/tag26.xml"/><Relationship Id="rId10" Type="http://schemas.openxmlformats.org/officeDocument/2006/relationships/slideLayout" Target="../slideLayouts/slideLayout2.xml"/><Relationship Id="rId1" Type="http://schemas.openxmlformats.org/officeDocument/2006/relationships/tags" Target="../tags/tag25.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image" Target="../media/image2.png"/><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9.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41.xml"/><Relationship Id="rId7" Type="http://schemas.openxmlformats.org/officeDocument/2006/relationships/image" Target="../media/image1.png"/><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image" Target="../media/image2.png"/><Relationship Id="rId3" Type="http://schemas.openxmlformats.org/officeDocument/2006/relationships/tags" Target="../tags/tag38.xml"/><Relationship Id="rId2" Type="http://schemas.openxmlformats.org/officeDocument/2006/relationships/tags" Target="../tags/tag37.xml"/><Relationship Id="rId10" Type="http://schemas.openxmlformats.org/officeDocument/2006/relationships/slideLayout" Target="../slideLayouts/slideLayout2.xml"/><Relationship Id="rId1" Type="http://schemas.openxmlformats.org/officeDocument/2006/relationships/tags" Target="../tags/tag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0" y="1381760"/>
            <a:ext cx="12192635" cy="2113280"/>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a:latin typeface="华文宋体" panose="02010600040101010101" charset="-122"/>
                <a:ea typeface="华文宋体" panose="02010600040101010101" charset="-122"/>
              </a:rPr>
              <a:t>STA323</a:t>
            </a:r>
            <a:endParaRPr lang="zh-CN" altLang="en-US" sz="4000">
              <a:latin typeface="华文宋体" panose="02010600040101010101" charset="-122"/>
              <a:ea typeface="华文宋体" panose="02010600040101010101" charset="-122"/>
            </a:endParaRPr>
          </a:p>
          <a:p>
            <a:pPr algn="ctr"/>
            <a:endParaRPr lang="zh-CN" altLang="en-US" sz="2800">
              <a:latin typeface="华文宋体" panose="02010600040101010101" charset="-122"/>
              <a:ea typeface="华文宋体" panose="02010600040101010101" charset="-122"/>
            </a:endParaRPr>
          </a:p>
          <a:p>
            <a:pPr algn="ctr"/>
            <a:r>
              <a:rPr lang="en-US" altLang="zh-CN" sz="2800">
                <a:latin typeface="华文宋体" panose="02010600040101010101" charset="-122"/>
                <a:ea typeface="华文宋体" panose="02010600040101010101" charset="-122"/>
              </a:rPr>
              <a:t>Project 1</a:t>
            </a:r>
            <a:endParaRPr lang="en-US" altLang="zh-CN" sz="2800">
              <a:latin typeface="华文宋体" panose="02010600040101010101" charset="-122"/>
              <a:ea typeface="华文宋体" panose="02010600040101010101" charset="-122"/>
            </a:endParaRPr>
          </a:p>
        </p:txBody>
      </p:sp>
      <p:sp>
        <p:nvSpPr>
          <p:cNvPr id="9" name="文本框 8"/>
          <p:cNvSpPr txBox="1"/>
          <p:nvPr/>
        </p:nvSpPr>
        <p:spPr>
          <a:xfrm>
            <a:off x="4064000" y="4241800"/>
            <a:ext cx="4064000" cy="2122805"/>
          </a:xfrm>
          <a:prstGeom prst="rect">
            <a:avLst/>
          </a:prstGeom>
          <a:noFill/>
        </p:spPr>
        <p:txBody>
          <a:bodyPr wrap="square" rtlCol="0">
            <a:spAutoFit/>
          </a:bodyPr>
          <a:p>
            <a:pPr algn="ctr"/>
            <a:r>
              <a:rPr lang="en-US" altLang="zh-CN" sz="2400">
                <a:latin typeface="华文宋体" panose="02010600040101010101" charset="-122"/>
                <a:ea typeface="华文宋体" panose="02010600040101010101" charset="-122"/>
                <a:cs typeface="华文中宋" panose="02010600040101010101" charset="-122"/>
              </a:rPr>
              <a:t>12112627</a:t>
            </a:r>
            <a:endParaRPr lang="zh-CN" altLang="en-US" sz="2400">
              <a:latin typeface="华文宋体" panose="02010600040101010101" charset="-122"/>
              <a:ea typeface="华文宋体" panose="02010600040101010101" charset="-122"/>
              <a:cs typeface="华文中宋" panose="02010600040101010101" charset="-122"/>
            </a:endParaRPr>
          </a:p>
          <a:p>
            <a:pPr algn="ctr"/>
            <a:r>
              <a:rPr lang="zh-CN" altLang="en-US" sz="2400">
                <a:latin typeface="华文中宋" panose="02010600040101010101" charset="-122"/>
                <a:ea typeface="华文中宋" panose="02010600040101010101" charset="-122"/>
                <a:cs typeface="华文中宋" panose="02010600040101010101" charset="-122"/>
              </a:rPr>
              <a:t>李</a:t>
            </a:r>
            <a:r>
              <a:rPr lang="en-US" altLang="zh-CN" sz="2400">
                <a:latin typeface="华文中宋" panose="02010600040101010101" charset="-122"/>
                <a:ea typeface="华文中宋" panose="02010600040101010101" charset="-122"/>
                <a:cs typeface="华文中宋" panose="02010600040101010101" charset="-122"/>
              </a:rPr>
              <a:t> </a:t>
            </a:r>
            <a:r>
              <a:rPr lang="zh-CN" altLang="en-US" sz="2400">
                <a:latin typeface="华文中宋" panose="02010600040101010101" charset="-122"/>
                <a:ea typeface="华文中宋" panose="02010600040101010101" charset="-122"/>
                <a:cs typeface="华文中宋" panose="02010600040101010101" charset="-122"/>
              </a:rPr>
              <a:t>乐</a:t>
            </a:r>
            <a:r>
              <a:rPr lang="en-US" altLang="zh-CN" sz="2400">
                <a:latin typeface="华文中宋" panose="02010600040101010101" charset="-122"/>
                <a:ea typeface="华文中宋" panose="02010600040101010101" charset="-122"/>
                <a:cs typeface="华文中宋" panose="02010600040101010101" charset="-122"/>
              </a:rPr>
              <a:t> </a:t>
            </a:r>
            <a:r>
              <a:rPr lang="zh-CN" altLang="en-US" sz="2400">
                <a:latin typeface="华文中宋" panose="02010600040101010101" charset="-122"/>
                <a:ea typeface="华文中宋" panose="02010600040101010101" charset="-122"/>
                <a:cs typeface="华文中宋" panose="02010600040101010101" charset="-122"/>
              </a:rPr>
              <a:t>平</a:t>
            </a:r>
            <a:endParaRPr lang="zh-CN" altLang="en-US" sz="2400">
              <a:latin typeface="华文中宋" panose="02010600040101010101" charset="-122"/>
              <a:ea typeface="华文中宋" panose="02010600040101010101" charset="-122"/>
              <a:cs typeface="华文中宋" panose="02010600040101010101" charset="-122"/>
            </a:endParaRPr>
          </a:p>
          <a:p>
            <a:pPr algn="ctr"/>
            <a:endParaRPr lang="zh-CN" altLang="en-US" sz="2400">
              <a:latin typeface="华文宋体" panose="02010600040101010101" charset="-122"/>
              <a:ea typeface="华文宋体" panose="02010600040101010101" charset="-122"/>
            </a:endParaRPr>
          </a:p>
          <a:p>
            <a:pPr algn="ctr"/>
            <a:r>
              <a:rPr lang="en-US" altLang="zh-CN" sz="2000">
                <a:latin typeface="华文宋体" panose="02010600040101010101" charset="-122"/>
                <a:ea typeface="华文宋体" panose="02010600040101010101" charset="-122"/>
              </a:rPr>
              <a:t>2024.4</a:t>
            </a:r>
            <a:endParaRPr lang="en-US" altLang="zh-CN" sz="2000">
              <a:latin typeface="华文宋体" panose="02010600040101010101" charset="-122"/>
              <a:ea typeface="华文宋体" panose="02010600040101010101" charset="-122"/>
            </a:endParaRPr>
          </a:p>
          <a:p>
            <a:pPr algn="ctr"/>
            <a:endParaRPr lang="zh-CN" altLang="en-US" sz="2000">
              <a:latin typeface="华文宋体" panose="02010600040101010101" charset="-122"/>
              <a:ea typeface="华文宋体" panose="02010600040101010101" charset="-122"/>
            </a:endParaRPr>
          </a:p>
          <a:p>
            <a:pPr algn="ctr"/>
            <a:endParaRPr lang="zh-CN" altLang="en-US" sz="2000">
              <a:latin typeface="华文宋体" panose="02010600040101010101" charset="-122"/>
              <a:ea typeface="华文宋体" panose="02010600040101010101" charset="-122"/>
            </a:endParaRPr>
          </a:p>
        </p:txBody>
      </p:sp>
      <p:pic>
        <p:nvPicPr>
          <p:cNvPr id="10" name="图片 9"/>
          <p:cNvPicPr>
            <a:picLocks noChangeAspect="1"/>
          </p:cNvPicPr>
          <p:nvPr>
            <p:custDataLst>
              <p:tags r:id="rId1"/>
            </p:custDataLst>
          </p:nvPr>
        </p:nvPicPr>
        <p:blipFill>
          <a:blip r:embed="rId2"/>
          <a:stretch>
            <a:fillRect/>
          </a:stretch>
        </p:blipFill>
        <p:spPr>
          <a:xfrm>
            <a:off x="8745220" y="298450"/>
            <a:ext cx="3134360" cy="815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normAutofit fontScale="25000"/>
          </a:bodyPr>
          <a:p>
            <a:pPr marL="0" indent="457200" fontAlgn="auto">
              <a:lnSpc>
                <a:spcPct val="100000"/>
              </a:lnSpc>
              <a:buNone/>
            </a:pPr>
            <a:r>
              <a:rPr lang="zh-CN" altLang="en-US" sz="4800">
                <a:latin typeface="Consolas" panose="020B0609020204030204" charset="0"/>
                <a:ea typeface="华文宋体" panose="02010600040101010101" charset="-122"/>
                <a:cs typeface="Consolas" panose="020B0609020204030204" charset="0"/>
              </a:rPr>
              <a:t>result_df_sql = spark.sql("""</a:t>
            </a:r>
            <a:endParaRPr lang="zh-CN" altLang="en-US" sz="48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4800">
                <a:latin typeface="Consolas" panose="020B0609020204030204" charset="0"/>
                <a:ea typeface="华文宋体" panose="02010600040101010101" charset="-122"/>
                <a:cs typeface="Consolas" panose="020B0609020204030204" charset="0"/>
              </a:rPr>
              <a:t>    select</a:t>
            </a:r>
            <a:endParaRPr lang="zh-CN" altLang="en-US" sz="48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4800">
                <a:latin typeface="Consolas" panose="020B0609020204030204" charset="0"/>
                <a:ea typeface="华文宋体" panose="02010600040101010101" charset="-122"/>
                <a:cs typeface="Consolas" panose="020B0609020204030204" charset="0"/>
              </a:rPr>
              <a:t>        h.uri,</a:t>
            </a:r>
            <a:endParaRPr lang="zh-CN" altLang="en-US" sz="48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4800">
                <a:latin typeface="Consolas" panose="020B0609020204030204" charset="0"/>
                <a:ea typeface="华文宋体" panose="02010600040101010101" charset="-122"/>
                <a:cs typeface="Consolas" panose="020B0609020204030204" charset="0"/>
              </a:rPr>
              <a:t>        100.0 * sum(case when proto = "tcp" then 1 else 0 end) / count(*) as tcp_percentage</a:t>
            </a:r>
            <a:endParaRPr lang="zh-CN" altLang="en-US" sz="48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4800">
                <a:latin typeface="Consolas" panose="020B0609020204030204" charset="0"/>
                <a:ea typeface="华文宋体" panose="02010600040101010101" charset="-122"/>
                <a:cs typeface="Consolas" panose="020B0609020204030204" charset="0"/>
              </a:rPr>
              <a:t>    from</a:t>
            </a:r>
            <a:endParaRPr lang="zh-CN" altLang="en-US" sz="48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4800">
                <a:latin typeface="Consolas" panose="020B0609020204030204" charset="0"/>
                <a:ea typeface="华文宋体" panose="02010600040101010101" charset="-122"/>
                <a:cs typeface="Consolas" panose="020B0609020204030204" charset="0"/>
              </a:rPr>
              <a:t>        (</a:t>
            </a:r>
            <a:endParaRPr lang="zh-CN" altLang="en-US" sz="48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4800">
                <a:latin typeface="Consolas" panose="020B0609020204030204" charset="0"/>
                <a:ea typeface="华文宋体" panose="02010600040101010101" charset="-122"/>
                <a:cs typeface="Consolas" panose="020B0609020204030204" charset="0"/>
              </a:rPr>
              <a:t>            select</a:t>
            </a:r>
            <a:endParaRPr lang="zh-CN" altLang="en-US" sz="48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4800">
                <a:latin typeface="Consolas" panose="020B0609020204030204" charset="0"/>
                <a:ea typeface="华文宋体" panose="02010600040101010101" charset="-122"/>
                <a:cs typeface="Consolas" panose="020B0609020204030204" charset="0"/>
              </a:rPr>
              <a:t>                uri</a:t>
            </a:r>
            <a:endParaRPr lang="zh-CN" altLang="en-US" sz="48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4800">
                <a:latin typeface="Consolas" panose="020B0609020204030204" charset="0"/>
                <a:ea typeface="华文宋体" panose="02010600040101010101" charset="-122"/>
                <a:cs typeface="Consolas" panose="020B0609020204030204" charset="0"/>
              </a:rPr>
              <a:t>            from</a:t>
            </a:r>
            <a:endParaRPr lang="zh-CN" altLang="en-US" sz="48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4800">
                <a:latin typeface="Consolas" panose="020B0609020204030204" charset="0"/>
                <a:ea typeface="华文宋体" panose="02010600040101010101" charset="-122"/>
                <a:cs typeface="Consolas" panose="020B0609020204030204" charset="0"/>
              </a:rPr>
              <a:t>                http_log</a:t>
            </a:r>
            <a:endParaRPr lang="zh-CN" altLang="en-US" sz="48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4800">
                <a:latin typeface="Consolas" panose="020B0609020204030204" charset="0"/>
                <a:ea typeface="华文宋体" panose="02010600040101010101" charset="-122"/>
                <a:cs typeface="Consolas" panose="020B0609020204030204" charset="0"/>
              </a:rPr>
              <a:t>            where </a:t>
            </a:r>
            <a:endParaRPr lang="zh-CN" altLang="en-US" sz="48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4800">
                <a:latin typeface="Consolas" panose="020B0609020204030204" charset="0"/>
                <a:ea typeface="华文宋体" panose="02010600040101010101" charset="-122"/>
                <a:cs typeface="Consolas" panose="020B0609020204030204" charset="0"/>
              </a:rPr>
              <a:t>                status_code = 200 </a:t>
            </a:r>
            <a:endParaRPr lang="zh-CN" altLang="en-US" sz="48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4800">
                <a:latin typeface="Consolas" panose="020B0609020204030204" charset="0"/>
                <a:ea typeface="华文宋体" panose="02010600040101010101" charset="-122"/>
                <a:cs typeface="Consolas" panose="020B0609020204030204" charset="0"/>
              </a:rPr>
              <a:t>            and </a:t>
            </a:r>
            <a:endParaRPr lang="zh-CN" altLang="en-US" sz="48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4800">
                <a:latin typeface="Consolas" panose="020B0609020204030204" charset="0"/>
                <a:ea typeface="华文宋体" panose="02010600040101010101" charset="-122"/>
                <a:cs typeface="Consolas" panose="020B0609020204030204" charset="0"/>
              </a:rPr>
              <a:t>                method = 'GET'</a:t>
            </a:r>
            <a:endParaRPr lang="zh-CN" altLang="en-US" sz="48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4800">
                <a:latin typeface="Consolas" panose="020B0609020204030204" charset="0"/>
                <a:ea typeface="华文宋体" panose="02010600040101010101" charset="-122"/>
                <a:cs typeface="Consolas" panose="020B0609020204030204" charset="0"/>
              </a:rPr>
              <a:t>            group by</a:t>
            </a:r>
            <a:endParaRPr lang="zh-CN" altLang="en-US" sz="48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4800">
                <a:latin typeface="Consolas" panose="020B0609020204030204" charset="0"/>
                <a:ea typeface="华文宋体" panose="02010600040101010101" charset="-122"/>
                <a:cs typeface="Consolas" panose="020B0609020204030204" charset="0"/>
              </a:rPr>
              <a:t>                uri</a:t>
            </a:r>
            <a:endParaRPr lang="zh-CN" altLang="en-US" sz="48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4800">
                <a:latin typeface="Consolas" panose="020B0609020204030204" charset="0"/>
                <a:ea typeface="华文宋体" panose="02010600040101010101" charset="-122"/>
                <a:cs typeface="Consolas" panose="020B0609020204030204" charset="0"/>
              </a:rPr>
              <a:t>        ) as selected_uris,</a:t>
            </a:r>
            <a:endParaRPr lang="zh-CN" altLang="en-US" sz="48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endParaRPr lang="zh-CN" altLang="en-US" sz="4800">
              <a:latin typeface="Consolas" panose="020B0609020204030204" charset="0"/>
              <a:ea typeface="华文宋体" panose="02010600040101010101" charset="-122"/>
              <a:cs typeface="Consolas" panose="020B0609020204030204" charset="0"/>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1</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
        <p:nvSpPr>
          <p:cNvPr id="2" name="内容占位符 2"/>
          <p:cNvSpPr>
            <a:spLocks noGrp="1"/>
          </p:cNvSpPr>
          <p:nvPr>
            <p:custDataLst>
              <p:tags r:id="rId8"/>
            </p:custDataLst>
          </p:nvPr>
        </p:nvSpPr>
        <p:spPr>
          <a:xfrm>
            <a:off x="5035550" y="3065780"/>
            <a:ext cx="10515600" cy="4382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fontAlgn="auto">
              <a:lnSpc>
                <a:spcPct val="100000"/>
              </a:lnSpc>
              <a:buNone/>
            </a:pPr>
            <a:r>
              <a:rPr lang="en-US" altLang="zh-CN" sz="1200">
                <a:latin typeface="Consolas" panose="020B0609020204030204" charset="0"/>
                <a:ea typeface="华文宋体" panose="02010600040101010101" charset="-122"/>
                <a:cs typeface="Consolas" panose="020B0609020204030204" charset="0"/>
              </a:rPr>
              <a:t>       </a:t>
            </a:r>
            <a:r>
              <a:rPr lang="zh-CN" altLang="en-US" sz="1200">
                <a:latin typeface="Consolas" panose="020B0609020204030204" charset="0"/>
                <a:ea typeface="华文宋体" panose="02010600040101010101" charset="-122"/>
                <a:cs typeface="Consolas" panose="020B0609020204030204" charset="0"/>
              </a:rPr>
              <a:t> http_log h,</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        dns_log d</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    where </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        h.uid = d.uid</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    and </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        h.uri = selected_uris.uri</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    group by</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        h.uri</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    order by</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        tcp_percentage desc</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endParaRPr lang="zh-CN" altLang="en-US" sz="1200">
              <a:latin typeface="Consolas" panose="020B0609020204030204" charset="0"/>
              <a:ea typeface="华文宋体" panose="02010600040101010101" charset="-122"/>
              <a:cs typeface="Consolas" panose="020B0609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457200" fontAlgn="auto">
              <a:lnSpc>
                <a:spcPct val="100000"/>
              </a:lnSpc>
              <a:buNone/>
            </a:pPr>
            <a:r>
              <a:rPr lang="en-US" altLang="zh-CN" sz="2400">
                <a:latin typeface="华文宋体" panose="02010600040101010101" charset="-122"/>
                <a:ea typeface="华文宋体" panose="02010600040101010101" charset="-122"/>
              </a:rPr>
              <a:t>(4). Use Spark DataFrame to calculate the percentage of different method in the http_log. Also display the pie chart of different status code for each method. </a:t>
            </a:r>
            <a:endParaRPr lang="en-US" altLang="zh-CN" sz="2400">
              <a:latin typeface="华文宋体" panose="02010600040101010101" charset="-122"/>
              <a:ea typeface="华文宋体" panose="02010600040101010101" charset="-122"/>
            </a:endParaRPr>
          </a:p>
          <a:p>
            <a:pPr marL="0" indent="457200" fontAlgn="auto">
              <a:lnSpc>
                <a:spcPct val="100000"/>
              </a:lnSpc>
              <a:buNone/>
            </a:pPr>
            <a:r>
              <a:rPr lang="zh-CN" altLang="en-US" sz="2400">
                <a:latin typeface="华文宋体" panose="02010600040101010101" charset="-122"/>
                <a:ea typeface="华文宋体" panose="02010600040101010101" charset="-122"/>
              </a:rPr>
              <a:t>解：使用</a:t>
            </a:r>
            <a:r>
              <a:rPr lang="en-US" altLang="zh-CN" sz="2400">
                <a:latin typeface="华文宋体" panose="02010600040101010101" charset="-122"/>
                <a:ea typeface="华文宋体" panose="02010600040101010101" charset="-122"/>
              </a:rPr>
              <a:t>matplotlib.pyplot</a:t>
            </a:r>
            <a:r>
              <a:rPr lang="zh-CN" altLang="en-US" sz="2400">
                <a:latin typeface="华文宋体" panose="02010600040101010101" charset="-122"/>
                <a:ea typeface="华文宋体" panose="02010600040101010101" charset="-122"/>
              </a:rPr>
              <a:t>制作饼图并保存即可。</a:t>
            </a:r>
            <a:endParaRPr lang="zh-CN" altLang="en-US" sz="2400">
              <a:latin typeface="华文宋体" panose="02010600040101010101" charset="-122"/>
              <a:ea typeface="华文宋体" panose="02010600040101010101" charset="-122"/>
            </a:endParaRPr>
          </a:p>
          <a:p>
            <a:pPr marL="0" indent="457200" fontAlgn="auto">
              <a:lnSpc>
                <a:spcPct val="100000"/>
              </a:lnSpc>
              <a:buNone/>
            </a:pPr>
            <a:endParaRPr lang="zh-CN" altLang="en-US" sz="2400">
              <a:latin typeface="华文宋体" panose="02010600040101010101" charset="-122"/>
              <a:ea typeface="华文宋体" panose="02010600040101010101" charset="-122"/>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1</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pic>
        <p:nvPicPr>
          <p:cNvPr id="2" name="图片 1" descr="G2GF13DUAT%6KCN8{$Q_6(L"/>
          <p:cNvPicPr>
            <a:picLocks noChangeAspect="1"/>
          </p:cNvPicPr>
          <p:nvPr>
            <p:custDataLst>
              <p:tags r:id="rId8"/>
            </p:custDataLst>
          </p:nvPr>
        </p:nvPicPr>
        <p:blipFill>
          <a:blip r:embed="rId9"/>
          <a:stretch>
            <a:fillRect/>
          </a:stretch>
        </p:blipFill>
        <p:spPr>
          <a:xfrm>
            <a:off x="2024380" y="2955925"/>
            <a:ext cx="4079875" cy="3060700"/>
          </a:xfrm>
          <a:prstGeom prst="rect">
            <a:avLst/>
          </a:prstGeom>
        </p:spPr>
      </p:pic>
      <p:pic>
        <p:nvPicPr>
          <p:cNvPr id="11" name="图片 10" descr="`FQ)ORG[8XW6_5`CVYHLI`Q"/>
          <p:cNvPicPr>
            <a:picLocks noChangeAspect="1"/>
          </p:cNvPicPr>
          <p:nvPr>
            <p:custDataLst>
              <p:tags r:id="rId10"/>
            </p:custDataLst>
          </p:nvPr>
        </p:nvPicPr>
        <p:blipFill>
          <a:blip r:embed="rId11"/>
          <a:stretch>
            <a:fillRect/>
          </a:stretch>
        </p:blipFill>
        <p:spPr>
          <a:xfrm>
            <a:off x="6104255" y="2955925"/>
            <a:ext cx="4080510" cy="3060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normAutofit fontScale="70000"/>
          </a:bodyPr>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method_counts = df_http.groupBy("method").agg(count("*").alias("count"))</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total_count = method_counts.selectExpr("sum(count) as total").collect()[0]["total"]</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method_percentages = method_counts.withColumn("percentage", (col("count") / total_count) * 100)</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pie_data = method_percentages.toPandas()</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for method in pie_data["method"]:</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    method_df = df_http.filter(df_http["method"] == method)</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    status_counts = method_df.groupBy("status_code").agg(count("*").alias("count"))</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    status_data = status_counts.toPandas()</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    status_data["status_code"] = status_data["status_code"].fillna(0).astype(int)</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    plt.figure(figsize=(8, 6), dpi = 160)</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    plt.pie(status_data["count"], labels=status_data["status_code"])</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    plt.title(f"Status Code Distribution for Method: {method}")</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    plt.savefig(f"./output/task1/pie_chart_{method}.png")</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    plt.close()</a:t>
            </a:r>
            <a:endParaRPr lang="zh-CN" altLang="en-US" sz="2400">
              <a:latin typeface="Consolas" panose="020B0609020204030204" charset="0"/>
              <a:ea typeface="华文宋体" panose="02010600040101010101" charset="-122"/>
              <a:cs typeface="Consolas" panose="020B0609020204030204" charset="0"/>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1</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0" y="1381760"/>
            <a:ext cx="12192635" cy="109664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a:latin typeface="华文宋体" panose="02010600040101010101" charset="-122"/>
                <a:ea typeface="华文宋体" panose="02010600040101010101" charset="-122"/>
              </a:rPr>
              <a:t>Part 2</a:t>
            </a:r>
            <a:endParaRPr lang="en-US" altLang="zh-CN" sz="4000">
              <a:latin typeface="华文宋体" panose="02010600040101010101" charset="-122"/>
              <a:ea typeface="华文宋体" panose="02010600040101010101" charset="-122"/>
            </a:endParaRPr>
          </a:p>
        </p:txBody>
      </p:sp>
      <p:sp>
        <p:nvSpPr>
          <p:cNvPr id="2" name="文本框 1"/>
          <p:cNvSpPr txBox="1"/>
          <p:nvPr/>
        </p:nvSpPr>
        <p:spPr>
          <a:xfrm>
            <a:off x="3312795" y="3044825"/>
            <a:ext cx="5565775" cy="768350"/>
          </a:xfrm>
          <a:prstGeom prst="rect">
            <a:avLst/>
          </a:prstGeom>
          <a:noFill/>
        </p:spPr>
        <p:txBody>
          <a:bodyPr wrap="square" rtlCol="0">
            <a:spAutoFit/>
          </a:bodyPr>
          <a:p>
            <a:pPr algn="ctr"/>
            <a:r>
              <a:rPr lang="en-US" altLang="zh-CN" sz="4400">
                <a:latin typeface="华文宋体" panose="02010600040101010101" charset="-122"/>
                <a:ea typeface="华文宋体" panose="02010600040101010101" charset="-122"/>
              </a:rPr>
              <a:t>Document Analysis</a:t>
            </a:r>
            <a:endParaRPr lang="en-US" altLang="zh-CN" sz="4400">
              <a:latin typeface="华文宋体" panose="02010600040101010101" charset="-122"/>
              <a:ea typeface="华文宋体" panose="02010600040101010101" charset="-122"/>
            </a:endParaRPr>
          </a:p>
        </p:txBody>
      </p:sp>
      <p:pic>
        <p:nvPicPr>
          <p:cNvPr id="3" name="图片 2"/>
          <p:cNvPicPr>
            <a:picLocks noChangeAspect="1"/>
          </p:cNvPicPr>
          <p:nvPr>
            <p:custDataLst>
              <p:tags r:id="rId1"/>
            </p:custDataLst>
          </p:nvPr>
        </p:nvPicPr>
        <p:blipFill>
          <a:blip r:embed="rId2"/>
          <a:stretch>
            <a:fillRect/>
          </a:stretch>
        </p:blipFill>
        <p:spPr>
          <a:xfrm>
            <a:off x="8745220" y="298450"/>
            <a:ext cx="3134360" cy="8159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457200" fontAlgn="auto">
              <a:lnSpc>
                <a:spcPct val="100000"/>
              </a:lnSpc>
              <a:buNone/>
            </a:pPr>
            <a:r>
              <a:rPr lang="en-US" altLang="zh-CN" sz="2400">
                <a:latin typeface="华文宋体" panose="02010600040101010101" charset="-122"/>
                <a:ea typeface="华文宋体" panose="02010600040101010101" charset="-122"/>
              </a:rPr>
              <a:t>(1). Crawl the articles of Paul Graham and store the text of the articles in folder paul_articles. Each article is located in a seperate .txt file. You can use Scrapy or any other tools you like. You can refer to the official guidelines of Scrapy here.</a:t>
            </a:r>
            <a:endParaRPr lang="en-US" altLang="zh-CN" sz="2400">
              <a:latin typeface="华文宋体" panose="02010600040101010101" charset="-122"/>
              <a:ea typeface="华文宋体" panose="02010600040101010101" charset="-122"/>
            </a:endParaRPr>
          </a:p>
          <a:p>
            <a:pPr marL="0" indent="457200" fontAlgn="auto">
              <a:lnSpc>
                <a:spcPct val="100000"/>
              </a:lnSpc>
              <a:buNone/>
            </a:pPr>
            <a:r>
              <a:rPr lang="zh-CN" altLang="en-US" sz="2400">
                <a:latin typeface="华文宋体" panose="02010600040101010101" charset="-122"/>
                <a:ea typeface="华文宋体" panose="02010600040101010101" charset="-122"/>
              </a:rPr>
              <a:t>解：</a:t>
            </a:r>
            <a:r>
              <a:rPr sz="2400">
                <a:latin typeface="华文宋体" panose="02010600040101010101" charset="-122"/>
                <a:ea typeface="华文宋体" panose="02010600040101010101" charset="-122"/>
              </a:rPr>
              <a:t>首先访问文章列表获得各文章对应的uri。然后访问爬取的uri并从中提取文章主体内容，其中需要注意自然段的分割。代码中的做法是，先提取换行标记&lt;br&gt;和&lt;p&gt;并替换为自定义的标记"^^^"，使之之后不会在get_text函数调用时被忽略。然后将原有的换行符替换为空格，因其并不能代表自然段的分割。再将标记"^^^"换为换行符，并将多余的空格删除，即可得到以正常自然段分隔的文章。</a:t>
            </a:r>
            <a:endParaRPr sz="2400">
              <a:latin typeface="华文宋体" panose="02010600040101010101" charset="-122"/>
              <a:ea typeface="华文宋体" panose="02010600040101010101" charset="-122"/>
            </a:endParaRPr>
          </a:p>
          <a:p>
            <a:pPr marL="0" indent="457200" fontAlgn="auto">
              <a:lnSpc>
                <a:spcPct val="100000"/>
              </a:lnSpc>
              <a:buNone/>
            </a:pPr>
            <a:r>
              <a:rPr lang="zh-CN" sz="2400">
                <a:solidFill>
                  <a:schemeClr val="accent2"/>
                </a:solidFill>
                <a:latin typeface="华文宋体" panose="02010600040101010101" charset="-122"/>
                <a:ea typeface="华文宋体" panose="02010600040101010101" charset="-122"/>
              </a:rPr>
              <a:t>更新：似乎可以直接用</a:t>
            </a:r>
            <a:r>
              <a:rPr lang="en-US" altLang="zh-CN" sz="2400">
                <a:solidFill>
                  <a:schemeClr val="accent2"/>
                </a:solidFill>
                <a:latin typeface="华文宋体" panose="02010600040101010101" charset="-122"/>
                <a:ea typeface="华文宋体" panose="02010600040101010101" charset="-122"/>
              </a:rPr>
              <a:t>.text</a:t>
            </a:r>
            <a:r>
              <a:rPr lang="zh-CN" altLang="en-US" sz="2400">
                <a:solidFill>
                  <a:schemeClr val="accent2"/>
                </a:solidFill>
                <a:latin typeface="华文宋体" panose="02010600040101010101" charset="-122"/>
                <a:ea typeface="华文宋体" panose="02010600040101010101" charset="-122"/>
              </a:rPr>
              <a:t>获取正常文本，不用搞这些奇葩操作。</a:t>
            </a:r>
            <a:endParaRPr sz="2400">
              <a:latin typeface="华文宋体" panose="02010600040101010101" charset="-122"/>
              <a:ea typeface="华文宋体" panose="02010600040101010101" charset="-122"/>
            </a:endParaRPr>
          </a:p>
          <a:p>
            <a:pPr marL="0" indent="457200" fontAlgn="auto">
              <a:lnSpc>
                <a:spcPct val="100000"/>
              </a:lnSpc>
              <a:buNone/>
            </a:pPr>
            <a:endParaRPr lang="zh-CN" altLang="en-US" sz="2400">
              <a:latin typeface="华文宋体" panose="02010600040101010101" charset="-122"/>
              <a:ea typeface="华文宋体" panose="02010600040101010101" charset="-122"/>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2</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pic>
        <p:nvPicPr>
          <p:cNvPr id="2" name="图片 1" descr="G@RC0@)]7%7E{~O]7G%NHX1"/>
          <p:cNvPicPr>
            <a:picLocks noChangeAspect="1"/>
          </p:cNvPicPr>
          <p:nvPr/>
        </p:nvPicPr>
        <p:blipFill>
          <a:blip r:embed="rId8"/>
          <a:stretch>
            <a:fillRect/>
          </a:stretch>
        </p:blipFill>
        <p:spPr>
          <a:xfrm>
            <a:off x="10067290" y="4709160"/>
            <a:ext cx="492760" cy="5276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normAutofit fontScale="70000"/>
          </a:bodyPr>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base_url = "https://paulgraham.com/"</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base_uri = "articles.html"</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base_response = requests.get(url = base_url + base_uri)</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base_soup = BeautifulSoup(base_response.content, "html.parser")</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hrefs = [a["href"] for a in base_soup.find_all('a') if a["href"].endswith("html")][1:]</a:t>
            </a:r>
            <a:endParaRPr lang="zh-CN" altLang="en-US" sz="2400">
              <a:latin typeface="Consolas" panose="020B0609020204030204" charset="0"/>
              <a:ea typeface="华文宋体" panose="02010600040101010101" charset="-122"/>
              <a:cs typeface="Consolas" panose="020B0609020204030204" charset="0"/>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2</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noAutofit/>
          </a:bodyPr>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for uri in hrefs:</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    response = requests.get(url = base_url + uri)</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    soup = BeautifulSoup(response.content, "html.parser")</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    font_tag = soup.find('font', size="2", face="verdana")</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    article_font = soup.find('font')</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    if article_font:</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        for br in article_font.find_all("br"):</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            br.replace_with("^^^")</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        for </a:t>
            </a:r>
            <a:r>
              <a:rPr lang="en-US" altLang="zh-CN" sz="1200">
                <a:latin typeface="Consolas" panose="020B0609020204030204" charset="0"/>
                <a:ea typeface="华文宋体" panose="02010600040101010101" charset="-122"/>
                <a:cs typeface="Consolas" panose="020B0609020204030204" charset="0"/>
              </a:rPr>
              <a:t>p</a:t>
            </a:r>
            <a:r>
              <a:rPr lang="zh-CN" altLang="en-US" sz="1200">
                <a:latin typeface="Consolas" panose="020B0609020204030204" charset="0"/>
                <a:ea typeface="华文宋体" panose="02010600040101010101" charset="-122"/>
                <a:cs typeface="Consolas" panose="020B0609020204030204" charset="0"/>
              </a:rPr>
              <a:t> in article_font.find_all("p"):</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            </a:t>
            </a:r>
            <a:r>
              <a:rPr lang="en-US" altLang="zh-CN" sz="1200">
                <a:latin typeface="Consolas" panose="020B0609020204030204" charset="0"/>
                <a:ea typeface="华文宋体" panose="02010600040101010101" charset="-122"/>
                <a:cs typeface="Consolas" panose="020B0609020204030204" charset="0"/>
              </a:rPr>
              <a:t>p</a:t>
            </a:r>
            <a:r>
              <a:rPr lang="zh-CN" altLang="en-US" sz="1200">
                <a:latin typeface="Consolas" panose="020B0609020204030204" charset="0"/>
                <a:ea typeface="华文宋体" panose="02010600040101010101" charset="-122"/>
                <a:cs typeface="Consolas" panose="020B0609020204030204" charset="0"/>
              </a:rPr>
              <a:t>.replace_with("^^^")</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        article_content = article_font.get_text()</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        article_content = article_content.replace("\n", " ")</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        article_content = article_content.replace("^^^", "\n")</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        article_content = article_content.replace("  ", " ")</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        article_content = article_content.replace("\n\n", "\n")</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        with open("./data/task2/paul_articles" + uri + ".txt", 'w', encoding='utf-8') as file:</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            file.write(article_content)</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        time.sleep(random.random() * 3)</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endParaRPr lang="zh-CN" altLang="en-US" sz="800">
              <a:latin typeface="Consolas" panose="020B0609020204030204" charset="0"/>
              <a:ea typeface="华文宋体" panose="02010600040101010101" charset="-122"/>
              <a:cs typeface="Consolas" panose="020B0609020204030204" charset="0"/>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2</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2</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pic>
        <p:nvPicPr>
          <p:cNvPr id="2" name="图片 5" descr="IMG_256"/>
          <p:cNvPicPr>
            <a:picLocks noChangeAspect="1"/>
          </p:cNvPicPr>
          <p:nvPr>
            <p:custDataLst>
              <p:tags r:id="rId8"/>
            </p:custDataLst>
          </p:nvPr>
        </p:nvPicPr>
        <p:blipFill>
          <a:blip r:embed="rId9"/>
          <a:stretch>
            <a:fillRect/>
          </a:stretch>
        </p:blipFill>
        <p:spPr>
          <a:xfrm>
            <a:off x="1331595" y="1303020"/>
            <a:ext cx="9529445" cy="497014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457200" fontAlgn="auto">
              <a:lnSpc>
                <a:spcPct val="100000"/>
              </a:lnSpc>
              <a:buNone/>
            </a:pPr>
            <a:r>
              <a:rPr lang="en-US" altLang="zh-CN" sz="2400">
                <a:latin typeface="华文宋体" panose="02010600040101010101" charset="-122"/>
                <a:ea typeface="华文宋体" panose="02010600040101010101" charset="-122"/>
              </a:rPr>
              <a:t>(2). Create a dataframe by reading from these .txt files with pyspark. Each row only contains the sentences in one paragraph. Select paragraphs that are related to suggestions of career planning. You can read some examples to determine some key phrases or regrex expressions for filtering. Store all the filtered paragraphs in a parquet file career_suggestions.parquet.</a:t>
            </a:r>
            <a:endParaRPr lang="en-US" altLang="zh-CN" sz="2400">
              <a:latin typeface="华文宋体" panose="02010600040101010101" charset="-122"/>
              <a:ea typeface="华文宋体" panose="02010600040101010101" charset="-122"/>
            </a:endParaRPr>
          </a:p>
          <a:p>
            <a:pPr marL="0" indent="457200" fontAlgn="auto">
              <a:lnSpc>
                <a:spcPct val="100000"/>
              </a:lnSpc>
              <a:buNone/>
            </a:pPr>
            <a:r>
              <a:rPr lang="zh-CN" altLang="en-US" sz="2400">
                <a:latin typeface="华文宋体" panose="02010600040101010101" charset="-122"/>
                <a:ea typeface="华文宋体" panose="02010600040101010101" charset="-122"/>
              </a:rPr>
              <a:t>解：</a:t>
            </a:r>
            <a:r>
              <a:rPr lang="en-US" altLang="zh-CN" sz="2400">
                <a:latin typeface="华文宋体" panose="02010600040101010101" charset="-122"/>
                <a:ea typeface="华文宋体" panose="02010600040101010101" charset="-122"/>
                <a:sym typeface="+mn-ea"/>
              </a:rPr>
              <a:t>首先读入目标目录中的.txt文件。然后筛选出与职业建议</a:t>
            </a:r>
            <a:r>
              <a:rPr lang="zh-CN" altLang="en-US" sz="2400">
                <a:latin typeface="华文宋体" panose="02010600040101010101" charset="-122"/>
                <a:ea typeface="华文宋体" panose="02010600040101010101" charset="-122"/>
                <a:sym typeface="+mn-ea"/>
              </a:rPr>
              <a:t>关键词</a:t>
            </a:r>
            <a:r>
              <a:rPr lang="en-US" altLang="zh-CN" sz="2400">
                <a:latin typeface="华文宋体" panose="02010600040101010101" charset="-122"/>
                <a:ea typeface="华文宋体" panose="02010600040101010101" charset="-122"/>
                <a:sym typeface="+mn-ea"/>
              </a:rPr>
              <a:t>相关的段落。</a:t>
            </a:r>
            <a:endParaRPr lang="en-US" altLang="zh-CN" sz="2400">
              <a:latin typeface="华文宋体" panose="02010600040101010101" charset="-122"/>
              <a:ea typeface="华文宋体" panose="02010600040101010101" charset="-122"/>
              <a:sym typeface="+mn-ea"/>
            </a:endParaRPr>
          </a:p>
          <a:p>
            <a:pPr marL="0" indent="457200" fontAlgn="auto">
              <a:lnSpc>
                <a:spcPct val="100000"/>
              </a:lnSpc>
              <a:buNone/>
            </a:pPr>
            <a:endParaRPr lang="zh-CN" altLang="en-US" sz="2400">
              <a:latin typeface="华文宋体" panose="02010600040101010101" charset="-122"/>
              <a:ea typeface="华文宋体" panose="02010600040101010101" charset="-122"/>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2</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2</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pic>
        <p:nvPicPr>
          <p:cNvPr id="3" name="图片 2" descr="W%0X6TAYCFX8(_TWO%$)VIG"/>
          <p:cNvPicPr>
            <a:picLocks noChangeAspect="1"/>
          </p:cNvPicPr>
          <p:nvPr>
            <p:custDataLst>
              <p:tags r:id="rId8"/>
            </p:custDataLst>
          </p:nvPr>
        </p:nvPicPr>
        <p:blipFill>
          <a:blip r:embed="rId9"/>
          <a:stretch>
            <a:fillRect/>
          </a:stretch>
        </p:blipFill>
        <p:spPr>
          <a:xfrm>
            <a:off x="123190" y="840740"/>
            <a:ext cx="11944350" cy="56711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0" y="1381760"/>
            <a:ext cx="12192635" cy="109664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a:latin typeface="华文宋体" panose="02010600040101010101" charset="-122"/>
                <a:ea typeface="华文宋体" panose="02010600040101010101" charset="-122"/>
              </a:rPr>
              <a:t>Part 1</a:t>
            </a:r>
            <a:endParaRPr lang="en-US" altLang="zh-CN" sz="4000">
              <a:latin typeface="华文宋体" panose="02010600040101010101" charset="-122"/>
              <a:ea typeface="华文宋体" panose="02010600040101010101" charset="-122"/>
            </a:endParaRPr>
          </a:p>
        </p:txBody>
      </p:sp>
      <p:sp>
        <p:nvSpPr>
          <p:cNvPr id="2" name="文本框 1"/>
          <p:cNvSpPr txBox="1"/>
          <p:nvPr/>
        </p:nvSpPr>
        <p:spPr>
          <a:xfrm>
            <a:off x="3312795" y="3044825"/>
            <a:ext cx="5565775" cy="768350"/>
          </a:xfrm>
          <a:prstGeom prst="rect">
            <a:avLst/>
          </a:prstGeom>
          <a:noFill/>
        </p:spPr>
        <p:txBody>
          <a:bodyPr wrap="square" rtlCol="0">
            <a:spAutoFit/>
          </a:bodyPr>
          <a:p>
            <a:pPr algn="ctr"/>
            <a:r>
              <a:rPr lang="en-US" altLang="zh-CN" sz="4400">
                <a:latin typeface="华文宋体" panose="02010600040101010101" charset="-122"/>
                <a:ea typeface="华文宋体" panose="02010600040101010101" charset="-122"/>
              </a:rPr>
              <a:t>Security Data Analysis</a:t>
            </a:r>
            <a:endParaRPr lang="en-US" altLang="zh-CN" sz="4400">
              <a:latin typeface="华文宋体" panose="02010600040101010101" charset="-122"/>
              <a:ea typeface="华文宋体" panose="02010600040101010101" charset="-122"/>
            </a:endParaRPr>
          </a:p>
        </p:txBody>
      </p:sp>
      <p:pic>
        <p:nvPicPr>
          <p:cNvPr id="3" name="图片 2"/>
          <p:cNvPicPr>
            <a:picLocks noChangeAspect="1"/>
          </p:cNvPicPr>
          <p:nvPr>
            <p:custDataLst>
              <p:tags r:id="rId1"/>
            </p:custDataLst>
          </p:nvPr>
        </p:nvPicPr>
        <p:blipFill>
          <a:blip r:embed="rId2"/>
          <a:stretch>
            <a:fillRect/>
          </a:stretch>
        </p:blipFill>
        <p:spPr>
          <a:xfrm>
            <a:off x="8745220" y="298450"/>
            <a:ext cx="3134360" cy="8159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457200" fontAlgn="auto">
              <a:lnSpc>
                <a:spcPct val="100000"/>
              </a:lnSpc>
              <a:buNone/>
            </a:pPr>
            <a:r>
              <a:rPr lang="en-US" altLang="zh-CN" sz="2400">
                <a:latin typeface="华文宋体" panose="02010600040101010101" charset="-122"/>
                <a:ea typeface="华文宋体" panose="02010600040101010101" charset="-122"/>
              </a:rPr>
              <a:t>(3). Extract noun phrases of all articles with Spark user-defined-functions and count their frequencies. You can use the Spacy Package. Plot the word cloud map with wordcloud package for the noun phrases which have the top 40~50 highest frequencies (including both end).</a:t>
            </a:r>
            <a:endParaRPr lang="en-US" altLang="zh-CN" sz="2400">
              <a:latin typeface="华文宋体" panose="02010600040101010101" charset="-122"/>
              <a:ea typeface="华文宋体" panose="02010600040101010101" charset="-122"/>
            </a:endParaRPr>
          </a:p>
          <a:p>
            <a:pPr marL="0" indent="457200" fontAlgn="auto">
              <a:lnSpc>
                <a:spcPct val="100000"/>
              </a:lnSpc>
              <a:buNone/>
            </a:pPr>
            <a:r>
              <a:rPr lang="zh-CN" altLang="en-US" sz="2400">
                <a:latin typeface="华文宋体" panose="02010600040101010101" charset="-122"/>
                <a:ea typeface="华文宋体" panose="02010600040101010101" charset="-122"/>
              </a:rPr>
              <a:t>解：</a:t>
            </a:r>
            <a:r>
              <a:rPr sz="2400">
                <a:latin typeface="华文宋体" panose="02010600040101010101" charset="-122"/>
                <a:ea typeface="华文宋体" panose="02010600040101010101" charset="-122"/>
                <a:sym typeface="+mn-ea"/>
              </a:rPr>
              <a:t>首先使用noun_chunks提取出名词片段。为使名词短语有意义，其应由2个以上的单词构成名词属性的成分，并且以名词作为开头，据此以首个单词为名词作为筛选条件。然后根据各短语出现的频数进行排序，取前40-50个绘制词云图。</a:t>
            </a:r>
            <a:endParaRPr sz="2400">
              <a:latin typeface="华文宋体" panose="02010600040101010101" charset="-122"/>
              <a:ea typeface="华文宋体" panose="02010600040101010101" charset="-122"/>
              <a:sym typeface="+mn-ea"/>
            </a:endParaRPr>
          </a:p>
          <a:p>
            <a:pPr marL="0" indent="457200" fontAlgn="auto">
              <a:lnSpc>
                <a:spcPct val="100000"/>
              </a:lnSpc>
              <a:buNone/>
            </a:pPr>
            <a:endParaRPr lang="zh-CN" altLang="en-US" sz="2400">
              <a:latin typeface="华文宋体" panose="02010600040101010101" charset="-122"/>
              <a:ea typeface="华文宋体" panose="02010600040101010101" charset="-122"/>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2</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noAutofit/>
          </a:bodyPr>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nlp = spacy.load("en_core_web_sm")</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def extract_noun_phrases(text):</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    doc = nlp(text)</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    return [chunk.text.lower() for chunk in doc.noun_chunks if chunk[0].pos_ == 'NOUN']</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extract_noun_phrases_udf = udf(extract_noun_phrases, ArrayType(StringType()))</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noun_phrases_df = text_df.select(explode(extract_noun_phrases_udf("value")).alias("noun_phrases"))</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noun_phrases_df = noun_phrases_df.filter(~trim(col("noun_phrases")).rlike("^\\S+$"))</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noun_phrases_df = noun_phrases_df.filter(~(col("noun_phrases").rlike(r'\b(?:a|the|an|one|this|that|your|their)\b')))</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top_noun_phrases = noun_phrase_freq.select("noun_phrases", "count").collect()[39:50]</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word_freq_dict = {row["noun_phrases"]: row["count"] for row in top_noun_phrases}</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wordcloud = WordCloud(width=800, height=400, background_color="white").generate_from_frequencies(word_freq_dict)</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plt.figure(figsize=(10, 5), dpi = 160)</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plt.imshow(wordcloud, interpolation="bilinear")</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plt.axis("off")</a:t>
            </a:r>
            <a:endParaRPr lang="zh-CN" altLang="en-US" sz="12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1200">
                <a:latin typeface="Consolas" panose="020B0609020204030204" charset="0"/>
                <a:ea typeface="华文宋体" panose="02010600040101010101" charset="-122"/>
                <a:cs typeface="Consolas" panose="020B0609020204030204" charset="0"/>
              </a:rPr>
              <a:t>plt.show()</a:t>
            </a:r>
            <a:endParaRPr lang="zh-CN" altLang="en-US" sz="1200">
              <a:latin typeface="Consolas" panose="020B0609020204030204" charset="0"/>
              <a:ea typeface="华文宋体" panose="02010600040101010101" charset="-122"/>
              <a:cs typeface="Consolas" panose="020B0609020204030204" charset="0"/>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2</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2</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pic>
        <p:nvPicPr>
          <p:cNvPr id="3" name="图片 7" descr="IMG_256"/>
          <p:cNvPicPr>
            <a:picLocks noChangeAspect="1"/>
          </p:cNvPicPr>
          <p:nvPr>
            <p:custDataLst>
              <p:tags r:id="rId8"/>
            </p:custDataLst>
          </p:nvPr>
        </p:nvPicPr>
        <p:blipFill>
          <a:blip r:embed="rId9"/>
          <a:stretch>
            <a:fillRect/>
          </a:stretch>
        </p:blipFill>
        <p:spPr>
          <a:xfrm>
            <a:off x="2576830" y="1624330"/>
            <a:ext cx="7037070" cy="360870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0" y="2880360"/>
            <a:ext cx="12192635" cy="109664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a:latin typeface="华文宋体" panose="02010600040101010101" charset="-122"/>
                <a:ea typeface="华文宋体" panose="02010600040101010101" charset="-122"/>
              </a:rPr>
              <a:t>Thanks for Watching</a:t>
            </a:r>
            <a:endParaRPr lang="en-US" altLang="zh-CN" sz="4000">
              <a:latin typeface="华文宋体" panose="02010600040101010101" charset="-122"/>
              <a:ea typeface="华文宋体" panose="02010600040101010101" charset="-122"/>
            </a:endParaRPr>
          </a:p>
        </p:txBody>
      </p:sp>
      <p:pic>
        <p:nvPicPr>
          <p:cNvPr id="3" name="图片 2"/>
          <p:cNvPicPr>
            <a:picLocks noChangeAspect="1"/>
          </p:cNvPicPr>
          <p:nvPr>
            <p:custDataLst>
              <p:tags r:id="rId1"/>
            </p:custDataLst>
          </p:nvPr>
        </p:nvPicPr>
        <p:blipFill>
          <a:blip r:embed="rId2"/>
          <a:stretch>
            <a:fillRect/>
          </a:stretch>
        </p:blipFill>
        <p:spPr>
          <a:xfrm>
            <a:off x="8745220" y="298450"/>
            <a:ext cx="3134360" cy="8159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457200" fontAlgn="auto">
              <a:lnSpc>
                <a:spcPct val="100000"/>
              </a:lnSpc>
              <a:buNone/>
            </a:pPr>
            <a:r>
              <a:rPr lang="en-US" altLang="zh-CN" sz="2400">
                <a:latin typeface="华文宋体" panose="02010600040101010101" charset="-122"/>
                <a:ea typeface="华文宋体" panose="02010600040101010101" charset="-122"/>
              </a:rPr>
              <a:t>(1). Create two Spark dataframes ( df_http, df_dns ) from the files http.log.gz, dns.log.gz in folders 00 to 05 (six folders in total). Convert the ts column to Timestamp data type. Create two temp view named http_log and dns_log.</a:t>
            </a:r>
            <a:endParaRPr lang="en-US" altLang="zh-CN" sz="2400">
              <a:latin typeface="华文宋体" panose="02010600040101010101" charset="-122"/>
              <a:ea typeface="华文宋体" panose="02010600040101010101" charset="-122"/>
            </a:endParaRPr>
          </a:p>
          <a:p>
            <a:pPr marL="0" indent="457200" fontAlgn="auto">
              <a:lnSpc>
                <a:spcPct val="100000"/>
              </a:lnSpc>
              <a:buNone/>
            </a:pPr>
            <a:r>
              <a:rPr lang="zh-CN" altLang="en-US" sz="2400">
                <a:latin typeface="华文宋体" panose="02010600040101010101" charset="-122"/>
                <a:ea typeface="华文宋体" panose="02010600040101010101" charset="-122"/>
              </a:rPr>
              <a:t>解：首先导入数据，其中需要把状态码列手动转为整型。转换ts类型，然后创建视图即可。</a:t>
            </a:r>
            <a:endParaRPr lang="zh-CN" altLang="en-US" sz="2400">
              <a:latin typeface="华文宋体" panose="02010600040101010101" charset="-122"/>
              <a:ea typeface="华文宋体" panose="02010600040101010101" charset="-122"/>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1</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normAutofit fontScale="60000"/>
          </a:bodyPr>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file_paths_http = [</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    "./data/task1/00/http.log.gz", "./data/task1/01/http.log.gz", "./data/task1/02/http.log.gz",</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    "./data/task1/03/http.log.gz", "./data/task1/04/http.log.gz", "./data/task1/05/http.log.gz"</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file_paths_dns = [</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    "./data/task1/00/dns.log.gz", "./data/task1/01/dns.log.gz", "./data/task1/02/dns.log.gz",</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    "./data/task1/03/dns.log.gz", "./data/task1/04/dns.log.gz", "./data/task1/05/dns.log.gz"</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df_http = spark.read.json(file_paths_http).withColumn("status_code", col("status_code").cast("int"))</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df_dns = spark.read.json(file_paths_dns)</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df_http = df_http.withColumn("ts", to_timestamp(df_http["ts"]))</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df_dns = df_dns.withColumn("ts", to_timestamp(df_dns["ts"]))</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df_http.createOrReplaceTempView("http_log")</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df_dns.createOrReplaceTempView("dns_log")</a:t>
            </a:r>
            <a:endParaRPr lang="zh-CN" altLang="en-US" sz="2400">
              <a:latin typeface="Consolas" panose="020B0609020204030204" charset="0"/>
              <a:ea typeface="华文宋体" panose="02010600040101010101" charset="-122"/>
              <a:cs typeface="Consolas" panose="020B0609020204030204" charset="0"/>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1</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IMG_256"/>
          <p:cNvPicPr>
            <a:picLocks noChangeAspect="1"/>
          </p:cNvPicPr>
          <p:nvPr>
            <p:custDataLst>
              <p:tags r:id="rId1"/>
            </p:custDataLst>
          </p:nvPr>
        </p:nvPicPr>
        <p:blipFill>
          <a:blip r:embed="rId2"/>
          <a:stretch>
            <a:fillRect/>
          </a:stretch>
        </p:blipFill>
        <p:spPr>
          <a:xfrm>
            <a:off x="941070" y="1228725"/>
            <a:ext cx="10308590" cy="4896485"/>
          </a:xfrm>
          <a:prstGeom prst="rect">
            <a:avLst/>
          </a:prstGeom>
          <a:noFill/>
          <a:ln w="9525">
            <a:noFill/>
          </a:ln>
        </p:spPr>
      </p:pic>
      <p:grpSp>
        <p:nvGrpSpPr>
          <p:cNvPr id="7" name="组合 6"/>
          <p:cNvGrpSpPr/>
          <p:nvPr/>
        </p:nvGrpSpPr>
        <p:grpSpPr>
          <a:xfrm>
            <a:off x="635" y="6537325"/>
            <a:ext cx="12190730" cy="320040"/>
            <a:chOff x="1" y="10295"/>
            <a:chExt cx="19198" cy="504"/>
          </a:xfrm>
        </p:grpSpPr>
        <p:sp>
          <p:nvSpPr>
            <p:cNvPr id="5" name="矩形 4"/>
            <p:cNvSpPr/>
            <p:nvPr>
              <p:custDataLst>
                <p:tags r:id="rId3"/>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4"/>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5"/>
              </p:custDataLst>
            </p:nvPr>
          </p:nvPicPr>
          <p:blipFill>
            <a:blip r:embed="rId6"/>
            <a:stretch>
              <a:fillRect/>
            </a:stretch>
          </p:blipFill>
          <p:spPr>
            <a:xfrm>
              <a:off x="54" y="10326"/>
              <a:ext cx="444" cy="444"/>
            </a:xfrm>
            <a:prstGeom prst="ellipse">
              <a:avLst/>
            </a:prstGeom>
          </p:spPr>
        </p:pic>
      </p:grpSp>
      <p:sp>
        <p:nvSpPr>
          <p:cNvPr id="9" name="矩形 8"/>
          <p:cNvSpPr/>
          <p:nvPr>
            <p:custDataLst>
              <p:tags r:id="rId7"/>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1</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8"/>
            </p:custDataLst>
          </p:nvPr>
        </p:nvPicPr>
        <p:blipFill>
          <a:blip r:embed="rId9">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1</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pic>
        <p:nvPicPr>
          <p:cNvPr id="3" name="图片 2" descr="IMG_256"/>
          <p:cNvPicPr>
            <a:picLocks noChangeAspect="1"/>
          </p:cNvPicPr>
          <p:nvPr>
            <p:custDataLst>
              <p:tags r:id="rId8"/>
            </p:custDataLst>
          </p:nvPr>
        </p:nvPicPr>
        <p:blipFill>
          <a:blip r:embed="rId9"/>
          <a:stretch>
            <a:fillRect/>
          </a:stretch>
        </p:blipFill>
        <p:spPr>
          <a:xfrm>
            <a:off x="763905" y="1642745"/>
            <a:ext cx="10663555" cy="357251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457200" fontAlgn="auto">
              <a:lnSpc>
                <a:spcPct val="100000"/>
              </a:lnSpc>
              <a:buNone/>
            </a:pPr>
            <a:r>
              <a:rPr lang="en-US" altLang="zh-CN" sz="2400">
                <a:latin typeface="华文宋体" panose="02010600040101010101" charset="-122"/>
                <a:ea typeface="华文宋体" panose="02010600040101010101" charset="-122"/>
              </a:rPr>
              <a:t>(2). With the http_log data, filter the rows where the status code is 200 and method is GET, sort in a descending order according to the accessed count of the uri. Use Spark SQL API and Spark dataframe, seperately.</a:t>
            </a:r>
            <a:endParaRPr lang="en-US" altLang="zh-CN" sz="2400">
              <a:latin typeface="华文宋体" panose="02010600040101010101" charset="-122"/>
              <a:ea typeface="华文宋体" panose="02010600040101010101" charset="-122"/>
            </a:endParaRPr>
          </a:p>
          <a:p>
            <a:pPr marL="0" indent="457200" fontAlgn="auto">
              <a:lnSpc>
                <a:spcPct val="100000"/>
              </a:lnSpc>
              <a:buNone/>
            </a:pPr>
            <a:r>
              <a:rPr lang="zh-CN" altLang="en-US" sz="2400">
                <a:latin typeface="华文宋体" panose="02010600040101010101" charset="-122"/>
                <a:ea typeface="华文宋体" panose="02010600040101010101" charset="-122"/>
              </a:rPr>
              <a:t>解：使用SQL查询即可。</a:t>
            </a:r>
            <a:endParaRPr lang="zh-CN" altLang="en-US" sz="2400">
              <a:latin typeface="华文宋体" panose="02010600040101010101" charset="-122"/>
              <a:ea typeface="华文宋体" panose="02010600040101010101" charset="-122"/>
            </a:endParaRPr>
          </a:p>
          <a:p>
            <a:pPr marL="0" indent="457200" fontAlgn="auto">
              <a:lnSpc>
                <a:spcPct val="100000"/>
              </a:lnSpc>
              <a:buNone/>
            </a:pPr>
            <a:endParaRPr lang="zh-CN" altLang="en-US" sz="2400">
              <a:latin typeface="华文宋体" panose="02010600040101010101" charset="-122"/>
              <a:ea typeface="华文宋体" panose="02010600040101010101" charset="-122"/>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1</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pic>
        <p:nvPicPr>
          <p:cNvPr id="2" name="图片 3" descr="IMG_256"/>
          <p:cNvPicPr>
            <a:picLocks noChangeAspect="1"/>
          </p:cNvPicPr>
          <p:nvPr>
            <p:custDataLst>
              <p:tags r:id="rId8"/>
            </p:custDataLst>
          </p:nvPr>
        </p:nvPicPr>
        <p:blipFill>
          <a:blip r:embed="rId9"/>
          <a:stretch>
            <a:fillRect/>
          </a:stretch>
        </p:blipFill>
        <p:spPr>
          <a:xfrm>
            <a:off x="4225290" y="3284855"/>
            <a:ext cx="3742055" cy="207645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normAutofit fontScale="70000"/>
          </a:bodyPr>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http_log_filtered = spark.sql("""</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    select </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        uri, </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        count(*) as accessed_count</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    from </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        http_log</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    where </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        status_code = 200 and method = 'GET'</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    group by </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        uri</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    order by </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        accessed_count desc</a:t>
            </a:r>
            <a:endParaRPr lang="zh-CN" altLang="en-US" sz="2400">
              <a:latin typeface="Consolas" panose="020B0609020204030204" charset="0"/>
              <a:ea typeface="华文宋体" panose="02010600040101010101" charset="-122"/>
              <a:cs typeface="Consolas" panose="020B0609020204030204" charset="0"/>
            </a:endParaRPr>
          </a:p>
          <a:p>
            <a:pPr marL="0" indent="457200" fontAlgn="auto">
              <a:lnSpc>
                <a:spcPct val="100000"/>
              </a:lnSpc>
              <a:buNone/>
            </a:pPr>
            <a:r>
              <a:rPr lang="zh-CN" altLang="en-US" sz="2400">
                <a:latin typeface="Consolas" panose="020B0609020204030204" charset="0"/>
                <a:ea typeface="华文宋体" panose="02010600040101010101" charset="-122"/>
                <a:cs typeface="Consolas" panose="020B0609020204030204" charset="0"/>
              </a:rPr>
              <a:t>""")</a:t>
            </a:r>
            <a:endParaRPr lang="zh-CN" altLang="en-US" sz="2400">
              <a:latin typeface="Consolas" panose="020B0609020204030204" charset="0"/>
              <a:ea typeface="华文宋体" panose="02010600040101010101" charset="-122"/>
              <a:cs typeface="Consolas" panose="020B0609020204030204" charset="0"/>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1</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457200" fontAlgn="auto">
              <a:lnSpc>
                <a:spcPct val="100000"/>
              </a:lnSpc>
              <a:buNone/>
            </a:pPr>
            <a:r>
              <a:rPr lang="en-US" altLang="zh-CN" sz="2400">
                <a:latin typeface="华文宋体" panose="02010600040101010101" charset="-122"/>
                <a:ea typeface="华文宋体" panose="02010600040101010101" charset="-122"/>
              </a:rPr>
              <a:t>(3). Use Spark SQL to join the http_log and dns_log tables by uid, and calculate the percentage of proto=tcp for each uri group found in task (2).</a:t>
            </a:r>
            <a:endParaRPr lang="en-US" altLang="zh-CN" sz="2400">
              <a:latin typeface="华文宋体" panose="02010600040101010101" charset="-122"/>
              <a:ea typeface="华文宋体" panose="02010600040101010101" charset="-122"/>
            </a:endParaRPr>
          </a:p>
          <a:p>
            <a:pPr marL="0" indent="457200" fontAlgn="auto">
              <a:lnSpc>
                <a:spcPct val="100000"/>
              </a:lnSpc>
              <a:buNone/>
            </a:pPr>
            <a:r>
              <a:rPr lang="zh-CN" altLang="en-US" sz="2400">
                <a:latin typeface="华文宋体" panose="02010600040101010101" charset="-122"/>
                <a:ea typeface="华文宋体" panose="02010600040101010101" charset="-122"/>
              </a:rPr>
              <a:t>解：使用前一问的SQL作为子查询进行联合查找即可，结果共389条。</a:t>
            </a:r>
            <a:endParaRPr lang="zh-CN" altLang="en-US" sz="2400">
              <a:latin typeface="华文宋体" panose="02010600040101010101" charset="-122"/>
              <a:ea typeface="华文宋体" panose="02010600040101010101" charset="-122"/>
            </a:endParaRPr>
          </a:p>
          <a:p>
            <a:pPr marL="0" indent="457200" fontAlgn="auto">
              <a:lnSpc>
                <a:spcPct val="100000"/>
              </a:lnSpc>
              <a:buNone/>
            </a:pPr>
            <a:endParaRPr lang="zh-CN" altLang="en-US" sz="2400">
              <a:latin typeface="华文宋体" panose="02010600040101010101" charset="-122"/>
              <a:ea typeface="华文宋体" panose="02010600040101010101" charset="-122"/>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1</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pic>
        <p:nvPicPr>
          <p:cNvPr id="4" name="图片 8" descr="IMG_256"/>
          <p:cNvPicPr>
            <a:picLocks noChangeAspect="1"/>
          </p:cNvPicPr>
          <p:nvPr>
            <p:custDataLst>
              <p:tags r:id="rId8"/>
            </p:custDataLst>
          </p:nvPr>
        </p:nvPicPr>
        <p:blipFill>
          <a:blip r:embed="rId9"/>
          <a:stretch>
            <a:fillRect/>
          </a:stretch>
        </p:blipFill>
        <p:spPr>
          <a:xfrm>
            <a:off x="1144905" y="3724910"/>
            <a:ext cx="9902825" cy="1691005"/>
          </a:xfrm>
          <a:prstGeom prst="rect">
            <a:avLst/>
          </a:prstGeom>
          <a:noFill/>
          <a:ln w="9525">
            <a:noFill/>
          </a:ln>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COMMONDATA" val="eyJoZGlkIjoiYjQ4NzIxNDgxMGJhNDQzOGU0OGExNGM0MDU1YzFjNWUifQ=="/>
  <p:tag name="KSO_WPP_MARK_KEY" val="19501db6-393e-4c64-94fe-34eecf5612df"/>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7785</Words>
  <Application>WPS 演示</Application>
  <PresentationFormat>宽屏</PresentationFormat>
  <Paragraphs>243</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宋体</vt:lpstr>
      <vt:lpstr>Wingdings</vt:lpstr>
      <vt:lpstr>华文宋体</vt:lpstr>
      <vt:lpstr>华文中宋</vt:lpstr>
      <vt:lpstr>Consolas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墨染樱</cp:lastModifiedBy>
  <cp:revision>162</cp:revision>
  <dcterms:created xsi:type="dcterms:W3CDTF">2023-10-12T01:06:00Z</dcterms:created>
  <dcterms:modified xsi:type="dcterms:W3CDTF">2024-04-24T04:20:28Z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54CA1E06D87C4836923DAFE3EAE5347F_12</vt:lpwstr>
  </property>
  <property fmtid="{D5CDD505-2E9C-101B-9397-08002B2CF9AE}" pid="3" name="KSOProductBuildVer">
    <vt:lpwstr>2052-12.1.0.16120</vt:lpwstr>
  </property>
</Properties>
</file>