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66" r:id="rId4"/>
    <p:sldId id="301" r:id="rId5"/>
    <p:sldId id="394" r:id="rId6"/>
    <p:sldId id="367" r:id="rId7"/>
    <p:sldId id="395" r:id="rId8"/>
    <p:sldId id="396" r:id="rId9"/>
    <p:sldId id="368" r:id="rId10"/>
    <p:sldId id="397" r:id="rId11"/>
    <p:sldId id="398" r:id="rId12"/>
    <p:sldId id="399" r:id="rId13"/>
    <p:sldId id="379" r:id="rId14"/>
    <p:sldId id="400" r:id="rId15"/>
    <p:sldId id="401" r:id="rId16"/>
    <p:sldId id="402" r:id="rId17"/>
    <p:sldId id="403" r:id="rId18"/>
    <p:sldId id="404" r:id="rId19"/>
    <p:sldId id="405" r:id="rId20"/>
    <p:sldId id="406" r:id="rId21"/>
    <p:sldId id="417" r:id="rId22"/>
    <p:sldId id="407" r:id="rId23"/>
    <p:sldId id="408" r:id="rId24"/>
    <p:sldId id="409" r:id="rId25"/>
    <p:sldId id="410" r:id="rId26"/>
    <p:sldId id="411" r:id="rId27"/>
    <p:sldId id="412" r:id="rId28"/>
    <p:sldId id="413" r:id="rId29"/>
    <p:sldId id="414" r:id="rId30"/>
    <p:sldId id="415" r:id="rId31"/>
    <p:sldId id="416" r:id="rId32"/>
    <p:sldId id="296" r:id="rId33"/>
  </p:sldIdLst>
  <p:sldSz cx="12192000" cy="6858000"/>
  <p:notesSz cx="6858000" cy="9144000"/>
  <p:custDataLst>
    <p:tags r:id="rId3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6C00"/>
    <a:srgbClr val="15A52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7" Type="http://schemas.openxmlformats.org/officeDocument/2006/relationships/tags" Target="tags/tag142.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image" Target="../media/image2.png"/><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48.xml"/></Relationships>
</file>

<file path=ppt/slides/_rels/slide1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53.xml"/><Relationship Id="rId5" Type="http://schemas.openxmlformats.org/officeDocument/2006/relationships/tags" Target="../tags/tag52.xml"/><Relationship Id="rId4" Type="http://schemas.openxmlformats.org/officeDocument/2006/relationships/image" Target="../media/image2.png"/><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s>
</file>

<file path=ppt/slides/_rels/slide1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image" Target="../media/image2.png"/><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s>
</file>

<file path=ppt/slides/_rels/slide1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63.xml"/><Relationship Id="rId5" Type="http://schemas.openxmlformats.org/officeDocument/2006/relationships/tags" Target="../tags/tag62.xml"/><Relationship Id="rId4" Type="http://schemas.openxmlformats.org/officeDocument/2006/relationships/image" Target="../media/image2.png"/><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image" Target="../media/image2.png"/><Relationship Id="rId3" Type="http://schemas.openxmlformats.org/officeDocument/2006/relationships/tags" Target="../tags/tag66.xml"/><Relationship Id="rId2" Type="http://schemas.openxmlformats.org/officeDocument/2006/relationships/tags" Target="../tags/tag65.xml"/><Relationship Id="rId1" Type="http://schemas.openxmlformats.org/officeDocument/2006/relationships/tags" Target="../tags/tag64.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73.xml"/><Relationship Id="rId5" Type="http://schemas.openxmlformats.org/officeDocument/2006/relationships/tags" Target="../tags/tag72.xml"/><Relationship Id="rId4" Type="http://schemas.openxmlformats.org/officeDocument/2006/relationships/image" Target="../media/image2.png"/><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17.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1.png"/><Relationship Id="rId7" Type="http://schemas.openxmlformats.org/officeDocument/2006/relationships/tags" Target="../tags/tag78.xml"/><Relationship Id="rId6" Type="http://schemas.openxmlformats.org/officeDocument/2006/relationships/tags" Target="../tags/tag77.xml"/><Relationship Id="rId5" Type="http://schemas.openxmlformats.org/officeDocument/2006/relationships/image" Target="../media/image2.png"/><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hyperlink" Target="https://clickhouse.com/blog/clickhouse-launches-cloud-offering-for-worlds-fastest-olap-database-management-system" TargetMode="External"/></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image" Target="../media/image2.png"/><Relationship Id="rId3" Type="http://schemas.openxmlformats.org/officeDocument/2006/relationships/tags" Target="../tags/tag81.xml"/><Relationship Id="rId2" Type="http://schemas.openxmlformats.org/officeDocument/2006/relationships/tags" Target="../tags/tag80.xml"/><Relationship Id="rId1" Type="http://schemas.openxmlformats.org/officeDocument/2006/relationships/tags" Target="../tags/tag79.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84.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tags" Target="../tags/tag90.xml"/><Relationship Id="rId7" Type="http://schemas.openxmlformats.org/officeDocument/2006/relationships/image" Target="../media/image1.png"/><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image" Target="../media/image2.png"/><Relationship Id="rId3" Type="http://schemas.openxmlformats.org/officeDocument/2006/relationships/tags" Target="../tags/tag87.xml"/><Relationship Id="rId2" Type="http://schemas.openxmlformats.org/officeDocument/2006/relationships/tags" Target="../tags/tag86.xml"/><Relationship Id="rId10" Type="http://schemas.openxmlformats.org/officeDocument/2006/relationships/slideLayout" Target="../slideLayouts/slideLayout2.xml"/><Relationship Id="rId1" Type="http://schemas.openxmlformats.org/officeDocument/2006/relationships/tags" Target="../tags/tag85.xml"/></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image" Target="../media/image2.png"/><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tags" Target="../tags/tag91.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00.xml"/><Relationship Id="rId5" Type="http://schemas.openxmlformats.org/officeDocument/2006/relationships/tags" Target="../tags/tag99.xml"/><Relationship Id="rId4" Type="http://schemas.openxmlformats.org/officeDocument/2006/relationships/image" Target="../media/image2.png"/><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05.xml"/><Relationship Id="rId5" Type="http://schemas.openxmlformats.org/officeDocument/2006/relationships/tags" Target="../tags/tag104.xml"/><Relationship Id="rId4" Type="http://schemas.openxmlformats.org/officeDocument/2006/relationships/image" Target="../media/image2.png"/><Relationship Id="rId3" Type="http://schemas.openxmlformats.org/officeDocument/2006/relationships/tags" Target="../tags/tag103.xml"/><Relationship Id="rId2" Type="http://schemas.openxmlformats.org/officeDocument/2006/relationships/tags" Target="../tags/tag102.xml"/><Relationship Id="rId1" Type="http://schemas.openxmlformats.org/officeDocument/2006/relationships/tags" Target="../tags/tag101.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10.xml"/><Relationship Id="rId5" Type="http://schemas.openxmlformats.org/officeDocument/2006/relationships/tags" Target="../tags/tag109.xml"/><Relationship Id="rId4" Type="http://schemas.openxmlformats.org/officeDocument/2006/relationships/image" Target="../media/image2.png"/><Relationship Id="rId3" Type="http://schemas.openxmlformats.org/officeDocument/2006/relationships/tags" Target="../tags/tag108.xml"/><Relationship Id="rId2" Type="http://schemas.openxmlformats.org/officeDocument/2006/relationships/tags" Target="../tags/tag107.xml"/><Relationship Id="rId1" Type="http://schemas.openxmlformats.org/officeDocument/2006/relationships/tags" Target="../tags/tag106.xml"/></Relationships>
</file>

<file path=ppt/slides/_rels/slide2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15.xml"/><Relationship Id="rId5" Type="http://schemas.openxmlformats.org/officeDocument/2006/relationships/tags" Target="../tags/tag114.xml"/><Relationship Id="rId4" Type="http://schemas.openxmlformats.org/officeDocument/2006/relationships/image" Target="../media/image2.png"/><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tags" Target="../tags/tag111.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image" Target="../media/image2.png"/><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image" Target="../media/image2.png"/><Relationship Id="rId3" Type="http://schemas.openxmlformats.org/officeDocument/2006/relationships/tags" Target="../tags/tag123.xml"/><Relationship Id="rId2" Type="http://schemas.openxmlformats.org/officeDocument/2006/relationships/tags" Target="../tags/tag122.xml"/><Relationship Id="rId1" Type="http://schemas.openxmlformats.org/officeDocument/2006/relationships/tags" Target="../tags/tag121.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30.xml"/><Relationship Id="rId5" Type="http://schemas.openxmlformats.org/officeDocument/2006/relationships/tags" Target="../tags/tag129.xml"/><Relationship Id="rId4" Type="http://schemas.openxmlformats.org/officeDocument/2006/relationships/image" Target="../media/image2.png"/><Relationship Id="rId3" Type="http://schemas.openxmlformats.org/officeDocument/2006/relationships/tags" Target="../tags/tag128.xml"/><Relationship Id="rId2" Type="http://schemas.openxmlformats.org/officeDocument/2006/relationships/tags" Target="../tags/tag127.xml"/><Relationship Id="rId1" Type="http://schemas.openxmlformats.org/officeDocument/2006/relationships/tags" Target="../tags/tag126.xml"/></Relationships>
</file>

<file path=ppt/slides/_rels/slide29.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35.xml"/><Relationship Id="rId5" Type="http://schemas.openxmlformats.org/officeDocument/2006/relationships/tags" Target="../tags/tag134.xml"/><Relationship Id="rId4" Type="http://schemas.openxmlformats.org/officeDocument/2006/relationships/image" Target="../media/image2.png"/><Relationship Id="rId3" Type="http://schemas.openxmlformats.org/officeDocument/2006/relationships/tags" Target="../tags/tag133.xml"/><Relationship Id="rId2" Type="http://schemas.openxmlformats.org/officeDocument/2006/relationships/tags" Target="../tags/tag132.xml"/><Relationship Id="rId1" Type="http://schemas.openxmlformats.org/officeDocument/2006/relationships/tags" Target="../tags/tag131.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image" Target="../media/image2.png"/><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image" Target="../media/image2.png"/><Relationship Id="rId3" Type="http://schemas.openxmlformats.org/officeDocument/2006/relationships/tags" Target="../tags/tag138.xml"/><Relationship Id="rId2" Type="http://schemas.openxmlformats.org/officeDocument/2006/relationships/tags" Target="../tags/tag137.xml"/><Relationship Id="rId1" Type="http://schemas.openxmlformats.org/officeDocument/2006/relationships/tags" Target="../tags/tag136.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41.xml"/></Relationships>
</file>

<file path=ppt/slides/_rels/slide4.xml.rels><?xml version="1.0" encoding="UTF-8" standalone="yes"?>
<Relationships xmlns="http://schemas.openxmlformats.org/package/2006/relationships"><Relationship Id="rId9" Type="http://schemas.openxmlformats.org/officeDocument/2006/relationships/image" Target="../media/image3.png"/><Relationship Id="rId8" Type="http://schemas.openxmlformats.org/officeDocument/2006/relationships/tags" Target="../tags/tag13.xml"/><Relationship Id="rId7" Type="http://schemas.openxmlformats.org/officeDocument/2006/relationships/image" Target="../media/image1.png"/><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image" Target="../media/image2.png"/><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slideLayout" Target="../slideLayouts/slideLayout2.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png"/><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24.xml"/><Relationship Id="rId7" Type="http://schemas.openxmlformats.org/officeDocument/2006/relationships/image" Target="../media/image1.png"/><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image" Target="../media/image2.png"/><Relationship Id="rId3" Type="http://schemas.openxmlformats.org/officeDocument/2006/relationships/tags" Target="../tags/tag21.xml"/><Relationship Id="rId2" Type="http://schemas.openxmlformats.org/officeDocument/2006/relationships/tags" Target="../tags/tag20.xml"/><Relationship Id="rId12" Type="http://schemas.openxmlformats.org/officeDocument/2006/relationships/slideLayout" Target="../slideLayouts/slideLayout2.xml"/><Relationship Id="rId11" Type="http://schemas.openxmlformats.org/officeDocument/2006/relationships/image" Target="../media/image5.png"/><Relationship Id="rId10" Type="http://schemas.openxmlformats.org/officeDocument/2006/relationships/tags" Target="../tags/tag25.xml"/><Relationship Id="rId1" Type="http://schemas.openxmlformats.org/officeDocument/2006/relationships/tags" Target="../tags/tag19.xml"/></Relationships>
</file>

<file path=ppt/slides/_rels/slide7.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png"/><Relationship Id="rId6" Type="http://schemas.openxmlformats.org/officeDocument/2006/relationships/tags" Target="../tags/tag30.xml"/><Relationship Id="rId5" Type="http://schemas.openxmlformats.org/officeDocument/2006/relationships/tags" Target="../tags/tag29.xml"/><Relationship Id="rId4" Type="http://schemas.openxmlformats.org/officeDocument/2006/relationships/image" Target="../media/image2.png"/><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36.xml"/><Relationship Id="rId7" Type="http://schemas.openxmlformats.org/officeDocument/2006/relationships/image" Target="../media/image1.png"/><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0" Type="http://schemas.openxmlformats.org/officeDocument/2006/relationships/slideLayout" Target="../slideLayouts/slideLayout2.xml"/><Relationship Id="rId1" Type="http://schemas.openxmlformats.org/officeDocument/2006/relationships/tags" Target="../tags/tag31.xml"/></Relationships>
</file>

<file path=ppt/slides/_rels/slide9.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tags" Target="../tags/tag42.xml"/><Relationship Id="rId7" Type="http://schemas.openxmlformats.org/officeDocument/2006/relationships/image" Target="../media/image1.png"/><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image" Target="../media/image2.png"/><Relationship Id="rId3" Type="http://schemas.openxmlformats.org/officeDocument/2006/relationships/tags" Target="../tags/tag39.xml"/><Relationship Id="rId2" Type="http://schemas.openxmlformats.org/officeDocument/2006/relationships/tags" Target="../tags/tag38.xml"/><Relationship Id="rId10" Type="http://schemas.openxmlformats.org/officeDocument/2006/relationships/slideLayout" Target="../slideLayouts/slideLayout2.xml"/><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2113280"/>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STA323</a:t>
            </a:r>
            <a:endParaRPr lang="zh-CN" altLang="en-US" sz="4000">
              <a:latin typeface="华文宋体" panose="02010600040101010101" charset="-122"/>
              <a:ea typeface="华文宋体" panose="02010600040101010101" charset="-122"/>
            </a:endParaRPr>
          </a:p>
          <a:p>
            <a:pPr algn="ctr"/>
            <a:endParaRPr lang="zh-CN" altLang="en-US" sz="2800">
              <a:latin typeface="华文宋体" panose="02010600040101010101" charset="-122"/>
              <a:ea typeface="华文宋体" panose="02010600040101010101" charset="-122"/>
            </a:endParaRPr>
          </a:p>
          <a:p>
            <a:pPr algn="ctr"/>
            <a:r>
              <a:rPr lang="en-US" altLang="zh-CN" sz="2800">
                <a:latin typeface="华文宋体" panose="02010600040101010101" charset="-122"/>
                <a:ea typeface="华文宋体" panose="02010600040101010101" charset="-122"/>
              </a:rPr>
              <a:t>Project 2</a:t>
            </a:r>
            <a:endParaRPr lang="en-US" altLang="zh-CN" sz="2800">
              <a:latin typeface="华文宋体" panose="02010600040101010101" charset="-122"/>
              <a:ea typeface="华文宋体" panose="02010600040101010101" charset="-122"/>
            </a:endParaRPr>
          </a:p>
        </p:txBody>
      </p:sp>
      <p:sp>
        <p:nvSpPr>
          <p:cNvPr id="9" name="文本框 8"/>
          <p:cNvSpPr txBox="1"/>
          <p:nvPr/>
        </p:nvSpPr>
        <p:spPr>
          <a:xfrm>
            <a:off x="4064000" y="4241800"/>
            <a:ext cx="4064000" cy="2122805"/>
          </a:xfrm>
          <a:prstGeom prst="rect">
            <a:avLst/>
          </a:prstGeom>
          <a:noFill/>
        </p:spPr>
        <p:txBody>
          <a:bodyPr wrap="square" rtlCol="0">
            <a:spAutoFit/>
          </a:bodyPr>
          <a:p>
            <a:pPr algn="ctr"/>
            <a:r>
              <a:rPr lang="en-US" altLang="zh-CN" sz="2400">
                <a:latin typeface="华文宋体" panose="02010600040101010101" charset="-122"/>
                <a:ea typeface="华文宋体" panose="02010600040101010101" charset="-122"/>
                <a:cs typeface="华文中宋" panose="02010600040101010101" charset="-122"/>
              </a:rPr>
              <a:t>12112627</a:t>
            </a:r>
            <a:endParaRPr lang="zh-CN" altLang="en-US" sz="2400">
              <a:latin typeface="华文宋体" panose="02010600040101010101" charset="-122"/>
              <a:ea typeface="华文宋体" panose="02010600040101010101" charset="-122"/>
              <a:cs typeface="华文中宋" panose="02010600040101010101" charset="-122"/>
            </a:endParaRPr>
          </a:p>
          <a:p>
            <a:pPr algn="ctr"/>
            <a:r>
              <a:rPr lang="zh-CN" altLang="en-US" sz="2400">
                <a:latin typeface="华文中宋" panose="02010600040101010101" charset="-122"/>
                <a:ea typeface="华文中宋" panose="02010600040101010101" charset="-122"/>
                <a:cs typeface="华文中宋" panose="02010600040101010101" charset="-122"/>
              </a:rPr>
              <a:t>李</a:t>
            </a: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乐</a:t>
            </a:r>
            <a:r>
              <a:rPr lang="en-US" altLang="zh-CN" sz="2400">
                <a:latin typeface="华文中宋" panose="02010600040101010101" charset="-122"/>
                <a:ea typeface="华文中宋" panose="02010600040101010101" charset="-122"/>
                <a:cs typeface="华文中宋" panose="02010600040101010101" charset="-122"/>
              </a:rPr>
              <a:t> </a:t>
            </a:r>
            <a:r>
              <a:rPr lang="zh-CN" altLang="en-US" sz="2400">
                <a:latin typeface="华文中宋" panose="02010600040101010101" charset="-122"/>
                <a:ea typeface="华文中宋" panose="02010600040101010101" charset="-122"/>
                <a:cs typeface="华文中宋" panose="02010600040101010101" charset="-122"/>
              </a:rPr>
              <a:t>平</a:t>
            </a:r>
            <a:endParaRPr lang="zh-CN" altLang="en-US" sz="2400">
              <a:latin typeface="华文中宋" panose="02010600040101010101" charset="-122"/>
              <a:ea typeface="华文中宋" panose="02010600040101010101" charset="-122"/>
              <a:cs typeface="华文中宋" panose="02010600040101010101" charset="-122"/>
            </a:endParaRPr>
          </a:p>
          <a:p>
            <a:pPr algn="ctr"/>
            <a:endParaRPr lang="zh-CN" altLang="en-US" sz="2400">
              <a:latin typeface="华文宋体" panose="02010600040101010101" charset="-122"/>
              <a:ea typeface="华文宋体" panose="02010600040101010101" charset="-122"/>
            </a:endParaRPr>
          </a:p>
          <a:p>
            <a:pPr algn="ctr"/>
            <a:r>
              <a:rPr lang="en-US" altLang="zh-CN" sz="2000">
                <a:latin typeface="华文宋体" panose="02010600040101010101" charset="-122"/>
                <a:ea typeface="华文宋体" panose="02010600040101010101" charset="-122"/>
              </a:rPr>
              <a:t>2024.6</a:t>
            </a:r>
            <a:endParaRPr lang="en-US" altLang="zh-CN" sz="2000">
              <a:latin typeface="华文宋体" panose="02010600040101010101" charset="-122"/>
              <a:ea typeface="华文宋体" panose="02010600040101010101" charset="-122"/>
            </a:endParaRPr>
          </a:p>
          <a:p>
            <a:pPr algn="ctr"/>
            <a:endParaRPr lang="zh-CN" altLang="en-US" sz="2000">
              <a:latin typeface="华文宋体" panose="02010600040101010101" charset="-122"/>
              <a:ea typeface="华文宋体" panose="02010600040101010101" charset="-122"/>
            </a:endParaRPr>
          </a:p>
          <a:p>
            <a:pPr algn="ctr"/>
            <a:endParaRPr lang="zh-CN" altLang="en-US" sz="2000">
              <a:latin typeface="华文宋体" panose="02010600040101010101" charset="-122"/>
              <a:ea typeface="华文宋体" panose="02010600040101010101" charset="-122"/>
            </a:endParaRPr>
          </a:p>
        </p:txBody>
      </p:sp>
      <p:pic>
        <p:nvPicPr>
          <p:cNvPr id="10" name="图片 9"/>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a:bodyPr>
          <a:p>
            <a:pPr marL="0" indent="457200" fontAlgn="auto">
              <a:lnSpc>
                <a:spcPct val="100000"/>
              </a:lnSpc>
              <a:buNone/>
            </a:pPr>
            <a:r>
              <a:rPr lang="zh-CN" altLang="en-US" sz="2000">
                <a:latin typeface="华文宋体" panose="02010600040101010101" charset="-122"/>
                <a:ea typeface="华文宋体" panose="02010600040101010101" charset="-122"/>
                <a:cs typeface="Consolas" panose="020B0609020204030204" charset="0"/>
              </a:rPr>
              <a:t>一种可能方法是Naive RAG方法，包括三个主要阶段：索引、检索和生成。</a:t>
            </a:r>
            <a:endParaRPr lang="zh-CN" altLang="en-US" sz="20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r>
              <a:rPr lang="zh-CN" altLang="en-US" sz="2000">
                <a:latin typeface="华文宋体" panose="02010600040101010101" charset="-122"/>
                <a:ea typeface="华文宋体" panose="02010600040101010101" charset="-122"/>
                <a:cs typeface="Consolas" panose="020B0609020204030204" charset="0"/>
              </a:rPr>
              <a:t>1. 索引：文献的有效内容被提取、处理，并转换为统一格式。内容被分割成LLM可以处理的较小块。然后将这些块编码为向量表示，并存储在向量数据库中以进行有效的检索。</a:t>
            </a:r>
            <a:endParaRPr lang="zh-CN" altLang="en-US" sz="20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r>
              <a:rPr lang="zh-CN" altLang="en-US" sz="2000">
                <a:latin typeface="华文宋体" panose="02010600040101010101" charset="-122"/>
                <a:ea typeface="华文宋体" panose="02010600040101010101" charset="-122"/>
                <a:cs typeface="Consolas" panose="020B0609020204030204" charset="0"/>
              </a:rPr>
              <a:t>2. 检索：在收到用户询问后，系统使用与索引阶段相同的编码模型将查询转换为向量。然后计算查询向量与数据库中文档向量之间的相似度分数，检索出与查询最相似的前K个块。</a:t>
            </a:r>
            <a:endParaRPr lang="zh-CN" altLang="en-US" sz="20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r>
              <a:rPr lang="zh-CN" altLang="en-US" sz="2000">
                <a:latin typeface="华文宋体" panose="02010600040101010101" charset="-122"/>
                <a:ea typeface="华文宋体" panose="02010600040101010101" charset="-122"/>
                <a:cs typeface="Consolas" panose="020B0609020204030204" charset="0"/>
              </a:rPr>
              <a:t>3. 生成：检索到的文档块和原始查询组合成一个全面的提示。LLM使用此提示生成响应，利用其内在知识和检索到的文档中包含的信息。</a:t>
            </a:r>
            <a:endParaRPr lang="zh-CN" altLang="en-US" sz="20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r>
              <a:rPr lang="zh-CN" altLang="en-US" sz="2000">
                <a:latin typeface="华文宋体" panose="02010600040101010101" charset="-122"/>
                <a:ea typeface="华文宋体" panose="02010600040101010101" charset="-122"/>
                <a:cs typeface="Consolas" panose="020B0609020204030204" charset="0"/>
              </a:rPr>
              <a:t>Naive RAG方法可以通过为LLM提供相关的外部信息，有效减少错误内容的生成，从而增强对开放域问题生成的答案的准确性和可信度。当然，经过更新换代，也有了更加先进的Advanced RAG方法、Modular RAG方法等。其中，Advanced RAG引入了预检索、后检索等策略；而Modular RAG 则引入了更多的模块如搜索、融合（RAG-Fusion）等，同时还引入了更加灵活的检索模式。</a:t>
            </a:r>
            <a:endParaRPr lang="zh-CN" altLang="en-US" sz="2000">
              <a:latin typeface="华文宋体" panose="02010600040101010101" charset="-122"/>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Part 2</a:t>
            </a:r>
            <a:endParaRPr lang="en-US" altLang="zh-CN" sz="4000">
              <a:latin typeface="华文宋体" panose="02010600040101010101" charset="-122"/>
              <a:ea typeface="华文宋体" panose="02010600040101010101" charset="-122"/>
            </a:endParaRPr>
          </a:p>
        </p:txBody>
      </p:sp>
      <p:sp>
        <p:nvSpPr>
          <p:cNvPr id="2" name="文本框 1"/>
          <p:cNvSpPr txBox="1"/>
          <p:nvPr/>
        </p:nvSpPr>
        <p:spPr>
          <a:xfrm>
            <a:off x="2268855" y="2983230"/>
            <a:ext cx="7653655" cy="768350"/>
          </a:xfrm>
          <a:prstGeom prst="rect">
            <a:avLst/>
          </a:prstGeom>
          <a:noFill/>
        </p:spPr>
        <p:txBody>
          <a:bodyPr wrap="square" rtlCol="0">
            <a:spAutoFit/>
          </a:bodyPr>
          <a:p>
            <a:pPr algn="ctr"/>
            <a:r>
              <a:rPr lang="en-US" altLang="zh-CN" sz="4400">
                <a:latin typeface="华文宋体" panose="02010600040101010101" charset="-122"/>
                <a:ea typeface="华文宋体" panose="02010600040101010101" charset="-122"/>
              </a:rPr>
              <a:t>Startup Analysis</a:t>
            </a:r>
            <a:endParaRPr lang="en-US" altLang="zh-CN" sz="44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Select one startup you are interested from the following candidates. Suppose you are an investor who is interested in the startup. Write an analyses report about the startup and their product. More than one page.</a:t>
            </a:r>
            <a:endParaRPr lang="zh-CN" altLang="en-US"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选定的初创公司：ClickHouse</a:t>
            </a: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公司优势和特色</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a:latin typeface="华文宋体" panose="02010600040101010101" charset="-122"/>
              <a:ea typeface="华文宋体" panose="02010600040101010101" charset="-122"/>
            </a:endParaRPr>
          </a:p>
          <a:p>
            <a:pPr marL="0" indent="0" fontAlgn="auto">
              <a:lnSpc>
                <a:spcPct val="100000"/>
              </a:lnSpc>
              <a:spcBef>
                <a:spcPts val="0"/>
              </a:spcBef>
              <a:buNone/>
            </a:pPr>
            <a:r>
              <a:rPr lang="en-US" altLang="zh-CN" sz="2400">
                <a:latin typeface="华文宋体" panose="02010600040101010101" charset="-122"/>
                <a:ea typeface="华文宋体" panose="02010600040101010101" charset="-122"/>
              </a:rPr>
              <a:t>	ClickHouse</a:t>
            </a:r>
            <a:r>
              <a:rPr lang="zh-CN" altLang="en-US" sz="2400">
                <a:latin typeface="华文宋体" panose="02010600040101010101" charset="-122"/>
                <a:ea typeface="华文宋体" panose="02010600040101010101" charset="-122"/>
              </a:rPr>
              <a:t>（公司和产品同名）</a:t>
            </a:r>
            <a:r>
              <a:rPr lang="en-US" altLang="zh-CN" sz="2400">
                <a:latin typeface="华文宋体" panose="02010600040101010101" charset="-122"/>
                <a:ea typeface="华文宋体" panose="02010600040101010101" charset="-122"/>
              </a:rPr>
              <a:t>是一款高性能的分析性数据库管理系统，专为处理大规模数据和执行复杂查询而优化。其主要优势在于其创新的</a:t>
            </a:r>
            <a:r>
              <a:rPr lang="en-US" altLang="zh-CN" sz="2400" b="1">
                <a:latin typeface="华文宋体" panose="02010600040101010101" charset="-122"/>
                <a:ea typeface="华文宋体" panose="02010600040101010101" charset="-122"/>
              </a:rPr>
              <a:t>列存储模型</a:t>
            </a:r>
            <a:r>
              <a:rPr lang="en-US" altLang="zh-CN" sz="2400">
                <a:latin typeface="华文宋体" panose="02010600040101010101" charset="-122"/>
                <a:ea typeface="华文宋体" panose="02010600040101010101" charset="-122"/>
              </a:rPr>
              <a:t>和优化的查询处理能力。相比于传统的行存储数据库，ClickHouse通过将数据以列的方式存储在磁盘上，实现了更快的查询速度和更高的压缩率。此外，ClickHouse支持水平扩展，可以在数据增长的同时轻松扩展集群规模，为用户提供了出色的扩展性和性能表现。</a:t>
            </a:r>
            <a:endParaRPr lang="en-US" altLang="zh-CN"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产品详述和分析</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a:latin typeface="华文宋体" panose="02010600040101010101" charset="-122"/>
              <a:ea typeface="华文宋体" panose="02010600040101010101" charset="-122"/>
            </a:endParaRPr>
          </a:p>
          <a:p>
            <a:pPr marL="0" indent="0" fontAlgn="auto">
              <a:lnSpc>
                <a:spcPct val="100000"/>
              </a:lnSpc>
              <a:spcBef>
                <a:spcPts val="0"/>
              </a:spcBef>
              <a:buNone/>
            </a:pPr>
            <a:r>
              <a:rPr lang="en-US" altLang="zh-CN"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ClickHouse的架构设计旨在提供高性能的分析能力、可扩展性和容错性。其主要组件包括服务器、存储、查询处理器、客户端和ZooKeeper。服务器负责接收和处理来自客户端应用程序的查询，并将结果返回给客户端，同时管理数据存储、执行查询以及处理集群中节点间的数据复制。存储层负责在磁盘上存储数据，并通过分片将数据分布在集群中的多个节点上，同时负责数据压缩、分区和索引以优化查询性能。查询处理器负责解析和优化查询，生成执行计划以最小化数据读取和处理时间。客户端是用户与ClickHouse交互的接口，可以是命令行工具、SQL客户端或应用程序编程接口(API)。ZooKeeper是一个分布式协调服务，用于管理集群元数据和协调集群中节点间的数据复制，负责管理集群配置、数据同步和故障切换。ClickHouse还支持多种复制模式，包括异步和同步复制，以确保即使集群中的一个或多个节点失败，数据也是可用的。</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目标市场的未来趋势</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随着数据驱动的业务模式在各行各业的普及，分析性数据库的需求将会持续增长。ClickHouse作为一款高性能、可扩展的分析型数据库，将在未来的市场中占据重要地位。特别是在处理大数据集、实时数据分析以及时间序列数据分析等方面，ClickHouse将具有更广阔的应用前景。随着企业对数据洞察力的需求不断增加，ClickHouse将成为许多企业的首选解决方案，助力他们更好地理解数据并做出明智的决策。</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公司面临的威胁</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尽管ClickHouse拥有出色的性能和功能，但仍面临一些潜在威胁。首先，数据库市场竞争激烈，存在许多其他类似的分析型数据库产品，如Apache Druid和Amazon Redshift等，它们也具有类似的性能和功能。其次，ClickHouse在处理事务性工作负载方面的能力相对有限，可能无法满足某些需要频繁读写操作的应用场景。此外，ClickHouse的复杂设置和配置可能对某些用户构成障碍，尤其是对于缺乏数据库管理经验的用户来说。</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关于公司的公开报导</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altLang="zh-CN" sz="2400">
                <a:latin typeface="华文宋体" panose="02010600040101010101" charset="-122"/>
                <a:ea typeface="华文宋体" panose="02010600040101010101" charset="-122"/>
              </a:rPr>
              <a:t>	从ClickHouse CEO Aaron Katz的讲话中我们可以得知，ClickHouse的优势在于速度和简单性，并且ClickHouse Cloud将这一优势推向了一个新的高度，使企业能够以其他市场解决方案成本的一小部分启动服务并分析数据。在短短几个月内，ClickHouse Cloud的公测版本已经吸引了100多家客户和数千名新用户，涵盖了开发人员、数据分析师、市场营销等业务的关键领域，在这些领域，数据被分析和存储。Twilio的首席产品官Eyal Manor表示，ClickHouse Cloud符合他们希望赋予开发人员能力的愿望，使他们能够在几天内从概念到实时分析用例的交付中实现，并大大加快了产品创新周期。此外，ClickHouse还获得了来自领先技术投资者Thrive Capital的新一轮投资，进一步验证了其市场机会、团队和商业模式。这笔资金将支持进一步投资于技术，并允许ClickHouse继续建设其世界领先的软件工程团队。通过这些信息，我们可以看出ClickHouse在持续改进产品功能、提高用户体验方面的不懈努力，以及其在市场发展和商业拓展方面的积极态度。「</a:t>
            </a:r>
            <a:r>
              <a:rPr lang="en-US" altLang="zh-CN" sz="2400">
                <a:latin typeface="华文宋体" panose="02010600040101010101" charset="-122"/>
                <a:ea typeface="华文宋体" panose="02010600040101010101" charset="-122"/>
                <a:hlinkClick r:id="rId1" action="ppaction://hlinkfile"/>
              </a:rPr>
              <a:t>新闻链接</a:t>
            </a:r>
            <a:r>
              <a:rPr lang="en-US" altLang="zh-CN" sz="2400">
                <a:latin typeface="华文宋体" panose="02010600040101010101" charset="-122"/>
                <a:ea typeface="华文宋体" panose="02010600040101010101" charset="-122"/>
              </a:rPr>
              <a:t>」</a:t>
            </a:r>
            <a:endParaRPr lang="en-US" altLang="zh-CN"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2"/>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3"/>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4"/>
              </p:custDataLst>
            </p:nvPr>
          </p:nvPicPr>
          <p:blipFill>
            <a:blip r:embed="rId5"/>
            <a:stretch>
              <a:fillRect/>
            </a:stretch>
          </p:blipFill>
          <p:spPr>
            <a:xfrm>
              <a:off x="54" y="10326"/>
              <a:ext cx="444" cy="444"/>
            </a:xfrm>
            <a:prstGeom prst="ellipse">
              <a:avLst/>
            </a:prstGeom>
          </p:spPr>
        </p:pic>
      </p:grpSp>
      <p:sp>
        <p:nvSpPr>
          <p:cNvPr id="9" name="矩形 8"/>
          <p:cNvSpPr/>
          <p:nvPr>
            <p:custDataLst>
              <p:tags r:id="rId6"/>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7"/>
            </p:custDataLst>
          </p:nvPr>
        </p:nvPicPr>
        <p:blipFill>
          <a:blip r:embed="rId8">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§小结</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综上分析，对ClickHouse的投资前景可以持乐观态度。作为一款高性能、易于使用的在线分析型列式数据库管理系统，ClickHouse在处理大规模数据和执行复杂查询方面表现出色。其创新的产品功能和强大的生态系统使其成为企业数据处理和分析的理想选择。</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ClickHouse Cloud的推出进一步拓展了公司的市场份额，并为用户提供了灵活、高效的云端解决方案。在成功的公测阶段吸引了众多客户的同时，ClickHouse还得到了来自Thrive Capital的新一轮投资，进一步验证了其商业模式和市场潜力。</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基于以上分析，投资者可以密切关注ClickHouse，并考虑长期持有该公司的股票。随着数据驱动型业务的持续增长，以及对实时分析和大数据处理需求的不断增加，ClickHouse有望在未来取得更大的成功。同时，投资者也应该关注公司的技术创新和市场拓展动态，以及行业竞争格局的变化，以便及时调整投资策略。</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2</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Part 3</a:t>
            </a:r>
            <a:endParaRPr lang="en-US" altLang="zh-CN" sz="4000">
              <a:latin typeface="华文宋体" panose="02010600040101010101" charset="-122"/>
              <a:ea typeface="华文宋体" panose="02010600040101010101" charset="-122"/>
            </a:endParaRPr>
          </a:p>
        </p:txBody>
      </p:sp>
      <p:sp>
        <p:nvSpPr>
          <p:cNvPr id="2" name="文本框 1"/>
          <p:cNvSpPr txBox="1"/>
          <p:nvPr/>
        </p:nvSpPr>
        <p:spPr>
          <a:xfrm>
            <a:off x="2268855" y="2983230"/>
            <a:ext cx="7653655" cy="768350"/>
          </a:xfrm>
          <a:prstGeom prst="rect">
            <a:avLst/>
          </a:prstGeom>
          <a:noFill/>
        </p:spPr>
        <p:txBody>
          <a:bodyPr wrap="square" rtlCol="0">
            <a:spAutoFit/>
          </a:bodyPr>
          <a:p>
            <a:pPr algn="ctr"/>
            <a:r>
              <a:rPr lang="en-US" altLang="zh-CN" sz="4400">
                <a:latin typeface="华文宋体" panose="02010600040101010101" charset="-122"/>
                <a:ea typeface="华文宋体" panose="02010600040101010101" charset="-122"/>
              </a:rPr>
              <a:t>Paper Reading</a:t>
            </a:r>
            <a:endParaRPr lang="en-US" altLang="zh-CN" sz="44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13817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Part 1</a:t>
            </a:r>
            <a:endParaRPr lang="en-US" altLang="zh-CN" sz="4000">
              <a:latin typeface="华文宋体" panose="02010600040101010101" charset="-122"/>
              <a:ea typeface="华文宋体" panose="02010600040101010101" charset="-122"/>
            </a:endParaRPr>
          </a:p>
        </p:txBody>
      </p:sp>
      <p:sp>
        <p:nvSpPr>
          <p:cNvPr id="2" name="文本框 1"/>
          <p:cNvSpPr txBox="1"/>
          <p:nvPr/>
        </p:nvSpPr>
        <p:spPr>
          <a:xfrm>
            <a:off x="2268855" y="2983230"/>
            <a:ext cx="7653655" cy="768350"/>
          </a:xfrm>
          <a:prstGeom prst="rect">
            <a:avLst/>
          </a:prstGeom>
          <a:noFill/>
        </p:spPr>
        <p:txBody>
          <a:bodyPr wrap="square" rtlCol="0">
            <a:spAutoFit/>
          </a:bodyPr>
          <a:p>
            <a:pPr algn="ctr"/>
            <a:r>
              <a:rPr lang="en-US" altLang="zh-CN" sz="4400">
                <a:latin typeface="华文宋体" panose="02010600040101010101" charset="-122"/>
                <a:ea typeface="华文宋体" panose="02010600040101010101" charset="-122"/>
              </a:rPr>
              <a:t>Question and Answering System</a:t>
            </a:r>
            <a:endParaRPr lang="en-US" altLang="zh-CN" sz="44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§选定的论文</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Spark SQL</a:t>
            </a:r>
            <a:r>
              <a:rPr lang="en-US" sz="2400">
                <a:latin typeface="华文宋体" panose="02010600040101010101" charset="-122"/>
                <a:ea typeface="华文宋体" panose="02010600040101010101" charset="-122"/>
              </a:rPr>
              <a:t>: Relational Data Processing in Spark</a:t>
            </a:r>
            <a:endParaRPr 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P1DM$3H(2KWOW0I]AY[C_3C"/>
          <p:cNvPicPr>
            <a:picLocks noChangeAspect="1"/>
          </p:cNvPicPr>
          <p:nvPr>
            <p:custDataLst>
              <p:tags r:id="rId8"/>
            </p:custDataLst>
          </p:nvPr>
        </p:nvPicPr>
        <p:blipFill>
          <a:blip r:embed="rId9"/>
          <a:stretch>
            <a:fillRect/>
          </a:stretch>
        </p:blipFill>
        <p:spPr>
          <a:xfrm>
            <a:off x="2866390" y="2404110"/>
            <a:ext cx="6458585" cy="41332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What is the problem addressed in the paper?</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Spark SQL致力于解决原生的Spark RDD无法实现关系型数据处理的问题，同时旨在提供基于DBMS的高性能服务。Spark SQL还尝试支持图处理、机器学习等高级扩展任务。</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Is this a new problem? </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这不是一个全新的问题，而是基于已有技术的扩展尝试。</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或者说，这是将已有的技术理念在自己的技术框架下实现并应用的一次尝试。</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What is the scientific hypothesis that the paper is trying to verify?</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论文试图验证的假设包括：</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① DataFrame API 可以在Spark程序中执行关系型操作，同时保持懒加载的特性，以便进行关系型优化。</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② Catalyst优化器 可以通过Scala的模式匹配来表达可组合规则，并且是图灵完备的，这使得它能够支持广泛的数据源和算法。</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③ Spark SQL可以与Spark的其他组件（如机器学习库）无缝集成，并且比纯Spark代码在可表达为SQL的计算中更快、更节省内存。</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What are the key related works and who are the key people working on this topic?</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Spark SQL是由一步步技术迭代而来的，其有众多的相关工作。其最接近的前身是R.S. Xin等人的Shark。相对于基于相同引擎开发的，具有相似功能的Shark，Spark SQL提供了更友好的用户接口。而M. Isard和Y. Yu的DryadLINQ则是Spark SQL设计的灵感来源，相对而言，Spark SQL提供了更加接近数据科学库的DataFrame接口，同时还提供了接入不同数据源、不同数据格式的API。 </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Catalyst优化器则与G. Graefe和D. DeWitt的EXODUS和G. Graefe的Cascades优化器框架相似。</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Spark SQL还支持在大型集群上运行的高级分析算法，其依赖M. Zaharia等人提出的支持迭代算法的平台和J. E. Gonzalez等人、Y. Low等人各自提出的支持图分析的框架。</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What is the key of the proposed solution in the paper?</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针对如何在Apache Spark中整合关系型数据处理和Spark的函数式编程API的问题，论文提出的核心解决方法是Spark SQL模块，它通过以下两个主要贡献来桥接关系型处理和程序化处理：</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① DataFrame API：这是一个声明式的API，允许在Spark的内置分布式集合和外部数据源上执行关系操作。这个API类似于R中广泛使用的数据框概念，但是它延迟执行操作以便进行关系优化。</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② Catalyst优化器：这是一个高度可扩展的优化器，使用Scala编程语言的特性构建，使得添加可组合规则、控制代码生成和定义扩展点变得容易。Catalyst使得Spark SQL能够支持各种数据源和算法，包括机器学习领域的数据类型和查询联合到外部数据库。</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How are the experiments designed?</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论文主要组织了2方面的性能测试，包括SQL查询的性能和Spark程序的性能。</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对于SQL查询的性能，作者进行了扫描、聚合、联合、UDF等4个方面的实验，将Spark与Shark和Impala进行了性能的对比。在所有方面Spark SQL的性能均优于Shark。在数据量较小，选择性较强时，Spark SQL的性能不如Impala，但随着处理的数据量增大，Spark SQL的性能超过了Impala。</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对于Spark程序的性能，作者组织了基于DataFrame API的程序与使用Python API和Scala API的原生Spark程序的性能对比。结果显示，对于同一个查询，DataFrame API的性能是Python API的12倍，同时也优于Scala API。</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此外，作者还进行了一个简单的流水线性能比较试验。比较了DataFrame API与Spark + Scala对于单词统计任务（统计出现最频繁的单词）的效率。实验表明DataFrame API的效率是Spark + Scala的约2倍。</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What datasets are built/used for quantitative evaluation? Is the code open sourced?</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在SQL性能比较部分，作者提到其使用了110GB的数据集，其使用列式压缩的Parquet格式存储。</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而对于Spark程序的性能比较部分，作者提到其使用了一个有10亿形如(a, b)整数对的数据集，a共有10万个不同值。</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对于流水线比较部分，则使用了一个包含10亿条信息，使用HDFS存储的合成数据集，每条信息包含10个单词，均是从英语词典上抓下来的。</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Spark SQL是著名开源项目Spark的一部分，可以轻易地找到其开源代码。但是其数据集并未见开源，至少从论文中无法轻易地找到。</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Is the scientific hypothesis well supported by evidence in the experiments?</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从实验设计的角度而言，个人认为论文提出的假设不能很好地被实验支持。一方面，其进行的实验过于简单，没有构建实际的应用场景进行性能实验。另一方面，其仅使用了列式存储的数据集而未涉及传统的行式存储数据集，实验不够全面。</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What are the contributions of the paper?</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论文引入了Spark SQL这个新模块，它在Apache Spark中提供了与关系处理深度整合的功能。Spark SQL通过引入DataFrame API扩展了Spark，使得用户可以使用声明式方法进行关系处理，带来诸如自动优化等好处。它支持广泛的功能，包括半结构化数据、查询联合和机器学习数据类型。Spark SQL基于可扩展的优化器Catalyst，并通过Scala编程语言嵌入实现了这些功能，使得添加优化规则、数据源和数据类型变得简单。用户反馈和基准测试表明，Spark SQL大幅简化了编写混合关系和过程处理的数据流水线，并且相对于之前的SQL-on-Spark引擎，提供了显著的性能提升。</a:t>
            </a:r>
            <a:endParaRPr sz="2400">
              <a:latin typeface="华文宋体" panose="02010600040101010101" charset="-122"/>
              <a:ea typeface="华文宋体" panose="02010600040101010101" charset="-122"/>
            </a:endParaRPr>
          </a:p>
          <a:p>
            <a:pPr marL="0" indent="0" fontAlgn="auto">
              <a:lnSpc>
                <a:spcPct val="100000"/>
              </a:lnSpc>
              <a:spcBef>
                <a:spcPts val="0"/>
              </a:spcBef>
              <a:buNone/>
            </a:pPr>
            <a:r>
              <a:rPr sz="2400">
                <a:latin typeface="华文宋体" panose="02010600040101010101" charset="-122"/>
                <a:ea typeface="华文宋体" panose="02010600040101010101" charset="-122"/>
              </a:rPr>
              <a:t>	当然，虽然其支持DataFrame和SQL的大部分语法，但是实现和用法不尽相同，给我们带来了额外的学习压力。</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457200" fontAlgn="auto">
              <a:lnSpc>
                <a:spcPct val="100000"/>
              </a:lnSpc>
              <a:buNone/>
            </a:pPr>
            <a:r>
              <a:rPr lang="en-US" altLang="zh-CN" sz="2400">
                <a:latin typeface="华文宋体" panose="02010600040101010101" charset="-122"/>
                <a:ea typeface="华文宋体" panose="02010600040101010101" charset="-122"/>
              </a:rPr>
              <a:t>(1). Write python code to process data. Use the context and question as input, and the answer as output. Use the official validation set as test set, and split the original training set into training set and validation set (5000 samples for valid set, the rest for train set). Prepare the data according to the requirements of model training (Can refer to the original T5 and Flan-T5 paper for data format). You can use either Pyspark or pure python code.</a:t>
            </a:r>
            <a:endParaRPr lang="en-US" altLang="zh-CN" sz="2400">
              <a:latin typeface="华文宋体" panose="02010600040101010101" charset="-122"/>
              <a:ea typeface="华文宋体" panose="02010600040101010101" charset="-122"/>
            </a:endParaRPr>
          </a:p>
          <a:p>
            <a:pPr marL="0" indent="457200" fontAlgn="auto">
              <a:lnSpc>
                <a:spcPct val="100000"/>
              </a:lnSpc>
              <a:buNone/>
            </a:pPr>
            <a:r>
              <a:rPr lang="zh-CN" altLang="en-US" sz="2400">
                <a:latin typeface="华文宋体" panose="02010600040101010101" charset="-122"/>
                <a:ea typeface="华文宋体" panose="02010600040101010101" charset="-122"/>
              </a:rPr>
              <a:t>在附录</a:t>
            </a:r>
            <a:r>
              <a:rPr lang="en-US" altLang="zh-CN" sz="2400">
                <a:latin typeface="华文宋体" panose="02010600040101010101" charset="-122"/>
                <a:ea typeface="华文宋体" panose="02010600040101010101" charset="-122"/>
              </a:rPr>
              <a:t>D</a:t>
            </a:r>
            <a:r>
              <a:rPr lang="zh-CN" altLang="en-US" sz="2400">
                <a:latin typeface="华文宋体" panose="02010600040101010101" charset="-122"/>
                <a:ea typeface="华文宋体" panose="02010600040101010101" charset="-122"/>
              </a:rPr>
              <a:t>中可以找到</a:t>
            </a:r>
            <a:r>
              <a:rPr lang="en-US" altLang="zh-CN" sz="2400">
                <a:latin typeface="华文宋体" panose="02010600040101010101" charset="-122"/>
                <a:ea typeface="华文宋体" panose="02010600040101010101" charset="-122"/>
              </a:rPr>
              <a:t>SQuAD</a:t>
            </a:r>
            <a:r>
              <a:rPr lang="zh-CN" altLang="en-US" sz="2400">
                <a:latin typeface="华文宋体" panose="02010600040101010101" charset="-122"/>
                <a:ea typeface="华文宋体" panose="02010600040101010101" charset="-122"/>
              </a:rPr>
              <a:t>数据集的处理格式，为</a:t>
            </a:r>
            <a:endParaRPr lang="zh-CN" altLang="en-US" sz="2400">
              <a:latin typeface="华文宋体" panose="02010600040101010101" charset="-122"/>
              <a:ea typeface="华文宋体" panose="02010600040101010101" charset="-122"/>
            </a:endParaRPr>
          </a:p>
          <a:p>
            <a:pPr marL="0" indent="457200" fontAlgn="auto">
              <a:lnSpc>
                <a:spcPct val="100000"/>
              </a:lnSpc>
              <a:buNone/>
            </a:pPr>
            <a:r>
              <a:rPr lang="en-US" altLang="zh-CN" sz="2400">
                <a:latin typeface="华文宋体" panose="02010600040101010101" charset="-122"/>
                <a:ea typeface="华文宋体" panose="02010600040101010101" charset="-122"/>
              </a:rPr>
              <a:t>question: {question_content} context: {context_content}</a:t>
            </a:r>
            <a:endParaRPr lang="en-US" altLang="zh-CN" sz="2400">
              <a:latin typeface="华文宋体" panose="02010600040101010101" charset="-122"/>
              <a:ea typeface="华文宋体" panose="02010600040101010101" charset="-122"/>
            </a:endParaRPr>
          </a:p>
          <a:p>
            <a:pPr marL="0" indent="457200" fontAlgn="auto">
              <a:lnSpc>
                <a:spcPct val="100000"/>
              </a:lnSpc>
              <a:buNone/>
            </a:pPr>
            <a:endParaRPr lang="zh-CN" altLang="en-US"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p>
            <a:pPr marL="0" indent="0" fontAlgn="auto">
              <a:lnSpc>
                <a:spcPct val="100000"/>
              </a:lnSpc>
              <a:spcBef>
                <a:spcPts val="0"/>
              </a:spcBef>
              <a:buNone/>
            </a:pPr>
            <a:r>
              <a:rPr lang="zh-CN" altLang="en-US" sz="2400" b="1">
                <a:latin typeface="华文宋体" panose="02010600040101010101" charset="-122"/>
                <a:ea typeface="华文宋体" panose="02010600040101010101" charset="-122"/>
              </a:rPr>
              <a:t>§</a:t>
            </a:r>
            <a:r>
              <a:rPr lang="en-US" altLang="zh-CN" sz="2400" b="1">
                <a:latin typeface="华文宋体" panose="02010600040101010101" charset="-122"/>
                <a:ea typeface="华文宋体" panose="02010600040101010101" charset="-122"/>
              </a:rPr>
              <a:t>What should/could be done next?</a:t>
            </a: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endParaRPr lang="en-US" altLang="zh-CN" sz="2400" b="1">
              <a:latin typeface="华文宋体" panose="02010600040101010101" charset="-122"/>
              <a:ea typeface="华文宋体" panose="02010600040101010101" charset="-122"/>
            </a:endParaRPr>
          </a:p>
          <a:p>
            <a:pPr marL="0" indent="0" fontAlgn="auto">
              <a:lnSpc>
                <a:spcPct val="100000"/>
              </a:lnSpc>
              <a:spcBef>
                <a:spcPts val="0"/>
              </a:spcBef>
              <a:buNone/>
            </a:pPr>
            <a:r>
              <a:rPr lang="en-US" sz="2400">
                <a:latin typeface="华文宋体" panose="02010600040101010101" charset="-122"/>
                <a:ea typeface="华文宋体" panose="02010600040101010101" charset="-122"/>
              </a:rPr>
              <a:t>	</a:t>
            </a:r>
            <a:r>
              <a:rPr sz="2400">
                <a:latin typeface="华文宋体" panose="02010600040101010101" charset="-122"/>
                <a:ea typeface="华文宋体" panose="02010600040101010101" charset="-122"/>
              </a:rPr>
              <a:t>接下来可以探索基于Spark SQL的一些应用。作者在文中列举了2个例子，包括通用在线聚合、计算基因组学等。</a:t>
            </a:r>
            <a:endParaRPr sz="2400">
              <a:latin typeface="华文宋体" panose="02010600040101010101" charset="-122"/>
              <a:ea typeface="华文宋体" panose="02010600040101010101" charset="-122"/>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3</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矩形 7"/>
          <p:cNvSpPr/>
          <p:nvPr/>
        </p:nvSpPr>
        <p:spPr>
          <a:xfrm>
            <a:off x="0" y="2880360"/>
            <a:ext cx="12192635" cy="109664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000">
                <a:latin typeface="华文宋体" panose="02010600040101010101" charset="-122"/>
                <a:ea typeface="华文宋体" panose="02010600040101010101" charset="-122"/>
              </a:rPr>
              <a:t>Thanks for Watching</a:t>
            </a:r>
            <a:endParaRPr lang="en-US" altLang="zh-CN" sz="4000">
              <a:latin typeface="华文宋体" panose="02010600040101010101" charset="-122"/>
              <a:ea typeface="华文宋体" panose="02010600040101010101" charset="-122"/>
            </a:endParaRPr>
          </a:p>
        </p:txBody>
      </p:sp>
      <p:pic>
        <p:nvPicPr>
          <p:cNvPr id="3" name="图片 2"/>
          <p:cNvPicPr>
            <a:picLocks noChangeAspect="1"/>
          </p:cNvPicPr>
          <p:nvPr>
            <p:custDataLst>
              <p:tags r:id="rId1"/>
            </p:custDataLst>
          </p:nvPr>
        </p:nvPicPr>
        <p:blipFill>
          <a:blip r:embed="rId2"/>
          <a:stretch>
            <a:fillRect/>
          </a:stretch>
        </p:blipFill>
        <p:spPr>
          <a:xfrm>
            <a:off x="8745220" y="298450"/>
            <a:ext cx="3134360" cy="815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B8[KJMP$W}[@}X`}ZH{LJFP"/>
          <p:cNvPicPr>
            <a:picLocks noChangeAspect="1"/>
          </p:cNvPicPr>
          <p:nvPr>
            <p:custDataLst>
              <p:tags r:id="rId8"/>
            </p:custDataLst>
          </p:nvPr>
        </p:nvPicPr>
        <p:blipFill>
          <a:blip r:embed="rId9"/>
          <a:stretch>
            <a:fillRect/>
          </a:stretch>
        </p:blipFill>
        <p:spPr>
          <a:xfrm>
            <a:off x="2432685" y="941705"/>
            <a:ext cx="6823075" cy="55956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a:bodyPr>
          <a:p>
            <a:pPr marL="0" indent="457200" fontAlgn="auto">
              <a:lnSpc>
                <a:spcPct val="100000"/>
              </a:lnSpc>
              <a:buNone/>
            </a:pPr>
            <a:r>
              <a:rPr lang="en-US" altLang="zh-CN" sz="2400">
                <a:latin typeface="华文宋体" panose="02010600040101010101" charset="-122"/>
                <a:ea typeface="华文宋体" panose="02010600040101010101" charset="-122"/>
                <a:sym typeface="+mn-ea"/>
              </a:rPr>
              <a:t>(2). </a:t>
            </a:r>
            <a:r>
              <a:rPr lang="zh-CN" altLang="en-US" sz="2400">
                <a:latin typeface="华文宋体" panose="02010600040101010101" charset="-122"/>
                <a:ea typeface="华文宋体" panose="02010600040101010101" charset="-122"/>
                <a:cs typeface="Consolas" panose="020B0609020204030204" charset="0"/>
              </a:rPr>
              <a:t>Write the bash script and Ray-train python code to train the QA model by further funetuning the Flan-T5-small model. As no GPU is available in the server, you can use pytorch-cpu to debug your code, train the model for a few hours and save a checkpoint. Note that the validation set is used for designing the hyperparameters and selecting the model checkpoint. You can also refer to the training examples in the huggingface repo. You can also rent the GPU server in AutoDL.</a:t>
            </a:r>
            <a:endParaRPr lang="zh-CN" altLang="en-US" sz="24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r>
              <a:rPr lang="zh-CN" altLang="en-US" sz="2400">
                <a:latin typeface="华文宋体" panose="02010600040101010101" charset="-122"/>
                <a:ea typeface="华文宋体" panose="02010600040101010101" charset="-122"/>
                <a:cs typeface="Consolas" panose="020B0609020204030204" charset="0"/>
              </a:rPr>
              <a:t>需要解决的问题：读取数据、格式化数据、配置的路径问题等</a:t>
            </a:r>
            <a:endParaRPr lang="zh-CN" altLang="en-US" sz="24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r>
              <a:rPr lang="zh-CN" altLang="en-US" sz="2400">
                <a:latin typeface="华文宋体" panose="02010600040101010101" charset="-122"/>
                <a:ea typeface="华文宋体" panose="02010600040101010101" charset="-122"/>
                <a:cs typeface="Consolas" panose="020B0609020204030204" charset="0"/>
              </a:rPr>
              <a:t>代码参考了github上的官方样例，主要修改的地方有将主函数的调用改为由ray train唤起、数据集的处理和加载、验证集的分割、测试度量的加载以及诸多的环境与路径配置的问题。</a:t>
            </a:r>
            <a:endParaRPr lang="zh-CN" altLang="en-US" sz="2400">
              <a:latin typeface="华文宋体" panose="02010600040101010101" charset="-122"/>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3" name="图片 7" descr="_7O6P%0`GPIIX@7KQK5G)AQ"/>
          <p:cNvPicPr>
            <a:picLocks noChangeAspect="1"/>
          </p:cNvPicPr>
          <p:nvPr>
            <p:custDataLst>
              <p:tags r:id="rId8"/>
            </p:custDataLst>
          </p:nvPr>
        </p:nvPicPr>
        <p:blipFill>
          <a:blip r:embed="rId9"/>
          <a:stretch>
            <a:fillRect/>
          </a:stretch>
        </p:blipFill>
        <p:spPr>
          <a:xfrm>
            <a:off x="182245" y="2024380"/>
            <a:ext cx="7944485" cy="2809240"/>
          </a:xfrm>
          <a:prstGeom prst="rect">
            <a:avLst/>
          </a:prstGeom>
        </p:spPr>
      </p:pic>
      <p:pic>
        <p:nvPicPr>
          <p:cNvPr id="4" name="图片 3" descr="IMG_256"/>
          <p:cNvPicPr>
            <a:picLocks noChangeAspect="1"/>
          </p:cNvPicPr>
          <p:nvPr>
            <p:custDataLst>
              <p:tags r:id="rId10"/>
            </p:custDataLst>
          </p:nvPr>
        </p:nvPicPr>
        <p:blipFill>
          <a:blip r:embed="rId11"/>
          <a:stretch>
            <a:fillRect/>
          </a:stretch>
        </p:blipFill>
        <p:spPr>
          <a:xfrm>
            <a:off x="8126730" y="2157095"/>
            <a:ext cx="4050030" cy="2544445"/>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a:bodyPr>
          <a:p>
            <a:pPr marL="0" indent="457200" fontAlgn="auto">
              <a:lnSpc>
                <a:spcPct val="100000"/>
              </a:lnSpc>
              <a:buNone/>
            </a:pPr>
            <a:r>
              <a:rPr lang="en-US" altLang="zh-CN" sz="2400">
                <a:latin typeface="华文宋体" panose="02010600040101010101" charset="-122"/>
                <a:ea typeface="华文宋体" panose="02010600040101010101" charset="-122"/>
                <a:sym typeface="+mn-ea"/>
              </a:rPr>
              <a:t>(3). </a:t>
            </a:r>
            <a:r>
              <a:rPr lang="zh-CN" altLang="en-US" sz="2400">
                <a:latin typeface="华文宋体" panose="02010600040101010101" charset="-122"/>
                <a:ea typeface="华文宋体" panose="02010600040101010101" charset="-122"/>
                <a:cs typeface="Consolas" panose="020B0609020204030204" charset="0"/>
              </a:rPr>
              <a:t>Deploy the finetuned QA model with Spark-NLP, and answer the questions of the test set in a streaming processing manner using Kafka. You can search the spark-nlp model here. Note that the deployed model is not the original Flan-T5-small model.</a:t>
            </a:r>
            <a:endParaRPr lang="zh-CN" altLang="en-US" sz="24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r>
              <a:rPr lang="zh-CN" altLang="en-US" sz="2400">
                <a:latin typeface="华文宋体" panose="02010600040101010101" charset="-122"/>
                <a:ea typeface="华文宋体" panose="02010600040101010101" charset="-122"/>
                <a:cs typeface="Consolas" panose="020B0609020204030204" charset="0"/>
              </a:rPr>
              <a:t>需要解决的问题：配置</a:t>
            </a:r>
            <a:r>
              <a:rPr lang="en-US" altLang="zh-CN" sz="2400">
                <a:latin typeface="华文宋体" panose="02010600040101010101" charset="-122"/>
                <a:ea typeface="华文宋体" panose="02010600040101010101" charset="-122"/>
                <a:cs typeface="Consolas" panose="020B0609020204030204" charset="0"/>
              </a:rPr>
              <a:t>sparknlp</a:t>
            </a:r>
            <a:r>
              <a:rPr lang="zh-CN" altLang="en-US" sz="2400">
                <a:latin typeface="华文宋体" panose="02010600040101010101" charset="-122"/>
                <a:ea typeface="华文宋体" panose="02010600040101010101" charset="-122"/>
                <a:cs typeface="Consolas" panose="020B0609020204030204" charset="0"/>
              </a:rPr>
              <a:t>所需的环境，配置</a:t>
            </a:r>
            <a:r>
              <a:rPr lang="en-US" altLang="zh-CN" sz="2400">
                <a:latin typeface="华文宋体" panose="02010600040101010101" charset="-122"/>
                <a:ea typeface="华文宋体" panose="02010600040101010101" charset="-122"/>
                <a:cs typeface="Consolas" panose="020B0609020204030204" charset="0"/>
              </a:rPr>
              <a:t>Kafka</a:t>
            </a:r>
            <a:r>
              <a:rPr lang="zh-CN" altLang="en-US" sz="2400">
                <a:latin typeface="华文宋体" panose="02010600040101010101" charset="-122"/>
                <a:ea typeface="华文宋体" panose="02010600040101010101" charset="-122"/>
                <a:cs typeface="Consolas" panose="020B0609020204030204" charset="0"/>
              </a:rPr>
              <a:t>所需的环境</a:t>
            </a:r>
            <a:endParaRPr lang="zh-CN" altLang="en-US" sz="24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r>
              <a:rPr lang="zh-CN" altLang="en-US" sz="2400">
                <a:latin typeface="华文宋体" panose="02010600040101010101" charset="-122"/>
                <a:ea typeface="华文宋体" panose="02010600040101010101" charset="-122"/>
                <a:cs typeface="Consolas" panose="020B0609020204030204" charset="0"/>
              </a:rPr>
              <a:t>对于代码部分，首先需要编写</a:t>
            </a:r>
            <a:r>
              <a:rPr lang="en-US" altLang="zh-CN" sz="2400">
                <a:latin typeface="华文宋体" panose="02010600040101010101" charset="-122"/>
                <a:ea typeface="华文宋体" panose="02010600040101010101" charset="-122"/>
                <a:cs typeface="Consolas" panose="020B0609020204030204" charset="0"/>
              </a:rPr>
              <a:t>producer</a:t>
            </a:r>
            <a:r>
              <a:rPr lang="zh-CN" altLang="en-US" sz="2400">
                <a:latin typeface="华文宋体" panose="02010600040101010101" charset="-122"/>
                <a:ea typeface="华文宋体" panose="02010600040101010101" charset="-122"/>
                <a:cs typeface="Consolas" panose="020B0609020204030204" charset="0"/>
              </a:rPr>
              <a:t>程序向</a:t>
            </a:r>
            <a:r>
              <a:rPr lang="en-US" altLang="zh-CN" sz="2400">
                <a:latin typeface="华文宋体" panose="02010600040101010101" charset="-122"/>
                <a:ea typeface="华文宋体" panose="02010600040101010101" charset="-122"/>
                <a:cs typeface="Consolas" panose="020B0609020204030204" charset="0"/>
              </a:rPr>
              <a:t>Kafka</a:t>
            </a:r>
            <a:r>
              <a:rPr lang="zh-CN" altLang="en-US" sz="2400">
                <a:latin typeface="华文宋体" panose="02010600040101010101" charset="-122"/>
                <a:ea typeface="华文宋体" panose="02010600040101010101" charset="-122"/>
                <a:cs typeface="Consolas" panose="020B0609020204030204" charset="0"/>
              </a:rPr>
              <a:t>中输入，然后在</a:t>
            </a:r>
            <a:r>
              <a:rPr lang="en-US" altLang="zh-CN" sz="2400">
                <a:latin typeface="华文宋体" panose="02010600040101010101" charset="-122"/>
                <a:ea typeface="华文宋体" panose="02010600040101010101" charset="-122"/>
                <a:cs typeface="Consolas" panose="020B0609020204030204" charset="0"/>
              </a:rPr>
              <a:t>sparknlp</a:t>
            </a:r>
            <a:r>
              <a:rPr lang="zh-CN" altLang="en-US" sz="2400">
                <a:latin typeface="华文宋体" panose="02010600040101010101" charset="-122"/>
                <a:ea typeface="华文宋体" panose="02010600040101010101" charset="-122"/>
                <a:cs typeface="Consolas" panose="020B0609020204030204" charset="0"/>
              </a:rPr>
              <a:t>启动的会话中从</a:t>
            </a:r>
            <a:r>
              <a:rPr lang="en-US" altLang="zh-CN" sz="2400">
                <a:latin typeface="华文宋体" panose="02010600040101010101" charset="-122"/>
                <a:ea typeface="华文宋体" panose="02010600040101010101" charset="-122"/>
                <a:cs typeface="Consolas" panose="020B0609020204030204" charset="0"/>
              </a:rPr>
              <a:t>Kafka</a:t>
            </a:r>
            <a:r>
              <a:rPr lang="zh-CN" altLang="en-US" sz="2400">
                <a:latin typeface="华文宋体" panose="02010600040101010101" charset="-122"/>
                <a:ea typeface="华文宋体" panose="02010600040101010101" charset="-122"/>
                <a:cs typeface="Consolas" panose="020B0609020204030204" charset="0"/>
              </a:rPr>
              <a:t>读出数据，并进行格式化，最后处理和加载模型，依照示例编写流水线即可。</a:t>
            </a:r>
            <a:endParaRPr lang="zh-CN" altLang="en-US" sz="2400">
              <a:latin typeface="华文宋体" panose="02010600040101010101" charset="-122"/>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1" descr="P}0~@X$A8G14)0YBFYK4MJ7"/>
          <p:cNvPicPr>
            <a:picLocks noChangeAspect="1"/>
          </p:cNvPicPr>
          <p:nvPr>
            <p:custDataLst>
              <p:tags r:id="rId8"/>
            </p:custDataLst>
          </p:nvPr>
        </p:nvPicPr>
        <p:blipFill>
          <a:blip r:embed="rId9"/>
          <a:stretch>
            <a:fillRect/>
          </a:stretch>
        </p:blipFill>
        <p:spPr>
          <a:xfrm>
            <a:off x="0" y="2573020"/>
            <a:ext cx="12192000" cy="17113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8200" y="1186815"/>
            <a:ext cx="10515600" cy="4990465"/>
          </a:xfrm>
        </p:spPr>
        <p:txBody>
          <a:bodyPr>
            <a:normAutofit/>
          </a:bodyPr>
          <a:p>
            <a:pPr marL="0" indent="457200" fontAlgn="auto">
              <a:lnSpc>
                <a:spcPct val="100000"/>
              </a:lnSpc>
              <a:buNone/>
            </a:pPr>
            <a:r>
              <a:rPr lang="en-US" altLang="zh-CN" sz="2400">
                <a:latin typeface="华文宋体" panose="02010600040101010101" charset="-122"/>
                <a:ea typeface="华文宋体" panose="02010600040101010101" charset="-122"/>
                <a:sym typeface="+mn-ea"/>
              </a:rPr>
              <a:t>(4). </a:t>
            </a:r>
            <a:r>
              <a:rPr lang="zh-CN" altLang="en-US" sz="2400">
                <a:latin typeface="华文宋体" panose="02010600040101010101" charset="-122"/>
                <a:ea typeface="华文宋体" panose="02010600040101010101" charset="-122"/>
                <a:cs typeface="Consolas" panose="020B0609020204030204" charset="0"/>
              </a:rPr>
              <a:t>Read a survey paper about retrieval-augmented generation and illustrate one possible method that can support open-domain question answering with system diagram and pipeline introduction. The code is not required for this task.</a:t>
            </a:r>
            <a:endParaRPr lang="zh-CN" altLang="en-US" sz="2400">
              <a:latin typeface="华文宋体" panose="02010600040101010101" charset="-122"/>
              <a:ea typeface="华文宋体" panose="02010600040101010101" charset="-122"/>
              <a:cs typeface="Consolas" panose="020B0609020204030204" charset="0"/>
            </a:endParaRPr>
          </a:p>
          <a:p>
            <a:pPr marL="0" indent="457200" fontAlgn="auto">
              <a:lnSpc>
                <a:spcPct val="100000"/>
              </a:lnSpc>
              <a:buNone/>
            </a:pPr>
            <a:endParaRPr lang="zh-CN" altLang="en-US" sz="2400">
              <a:latin typeface="华文宋体" panose="02010600040101010101" charset="-122"/>
              <a:ea typeface="华文宋体" panose="02010600040101010101" charset="-122"/>
              <a:cs typeface="Consolas" panose="020B0609020204030204" charset="0"/>
            </a:endParaRPr>
          </a:p>
        </p:txBody>
      </p:sp>
      <p:grpSp>
        <p:nvGrpSpPr>
          <p:cNvPr id="7" name="组合 6"/>
          <p:cNvGrpSpPr/>
          <p:nvPr/>
        </p:nvGrpSpPr>
        <p:grpSpPr>
          <a:xfrm>
            <a:off x="635" y="6537325"/>
            <a:ext cx="12190730" cy="320040"/>
            <a:chOff x="1" y="10295"/>
            <a:chExt cx="19198" cy="504"/>
          </a:xfrm>
        </p:grpSpPr>
        <p:sp>
          <p:nvSpPr>
            <p:cNvPr id="5" name="矩形 4"/>
            <p:cNvSpPr/>
            <p:nvPr>
              <p:custDataLst>
                <p:tags r:id="rId1"/>
              </p:custDataLst>
            </p:nvPr>
          </p:nvSpPr>
          <p:spPr>
            <a:xfrm>
              <a:off x="1" y="10295"/>
              <a:ext cx="7338" cy="505"/>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r>
                <a:rPr lang="en-US" altLang="zh-CN"/>
                <a:t>      </a:t>
              </a:r>
              <a:r>
                <a:rPr lang="en-US" altLang="zh-CN">
                  <a:latin typeface="华文宋体" panose="02010600040101010101" charset="-122"/>
                  <a:ea typeface="华文宋体" panose="02010600040101010101" charset="-122"/>
                </a:rPr>
                <a:t>Department of Statistics and Data Science</a:t>
              </a:r>
              <a:endParaRPr lang="en-US" altLang="zh-CN">
                <a:latin typeface="华文宋体" panose="02010600040101010101" charset="-122"/>
                <a:ea typeface="华文宋体" panose="02010600040101010101" charset="-122"/>
              </a:endParaRPr>
            </a:p>
          </p:txBody>
        </p:sp>
        <p:sp>
          <p:nvSpPr>
            <p:cNvPr id="6" name="矩形 5"/>
            <p:cNvSpPr/>
            <p:nvPr>
              <p:custDataLst>
                <p:tags r:id="rId2"/>
              </p:custDataLst>
            </p:nvPr>
          </p:nvSpPr>
          <p:spPr>
            <a:xfrm>
              <a:off x="7339" y="10295"/>
              <a:ext cx="11861" cy="505"/>
            </a:xfrm>
            <a:prstGeom prst="rect">
              <a:avLst/>
            </a:prstGeom>
            <a:solidFill>
              <a:srgbClr val="15A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l"/>
              <a:endParaRPr lang="en-US" altLang="zh-CN"/>
            </a:p>
          </p:txBody>
        </p:sp>
        <p:pic>
          <p:nvPicPr>
            <p:cNvPr id="8" name="图片 7" descr="NNLH%73}P8N1L()`TTI4N1R"/>
            <p:cNvPicPr>
              <a:picLocks noChangeAspect="1"/>
            </p:cNvPicPr>
            <p:nvPr>
              <p:custDataLst>
                <p:tags r:id="rId3"/>
              </p:custDataLst>
            </p:nvPr>
          </p:nvPicPr>
          <p:blipFill>
            <a:blip r:embed="rId4"/>
            <a:stretch>
              <a:fillRect/>
            </a:stretch>
          </p:blipFill>
          <p:spPr>
            <a:xfrm>
              <a:off x="54" y="10326"/>
              <a:ext cx="444" cy="444"/>
            </a:xfrm>
            <a:prstGeom prst="ellipse">
              <a:avLst/>
            </a:prstGeom>
          </p:spPr>
        </p:pic>
      </p:grpSp>
      <p:sp>
        <p:nvSpPr>
          <p:cNvPr id="9" name="矩形 8"/>
          <p:cNvSpPr/>
          <p:nvPr>
            <p:custDataLst>
              <p:tags r:id="rId5"/>
            </p:custDataLst>
          </p:nvPr>
        </p:nvSpPr>
        <p:spPr>
          <a:xfrm>
            <a:off x="-635" y="0"/>
            <a:ext cx="12192635" cy="8153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indent="457200" algn="l"/>
            <a:r>
              <a:rPr lang="en-US" altLang="zh-CN" sz="3200">
                <a:solidFill>
                  <a:schemeClr val="tx1"/>
                </a:solidFill>
                <a:latin typeface="华文宋体" panose="02010600040101010101" charset="-122"/>
                <a:ea typeface="华文宋体" panose="02010600040101010101" charset="-122"/>
              </a:rPr>
              <a:t>Question 1</a:t>
            </a:r>
            <a:endParaRPr lang="en-US" altLang="zh-CN" sz="3200">
              <a:solidFill>
                <a:schemeClr val="tx1"/>
              </a:solidFill>
              <a:latin typeface="华文宋体" panose="02010600040101010101" charset="-122"/>
              <a:ea typeface="华文宋体" panose="02010600040101010101" charset="-122"/>
            </a:endParaRPr>
          </a:p>
        </p:txBody>
      </p:sp>
      <p:pic>
        <p:nvPicPr>
          <p:cNvPr id="10" name="图片 9"/>
          <p:cNvPicPr>
            <a:picLocks noChangeAspect="1"/>
          </p:cNvPicPr>
          <p:nvPr>
            <p:custDataLst>
              <p:tags r:id="rId6"/>
            </p:custDataLst>
          </p:nvPr>
        </p:nvPicPr>
        <p:blipFill>
          <a:blip r:embed="rId7">
            <a:clrChange>
              <a:clrFrom>
                <a:srgbClr val="FFFFFF">
                  <a:alpha val="100000"/>
                </a:srgbClr>
              </a:clrFrom>
              <a:clrTo>
                <a:srgbClr val="FFFFFF">
                  <a:alpha val="100000"/>
                  <a:alpha val="0"/>
                </a:srgbClr>
              </a:clrTo>
            </a:clrChange>
          </a:blip>
          <a:stretch>
            <a:fillRect/>
          </a:stretch>
        </p:blipFill>
        <p:spPr>
          <a:xfrm>
            <a:off x="8813800" y="0"/>
            <a:ext cx="3134360" cy="815975"/>
          </a:xfrm>
          <a:prstGeom prst="rect">
            <a:avLst/>
          </a:prstGeom>
        </p:spPr>
      </p:pic>
      <p:pic>
        <p:nvPicPr>
          <p:cNvPr id="2" name="图片 2" descr="IMG_256"/>
          <p:cNvPicPr>
            <a:picLocks noChangeAspect="1"/>
          </p:cNvPicPr>
          <p:nvPr>
            <p:custDataLst>
              <p:tags r:id="rId8"/>
            </p:custDataLst>
          </p:nvPr>
        </p:nvPicPr>
        <p:blipFill>
          <a:blip r:embed="rId9"/>
          <a:stretch>
            <a:fillRect/>
          </a:stretch>
        </p:blipFill>
        <p:spPr>
          <a:xfrm>
            <a:off x="3592195" y="2989580"/>
            <a:ext cx="5008245" cy="1948180"/>
          </a:xfrm>
          <a:prstGeom prst="rect">
            <a:avLst/>
          </a:prstGeom>
          <a:noFill/>
          <a:ln w="9525">
            <a:noFill/>
          </a:ln>
        </p:spPr>
      </p:pic>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COMMONDATA" val="eyJoZGlkIjoiYjQ4NzIxNDgxMGJhNDQzOGU0OGExNGM0MDU1YzFjNWUifQ=="/>
  <p:tag name="KSO_WPP_MARK_KEY" val="19501db6-393e-4c64-94fe-34eecf5612df"/>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8865</Words>
  <Application>WPS 演示</Application>
  <PresentationFormat>宽屏</PresentationFormat>
  <Paragraphs>237</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宋体</vt:lpstr>
      <vt:lpstr>Wingdings</vt:lpstr>
      <vt:lpstr>华文宋体</vt:lpstr>
      <vt:lpstr>华文中宋</vt:lpstr>
      <vt:lpstr>Consolas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墨染樱</cp:lastModifiedBy>
  <cp:revision>204</cp:revision>
  <dcterms:created xsi:type="dcterms:W3CDTF">2023-10-12T01:06:00Z</dcterms:created>
  <dcterms:modified xsi:type="dcterms:W3CDTF">2024-05-24T07:01:22Z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54CA1E06D87C4836923DAFE3EAE5347F_12</vt:lpwstr>
  </property>
  <property fmtid="{D5CDD505-2E9C-101B-9397-08002B2CF9AE}" pid="3" name="KSOProductBuildVer">
    <vt:lpwstr>2052-12.1.0.16120</vt:lpwstr>
  </property>
</Properties>
</file>