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8" r:id="rId3"/>
    <p:sldId id="271" r:id="rId4"/>
    <p:sldId id="266" r:id="rId5"/>
    <p:sldId id="265" r:id="rId6"/>
    <p:sldId id="261" r:id="rId7"/>
    <p:sldId id="262" r:id="rId8"/>
    <p:sldId id="264" r:id="rId9"/>
    <p:sldId id="272" r:id="rId10"/>
    <p:sldId id="290" r:id="rId11"/>
    <p:sldId id="269" r:id="rId12"/>
    <p:sldId id="320" r:id="rId13"/>
    <p:sldId id="316" r:id="rId14"/>
    <p:sldId id="317" r:id="rId15"/>
    <p:sldId id="318" r:id="rId16"/>
    <p:sldId id="319" r:id="rId17"/>
    <p:sldId id="276" r:id="rId18"/>
    <p:sldId id="282" r:id="rId19"/>
    <p:sldId id="486" r:id="rId20"/>
    <p:sldId id="487" r:id="rId21"/>
    <p:sldId id="488" r:id="rId22"/>
    <p:sldId id="489" r:id="rId23"/>
    <p:sldId id="484" r:id="rId24"/>
    <p:sldId id="401"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5A51"/>
    <a:srgbClr val="C66593"/>
    <a:srgbClr val="DF9B58"/>
    <a:srgbClr val="9CB862"/>
    <a:srgbClr val="EF983F"/>
    <a:srgbClr val="709C8E"/>
    <a:srgbClr val="A3B7BC"/>
    <a:srgbClr val="E2A15B"/>
    <a:srgbClr val="242424"/>
    <a:srgbClr val="EDE5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82" autoAdjust="0"/>
    <p:restoredTop sz="94700" autoAdjust="0"/>
  </p:normalViewPr>
  <p:slideViewPr>
    <p:cSldViewPr snapToGrid="0">
      <p:cViewPr varScale="1">
        <p:scale>
          <a:sx n="91" d="100"/>
          <a:sy n="91" d="100"/>
        </p:scale>
        <p:origin x="1301" y="72"/>
      </p:cViewPr>
      <p:guideLst/>
    </p:cSldViewPr>
  </p:slideViewPr>
  <p:notesTextViewPr>
    <p:cViewPr>
      <p:scale>
        <a:sx n="1" d="1"/>
        <a:sy n="1" d="1"/>
      </p:scale>
      <p:origin x="0" y="0"/>
    </p:cViewPr>
  </p:notesTextViewPr>
  <p:notesViewPr>
    <p:cSldViewPr snapToGrid="0">
      <p:cViewPr varScale="1">
        <p:scale>
          <a:sx n="88" d="100"/>
          <a:sy n="88" d="100"/>
        </p:scale>
        <p:origin x="382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2DAD1-32B2-4399-8A9C-790E5C77E805}" type="datetimeFigureOut">
              <a:rPr lang="zh-CN" altLang="en-US" smtClean="0"/>
              <a:t>2021/3/7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2A5F4-CDED-40CE-8B0E-4C5DCA83DC4B}" type="slidenum">
              <a:rPr lang="zh-CN" altLang="en-US" smtClean="0"/>
              <a:t>‹#›</a:t>
            </a:fld>
            <a:endParaRPr lang="zh-CN" altLang="en-US"/>
          </a:p>
        </p:txBody>
      </p:sp>
    </p:spTree>
    <p:extLst>
      <p:ext uri="{BB962C8B-B14F-4D97-AF65-F5344CB8AC3E}">
        <p14:creationId xmlns:p14="http://schemas.microsoft.com/office/powerpoint/2010/main" val="3786053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D0AEC11-0507-4FAC-B4A2-807FBC9B7A39}" type="slidenum">
              <a:rPr lang="en-US" altLang="zh-CN"/>
              <a:pPr eaLnBrk="1" hangingPunct="1"/>
              <a:t>10</a:t>
            </a:fld>
            <a:endParaRPr lang="en-US" altLang="zh-CN"/>
          </a:p>
        </p:txBody>
      </p:sp>
    </p:spTree>
    <p:extLst>
      <p:ext uri="{BB962C8B-B14F-4D97-AF65-F5344CB8AC3E}">
        <p14:creationId xmlns:p14="http://schemas.microsoft.com/office/powerpoint/2010/main" val="283331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02A5F4-CDED-40CE-8B0E-4C5DCA83DC4B}" type="slidenum">
              <a:rPr lang="zh-CN" altLang="en-US" smtClean="0"/>
              <a:t>11</a:t>
            </a:fld>
            <a:endParaRPr lang="zh-CN" altLang="en-US"/>
          </a:p>
        </p:txBody>
      </p:sp>
    </p:spTree>
    <p:extLst>
      <p:ext uri="{BB962C8B-B14F-4D97-AF65-F5344CB8AC3E}">
        <p14:creationId xmlns:p14="http://schemas.microsoft.com/office/powerpoint/2010/main" val="542721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r>
              <a:rPr lang="zh-CN" altLang="en-US" dirty="0"/>
              <a:t>简单：最少的文字表达</a:t>
            </a:r>
            <a:endParaRPr lang="en-US" altLang="zh-CN" dirty="0"/>
          </a:p>
          <a:p>
            <a:pPr lvl="1">
              <a:defRPr/>
            </a:pPr>
            <a:r>
              <a:rPr lang="zh-CN" altLang="en-US" dirty="0"/>
              <a:t>明了：清晰的内容含义</a:t>
            </a:r>
            <a:endParaRPr lang="en-US" altLang="zh-CN" dirty="0"/>
          </a:p>
        </p:txBody>
      </p:sp>
      <p:sp>
        <p:nvSpPr>
          <p:cNvPr id="4" name="灯片编号占位符 3"/>
          <p:cNvSpPr>
            <a:spLocks noGrp="1"/>
          </p:cNvSpPr>
          <p:nvPr>
            <p:ph type="sldNum" sz="quarter" idx="10"/>
          </p:nvPr>
        </p:nvSpPr>
        <p:spPr/>
        <p:txBody>
          <a:bodyPr/>
          <a:lstStyle/>
          <a:p>
            <a:fld id="{8502A5F4-CDED-40CE-8B0E-4C5DCA83DC4B}" type="slidenum">
              <a:rPr lang="zh-CN" altLang="en-US" smtClean="0"/>
              <a:t>12</a:t>
            </a:fld>
            <a:endParaRPr lang="zh-CN" altLang="en-US"/>
          </a:p>
        </p:txBody>
      </p:sp>
    </p:spTree>
    <p:extLst>
      <p:ext uri="{BB962C8B-B14F-4D97-AF65-F5344CB8AC3E}">
        <p14:creationId xmlns:p14="http://schemas.microsoft.com/office/powerpoint/2010/main" val="1617077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这个概念最核心的地方就是放弃一切装饰效果，能做出</a:t>
            </a:r>
            <a:r>
              <a:rPr lang="en-US" altLang="zh-CN" dirty="0"/>
              <a:t>3D</a:t>
            </a:r>
            <a:r>
              <a:rPr lang="zh-CN" altLang="en-US" dirty="0"/>
              <a:t>效果的元素一概不用。所有的元素的边界都干净利落，没有任何羽化，渐变，或者阴影。</a:t>
            </a:r>
            <a:endParaRPr lang="en-US" altLang="zh-CN" dirty="0"/>
          </a:p>
          <a:p>
            <a:r>
              <a:rPr lang="zh-CN" altLang="en-US" dirty="0"/>
              <a:t>扁平风格的一个优势就在于它可以更加简单直接的将信息和事物的工作方式展示出来，减少认知障碍的产生。</a:t>
            </a:r>
          </a:p>
          <a:p>
            <a:endParaRPr lang="zh-CN" altLang="en-US" dirty="0"/>
          </a:p>
        </p:txBody>
      </p:sp>
      <p:sp>
        <p:nvSpPr>
          <p:cNvPr id="4" name="灯片编号占位符 3"/>
          <p:cNvSpPr>
            <a:spLocks noGrp="1"/>
          </p:cNvSpPr>
          <p:nvPr>
            <p:ph type="sldNum" sz="quarter" idx="10"/>
          </p:nvPr>
        </p:nvSpPr>
        <p:spPr/>
        <p:txBody>
          <a:bodyPr/>
          <a:lstStyle/>
          <a:p>
            <a:fld id="{8502A5F4-CDED-40CE-8B0E-4C5DCA83DC4B}" type="slidenum">
              <a:rPr lang="zh-CN" altLang="en-US" smtClean="0"/>
              <a:t>13</a:t>
            </a:fld>
            <a:endParaRPr lang="zh-CN" altLang="en-US"/>
          </a:p>
        </p:txBody>
      </p:sp>
    </p:spTree>
    <p:extLst>
      <p:ext uri="{BB962C8B-B14F-4D97-AF65-F5344CB8AC3E}">
        <p14:creationId xmlns:p14="http://schemas.microsoft.com/office/powerpoint/2010/main" val="3045792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加入了少量的立体效果，让</a:t>
            </a:r>
            <a:r>
              <a:rPr lang="en-US" altLang="zh-CN" dirty="0" err="1"/>
              <a:t>PPt</a:t>
            </a:r>
            <a:r>
              <a:rPr lang="zh-CN" altLang="en-US" dirty="0"/>
              <a:t>的表达更富有层次感。容易抓住听众的眼球，内容层次清晰。。缺点是在突出微立体图形的同时减少了文字容纳量。对于记忆不好的会抱着，就需要通过加备注、或者背诵的方式完成</a:t>
            </a:r>
            <a:r>
              <a:rPr lang="en-US" altLang="zh-CN" dirty="0" err="1"/>
              <a:t>PPt</a:t>
            </a:r>
            <a:r>
              <a:rPr lang="zh-CN" altLang="en-US" dirty="0"/>
              <a:t>的汇报。</a:t>
            </a:r>
          </a:p>
        </p:txBody>
      </p:sp>
      <p:sp>
        <p:nvSpPr>
          <p:cNvPr id="4" name="灯片编号占位符 3"/>
          <p:cNvSpPr>
            <a:spLocks noGrp="1"/>
          </p:cNvSpPr>
          <p:nvPr>
            <p:ph type="sldNum" sz="quarter" idx="10"/>
          </p:nvPr>
        </p:nvSpPr>
        <p:spPr/>
        <p:txBody>
          <a:bodyPr/>
          <a:lstStyle/>
          <a:p>
            <a:fld id="{8502A5F4-CDED-40CE-8B0E-4C5DCA83DC4B}" type="slidenum">
              <a:rPr lang="zh-CN" altLang="en-US" smtClean="0"/>
              <a:t>14</a:t>
            </a:fld>
            <a:endParaRPr lang="zh-CN" altLang="en-US"/>
          </a:p>
        </p:txBody>
      </p:sp>
    </p:spTree>
    <p:extLst>
      <p:ext uri="{BB962C8B-B14F-4D97-AF65-F5344CB8AC3E}">
        <p14:creationId xmlns:p14="http://schemas.microsoft.com/office/powerpoint/2010/main" val="318627892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6" name="Rectangle 4"/>
          <p:cNvSpPr>
            <a:spLocks/>
          </p:cNvSpPr>
          <p:nvPr userDrawn="1"/>
        </p:nvSpPr>
        <p:spPr bwMode="auto">
          <a:xfrm>
            <a:off x="327720" y="1268760"/>
            <a:ext cx="8568952" cy="45719"/>
          </a:xfrm>
          <a:prstGeom prst="rect">
            <a:avLst/>
          </a:prstGeom>
          <a:solidFill>
            <a:srgbClr val="C24D4A"/>
          </a:solidFill>
          <a:ln>
            <a:noFill/>
          </a:ln>
        </p:spPr>
        <p:txBody>
          <a:bodyPr lIns="0" tIns="0" rIns="0" bIns="0"/>
          <a:lstStyle/>
          <a:p>
            <a:pPr eaLnBrk="1" hangingPunct="1">
              <a:defRPr/>
            </a:pPr>
            <a:endParaRPr lang="zh-CN" altLang="en-US">
              <a:ea typeface="宋体" pitchFamily="2" charset="-122"/>
            </a:endParaRPr>
          </a:p>
        </p:txBody>
      </p:sp>
      <p:pic>
        <p:nvPicPr>
          <p:cNvPr id="9" name="图片 8"/>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804248" y="34989"/>
            <a:ext cx="2193230" cy="770442"/>
          </a:xfrm>
          <a:prstGeom prst="rect">
            <a:avLst/>
          </a:prstGeom>
        </p:spPr>
      </p:pic>
    </p:spTree>
    <p:extLst>
      <p:ext uri="{BB962C8B-B14F-4D97-AF65-F5344CB8AC3E}">
        <p14:creationId xmlns:p14="http://schemas.microsoft.com/office/powerpoint/2010/main" val="71909631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Rectangle 4"/>
          <p:cNvSpPr>
            <a:spLocks/>
          </p:cNvSpPr>
          <p:nvPr userDrawn="1"/>
        </p:nvSpPr>
        <p:spPr bwMode="auto">
          <a:xfrm>
            <a:off x="251520" y="404811"/>
            <a:ext cx="6388100" cy="92075"/>
          </a:xfrm>
          <a:prstGeom prst="rect">
            <a:avLst/>
          </a:prstGeom>
          <a:solidFill>
            <a:srgbClr val="C24D4A"/>
          </a:solidFill>
          <a:ln>
            <a:noFill/>
          </a:ln>
        </p:spPr>
        <p:txBody>
          <a:bodyPr lIns="0" tIns="0" rIns="0" bIns="0"/>
          <a:lstStyle/>
          <a:p>
            <a:pPr eaLnBrk="1" hangingPunct="1">
              <a:defRPr/>
            </a:pPr>
            <a:endParaRPr lang="zh-CN" altLang="en-US">
              <a:ea typeface="宋体" pitchFamily="2" charset="-122"/>
            </a:endParaRPr>
          </a:p>
        </p:txBody>
      </p:sp>
      <p:pic>
        <p:nvPicPr>
          <p:cNvPr id="6" name="图片 5"/>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804248" y="34989"/>
            <a:ext cx="2193230" cy="770442"/>
          </a:xfrm>
          <a:prstGeom prst="rect">
            <a:avLst/>
          </a:prstGeom>
        </p:spPr>
      </p:pic>
    </p:spTree>
    <p:extLst>
      <p:ext uri="{BB962C8B-B14F-4D97-AF65-F5344CB8AC3E}">
        <p14:creationId xmlns:p14="http://schemas.microsoft.com/office/powerpoint/2010/main" val="17316832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7504" y="44624"/>
            <a:ext cx="2193230" cy="770442"/>
          </a:xfrm>
          <a:prstGeom prst="rect">
            <a:avLst/>
          </a:prstGeom>
        </p:spPr>
      </p:pic>
      <p:sp>
        <p:nvSpPr>
          <p:cNvPr id="3" name="Rectangle 4"/>
          <p:cNvSpPr>
            <a:spLocks/>
          </p:cNvSpPr>
          <p:nvPr userDrawn="1"/>
        </p:nvSpPr>
        <p:spPr bwMode="auto">
          <a:xfrm>
            <a:off x="2483768" y="429845"/>
            <a:ext cx="6388100" cy="92075"/>
          </a:xfrm>
          <a:prstGeom prst="rect">
            <a:avLst/>
          </a:prstGeom>
          <a:solidFill>
            <a:srgbClr val="C24D4A"/>
          </a:solidFill>
          <a:ln>
            <a:noFill/>
          </a:ln>
        </p:spPr>
        <p:txBody>
          <a:bodyPr lIns="0" tIns="0" rIns="0" bIns="0"/>
          <a:lstStyle/>
          <a:p>
            <a:pPr eaLnBrk="1" hangingPunct="1">
              <a:defRPr/>
            </a:pPr>
            <a:endParaRPr lang="zh-CN" altLang="en-US">
              <a:ea typeface="宋体" pitchFamily="2" charset="-122"/>
            </a:endParaRPr>
          </a:p>
        </p:txBody>
      </p:sp>
    </p:spTree>
    <p:extLst>
      <p:ext uri="{BB962C8B-B14F-4D97-AF65-F5344CB8AC3E}">
        <p14:creationId xmlns:p14="http://schemas.microsoft.com/office/powerpoint/2010/main" val="93894345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95272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52297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823143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pic>
        <p:nvPicPr>
          <p:cNvPr id="4" name="Picture 22" descr="df07_ppt_templat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C:\Users\kelly\Desktop\UROVO 优博讯.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05600" y="211138"/>
            <a:ext cx="18176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5378" name="Rectangle 2"/>
          <p:cNvSpPr>
            <a:spLocks noGrp="1" noChangeArrowheads="1"/>
          </p:cNvSpPr>
          <p:nvPr>
            <p:ph type="ctrTitle"/>
          </p:nvPr>
        </p:nvSpPr>
        <p:spPr>
          <a:xfrm>
            <a:off x="685800" y="1371600"/>
            <a:ext cx="7620000" cy="762000"/>
          </a:xfrm>
          <a:prstGeom prst="rect">
            <a:avLst/>
          </a:prstGeom>
        </p:spPr>
        <p:txBody>
          <a:bodyPr anchor="b"/>
          <a:lstStyle>
            <a:lvl1pPr>
              <a:defRPr sz="3600"/>
            </a:lvl1pPr>
          </a:lstStyle>
          <a:p>
            <a:r>
              <a:rPr lang="en-US" altLang="zh-CN"/>
              <a:t>Click to edit Master title style</a:t>
            </a:r>
          </a:p>
        </p:txBody>
      </p:sp>
      <p:sp>
        <p:nvSpPr>
          <p:cNvPr id="1125382" name="Rectangle 6"/>
          <p:cNvSpPr>
            <a:spLocks noGrp="1" noChangeArrowheads="1"/>
          </p:cNvSpPr>
          <p:nvPr>
            <p:ph type="subTitle" idx="1"/>
          </p:nvPr>
        </p:nvSpPr>
        <p:spPr>
          <a:xfrm>
            <a:off x="1752600" y="2438400"/>
            <a:ext cx="5791200" cy="990600"/>
          </a:xfrm>
          <a:prstGeom prst="rect">
            <a:avLst/>
          </a:prstGeom>
        </p:spPr>
        <p:txBody>
          <a:bodyPr/>
          <a:lstStyle>
            <a:lvl1pPr marL="0" indent="0">
              <a:buFont typeface="Wingdings" pitchFamily="2" charset="2"/>
              <a:buNone/>
              <a:defRPr sz="2100">
                <a:solidFill>
                  <a:schemeClr val="bg2"/>
                </a:solidFill>
              </a:defRPr>
            </a:lvl1pPr>
          </a:lstStyle>
          <a:p>
            <a:r>
              <a:rPr lang="en-US" altLang="zh-CN"/>
              <a:t>Click to edit Master subtitle style</a:t>
            </a:r>
          </a:p>
        </p:txBody>
      </p:sp>
    </p:spTree>
    <p:extLst>
      <p:ext uri="{BB962C8B-B14F-4D97-AF65-F5344CB8AC3E}">
        <p14:creationId xmlns:p14="http://schemas.microsoft.com/office/powerpoint/2010/main" val="20102231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dirty="0"/>
          </a:p>
        </p:txBody>
      </p:sp>
      <p:sp>
        <p:nvSpPr>
          <p:cNvPr id="6" name="Rectangle 4"/>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dirty="0"/>
          </a:p>
        </p:txBody>
      </p:sp>
      <p:sp>
        <p:nvSpPr>
          <p:cNvPr id="7" name="Rectangle 5"/>
          <p:cNvSpPr>
            <a:spLocks noGrp="1" noChangeArrowheads="1"/>
          </p:cNvSpPr>
          <p:nvPr>
            <p:ph type="sldNum" sz="quarter" idx="12"/>
          </p:nvPr>
        </p:nvSpPr>
        <p:spPr>
          <a:xfrm>
            <a:off x="6553200" y="6248400"/>
            <a:ext cx="2133600" cy="476250"/>
          </a:xfrm>
          <a:prstGeom prst="rect">
            <a:avLst/>
          </a:prstGeom>
          <a:ln/>
        </p:spPr>
        <p:txBody>
          <a:bodyPr/>
          <a:lstStyle>
            <a:lvl1pPr>
              <a:defRPr/>
            </a:lvl1pPr>
          </a:lstStyle>
          <a:p>
            <a:fld id="{71517869-52D1-4F7C-BD79-0FEEF520E274}" type="slidenum">
              <a:rPr lang="en-US" altLang="zh-CN"/>
              <a:pPr/>
              <a:t>‹#›</a:t>
            </a:fld>
            <a:endParaRPr lang="en-US" altLang="zh-CN" dirty="0"/>
          </a:p>
        </p:txBody>
      </p:sp>
    </p:spTree>
    <p:extLst>
      <p:ext uri="{BB962C8B-B14F-4D97-AF65-F5344CB8AC3E}">
        <p14:creationId xmlns:p14="http://schemas.microsoft.com/office/powerpoint/2010/main" val="29434998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31" name="Picture 4"/>
          <p:cNvPicPr>
            <a:picLocks noChangeAspect="1" noChangeArrowheads="1"/>
          </p:cNvPicPr>
          <p:nvPr/>
        </p:nvPicPr>
        <p:blipFill>
          <a:blip r:embed="rId11">
            <a:lum bright="70000" contrast="-70000"/>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5145925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1" r:id="rId8"/>
  </p:sldLayoutIdLst>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sym typeface="Calibri" panose="020F0502020204030204" pitchFamily="34" charset="0"/>
        </a:defRPr>
      </a:lvl1pPr>
      <a:lvl2pPr algn="l" rtl="0" eaLnBrk="0" fontAlgn="base" hangingPunct="0">
        <a:lnSpc>
          <a:spcPct val="90000"/>
        </a:lnSpc>
        <a:spcBef>
          <a:spcPct val="0"/>
        </a:spcBef>
        <a:spcAft>
          <a:spcPct val="0"/>
        </a:spcAft>
        <a:defRPr sz="4400">
          <a:solidFill>
            <a:schemeClr val="tx1"/>
          </a:solidFill>
          <a:latin typeface="Calibri" panose="020F0502020204030204" pitchFamily="34" charset="0"/>
          <a:ea typeface="Heiti SC Light" charset="0"/>
          <a:cs typeface="Heiti SC Light" charset="0"/>
          <a:sym typeface="Calibri" panose="020F0502020204030204" pitchFamily="34" charset="0"/>
        </a:defRPr>
      </a:lvl2pPr>
      <a:lvl3pPr algn="l" rtl="0" eaLnBrk="0" fontAlgn="base" hangingPunct="0">
        <a:lnSpc>
          <a:spcPct val="90000"/>
        </a:lnSpc>
        <a:spcBef>
          <a:spcPct val="0"/>
        </a:spcBef>
        <a:spcAft>
          <a:spcPct val="0"/>
        </a:spcAft>
        <a:defRPr sz="4400">
          <a:solidFill>
            <a:schemeClr val="tx1"/>
          </a:solidFill>
          <a:latin typeface="Calibri" panose="020F0502020204030204" pitchFamily="34" charset="0"/>
          <a:ea typeface="Heiti SC Light" charset="0"/>
          <a:cs typeface="Heiti SC Light" charset="0"/>
          <a:sym typeface="Calibri" panose="020F0502020204030204" pitchFamily="34" charset="0"/>
        </a:defRPr>
      </a:lvl3pPr>
      <a:lvl4pPr algn="l" rtl="0" eaLnBrk="0" fontAlgn="base" hangingPunct="0">
        <a:lnSpc>
          <a:spcPct val="90000"/>
        </a:lnSpc>
        <a:spcBef>
          <a:spcPct val="0"/>
        </a:spcBef>
        <a:spcAft>
          <a:spcPct val="0"/>
        </a:spcAft>
        <a:defRPr sz="4400">
          <a:solidFill>
            <a:schemeClr val="tx1"/>
          </a:solidFill>
          <a:latin typeface="Calibri" panose="020F0502020204030204" pitchFamily="34" charset="0"/>
          <a:ea typeface="Heiti SC Light" charset="0"/>
          <a:cs typeface="Heiti SC Light" charset="0"/>
          <a:sym typeface="Calibri" panose="020F0502020204030204" pitchFamily="34" charset="0"/>
        </a:defRPr>
      </a:lvl4pPr>
      <a:lvl5pPr algn="l" rtl="0" eaLnBrk="0" fontAlgn="base" hangingPunct="0">
        <a:lnSpc>
          <a:spcPct val="90000"/>
        </a:lnSpc>
        <a:spcBef>
          <a:spcPct val="0"/>
        </a:spcBef>
        <a:spcAft>
          <a:spcPct val="0"/>
        </a:spcAft>
        <a:defRPr sz="4400">
          <a:solidFill>
            <a:schemeClr val="tx1"/>
          </a:solidFill>
          <a:latin typeface="Calibri" panose="020F0502020204030204" pitchFamily="34" charset="0"/>
          <a:ea typeface="Heiti SC Light" charset="0"/>
          <a:cs typeface="Heiti SC Light" charset="0"/>
          <a:sym typeface="Calibri" panose="020F0502020204030204" pitchFamily="34" charset="0"/>
        </a:defRPr>
      </a:lvl5pPr>
      <a:lvl6pPr marL="457200" algn="l" rtl="0" fontAlgn="base">
        <a:lnSpc>
          <a:spcPct val="90000"/>
        </a:lnSpc>
        <a:spcBef>
          <a:spcPct val="0"/>
        </a:spcBef>
        <a:spcAft>
          <a:spcPct val="0"/>
        </a:spcAft>
        <a:defRPr sz="4400">
          <a:solidFill>
            <a:schemeClr val="tx1"/>
          </a:solidFill>
          <a:latin typeface="Calibri" panose="020F0502020204030204" pitchFamily="34" charset="0"/>
          <a:ea typeface="Heiti SC Light" charset="0"/>
          <a:cs typeface="Heiti SC Light" charset="0"/>
          <a:sym typeface="Calibri" panose="020F0502020204030204" pitchFamily="34" charset="0"/>
        </a:defRPr>
      </a:lvl6pPr>
      <a:lvl7pPr marL="914400" algn="l" rtl="0" fontAlgn="base">
        <a:lnSpc>
          <a:spcPct val="90000"/>
        </a:lnSpc>
        <a:spcBef>
          <a:spcPct val="0"/>
        </a:spcBef>
        <a:spcAft>
          <a:spcPct val="0"/>
        </a:spcAft>
        <a:defRPr sz="4400">
          <a:solidFill>
            <a:schemeClr val="tx1"/>
          </a:solidFill>
          <a:latin typeface="Calibri" panose="020F0502020204030204" pitchFamily="34" charset="0"/>
          <a:ea typeface="Heiti SC Light" charset="0"/>
          <a:cs typeface="Heiti SC Light" charset="0"/>
          <a:sym typeface="Calibri" panose="020F0502020204030204" pitchFamily="34" charset="0"/>
        </a:defRPr>
      </a:lvl7pPr>
      <a:lvl8pPr marL="1371600" algn="l" rtl="0" fontAlgn="base">
        <a:lnSpc>
          <a:spcPct val="90000"/>
        </a:lnSpc>
        <a:spcBef>
          <a:spcPct val="0"/>
        </a:spcBef>
        <a:spcAft>
          <a:spcPct val="0"/>
        </a:spcAft>
        <a:defRPr sz="4400">
          <a:solidFill>
            <a:schemeClr val="tx1"/>
          </a:solidFill>
          <a:latin typeface="Calibri" panose="020F0502020204030204" pitchFamily="34" charset="0"/>
          <a:ea typeface="Heiti SC Light" charset="0"/>
          <a:cs typeface="Heiti SC Light" charset="0"/>
          <a:sym typeface="Calibri" panose="020F0502020204030204" pitchFamily="34" charset="0"/>
        </a:defRPr>
      </a:lvl8pPr>
      <a:lvl9pPr marL="1828800" algn="l" rtl="0" fontAlgn="base">
        <a:lnSpc>
          <a:spcPct val="90000"/>
        </a:lnSpc>
        <a:spcBef>
          <a:spcPct val="0"/>
        </a:spcBef>
        <a:spcAft>
          <a:spcPct val="0"/>
        </a:spcAft>
        <a:defRPr sz="4400">
          <a:solidFill>
            <a:schemeClr val="tx1"/>
          </a:solidFill>
          <a:latin typeface="Calibri" panose="020F0502020204030204" pitchFamily="34" charset="0"/>
          <a:ea typeface="Heiti SC Light" charset="0"/>
          <a:cs typeface="Heiti SC Light" charset="0"/>
          <a:sym typeface="Calibri" panose="020F0502020204030204" pitchFamily="34" charset="0"/>
        </a:defRPr>
      </a:lvl9pPr>
    </p:titleStyle>
    <p:bodyStyle>
      <a:lvl1pPr marL="228600" indent="-228600" algn="l" rtl="0" eaLnBrk="0" fontAlgn="base" hangingPunct="0">
        <a:lnSpc>
          <a:spcPct val="90000"/>
        </a:lnSpc>
        <a:spcBef>
          <a:spcPts val="1000"/>
        </a:spcBef>
        <a:spcAft>
          <a:spcPct val="0"/>
        </a:spcAft>
        <a:buSzPct val="100000"/>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723900" indent="-266700" algn="l" rtl="0" eaLnBrk="0" fontAlgn="base" hangingPunct="0">
        <a:lnSpc>
          <a:spcPct val="90000"/>
        </a:lnSpc>
        <a:spcBef>
          <a:spcPts val="1000"/>
        </a:spcBef>
        <a:spcAft>
          <a:spcPct val="0"/>
        </a:spcAft>
        <a:buSzPct val="100000"/>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233488" indent="-319088" algn="l" rtl="0" eaLnBrk="0" fontAlgn="base" hangingPunct="0">
        <a:lnSpc>
          <a:spcPct val="90000"/>
        </a:lnSpc>
        <a:spcBef>
          <a:spcPts val="1000"/>
        </a:spcBef>
        <a:spcAft>
          <a:spcPct val="0"/>
        </a:spcAft>
        <a:buSzPct val="100000"/>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3pPr>
      <a:lvl4pPr marL="1727200" indent="-355600" algn="l" rtl="0" eaLnBrk="0" fontAlgn="base" hangingPunct="0">
        <a:lnSpc>
          <a:spcPct val="90000"/>
        </a:lnSpc>
        <a:spcBef>
          <a:spcPts val="1000"/>
        </a:spcBef>
        <a:spcAft>
          <a:spcPct val="0"/>
        </a:spcAft>
        <a:buSzPct val="100000"/>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4pPr>
      <a:lvl5pPr marL="2184400" indent="-355600" algn="l" rtl="0" eaLnBrk="0" fontAlgn="base" hangingPunct="0">
        <a:lnSpc>
          <a:spcPct val="90000"/>
        </a:lnSpc>
        <a:spcBef>
          <a:spcPts val="1000"/>
        </a:spcBef>
        <a:spcAft>
          <a:spcPct val="0"/>
        </a:spcAft>
        <a:buSzPct val="100000"/>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cstate="print">
            <a:biLevel thresh="2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39837" y="-1"/>
            <a:ext cx="3458963" cy="1215071"/>
          </a:xfrm>
          <a:prstGeom prst="rect">
            <a:avLst/>
          </a:prstGeom>
        </p:spPr>
      </p:pic>
      <p:sp>
        <p:nvSpPr>
          <p:cNvPr id="16" name="矩形 15"/>
          <p:cNvSpPr/>
          <p:nvPr/>
        </p:nvSpPr>
        <p:spPr bwMode="auto">
          <a:xfrm>
            <a:off x="0" y="1771135"/>
            <a:ext cx="9144000" cy="1556951"/>
          </a:xfrm>
          <a:prstGeom prst="rect">
            <a:avLst/>
          </a:prstGeom>
          <a:gradFill>
            <a:gsLst>
              <a:gs pos="1000">
                <a:srgbClr val="9B5048"/>
              </a:gs>
              <a:gs pos="100000">
                <a:srgbClr val="DD6358"/>
              </a:gs>
            </a:gsLst>
            <a:path path="circle">
              <a:fillToRect t="100000" r="100000"/>
            </a:path>
          </a:gra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grpSp>
        <p:nvGrpSpPr>
          <p:cNvPr id="4" name="组合 3"/>
          <p:cNvGrpSpPr/>
          <p:nvPr/>
        </p:nvGrpSpPr>
        <p:grpSpPr>
          <a:xfrm>
            <a:off x="3275856" y="3645024"/>
            <a:ext cx="2426318" cy="2952328"/>
            <a:chOff x="2930842" y="2813880"/>
            <a:chExt cx="2771332" cy="3279416"/>
          </a:xfrm>
        </p:grpSpPr>
        <p:sp>
          <p:nvSpPr>
            <p:cNvPr id="5" name="上箭头 4"/>
            <p:cNvSpPr/>
            <p:nvPr/>
          </p:nvSpPr>
          <p:spPr bwMode="auto">
            <a:xfrm>
              <a:off x="5012286" y="2813880"/>
              <a:ext cx="540122" cy="3039145"/>
            </a:xfrm>
            <a:prstGeom prst="upArrow">
              <a:avLst>
                <a:gd name="adj1" fmla="val 66640"/>
                <a:gd name="adj2" fmla="val 156809"/>
              </a:avLst>
            </a:prstGeom>
            <a:gradFill flip="none" rotWithShape="1">
              <a:gsLst>
                <a:gs pos="1000">
                  <a:srgbClr val="9B5048"/>
                </a:gs>
                <a:gs pos="100000">
                  <a:srgbClr val="DD6358"/>
                </a:gs>
              </a:gsLst>
              <a:path path="circle">
                <a:fillToRect t="100000" r="100000"/>
              </a:path>
              <a:tileRect l="-100000" b="-100000"/>
            </a:gradFill>
            <a:ln w="12700" cap="flat" cmpd="sng" algn="ctr">
              <a:noFill/>
              <a:prstDash val="solid"/>
              <a:round/>
              <a:headEnd type="none" w="med" len="med"/>
              <a:tailEnd type="none" w="med" len="med"/>
            </a:ln>
            <a:effectLst>
              <a:outerShdw blurRad="50800" dist="38100" dir="16200000" rotWithShape="0">
                <a:prstClr val="black">
                  <a:alpha val="40000"/>
                </a:prstClr>
              </a:outerShdw>
            </a:effectLst>
            <a:scene3d>
              <a:camera prst="obliqueTopLeft">
                <a:rot lat="2400000" lon="0" rev="0"/>
              </a:camera>
              <a:lightRig rig="threePt" dir="t"/>
            </a:scene3d>
            <a:sp3d prstMaterial="matte"/>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6" name="上箭头 5"/>
            <p:cNvSpPr/>
            <p:nvPr/>
          </p:nvSpPr>
          <p:spPr bwMode="auto">
            <a:xfrm>
              <a:off x="3699019" y="4397381"/>
              <a:ext cx="792088" cy="1094929"/>
            </a:xfrm>
            <a:prstGeom prst="upArrow">
              <a:avLst>
                <a:gd name="adj1" fmla="val 50000"/>
                <a:gd name="adj2" fmla="val 0"/>
              </a:avLst>
            </a:prstGeom>
            <a:gradFill flip="none" rotWithShape="1">
              <a:gsLst>
                <a:gs pos="83000">
                  <a:srgbClr val="B8D870"/>
                </a:gs>
                <a:gs pos="15000">
                  <a:srgbClr val="677947"/>
                </a:gs>
              </a:gsLst>
              <a:lin ang="13500000" scaled="1"/>
              <a:tileRect/>
            </a:gradFill>
            <a:ln w="12700" cap="flat" cmpd="sng" algn="ctr">
              <a:noFill/>
              <a:prstDash val="solid"/>
              <a:round/>
              <a:headEnd type="none" w="med" len="med"/>
              <a:tailEnd type="none" w="med" len="med"/>
            </a:ln>
            <a:effectLst>
              <a:outerShdw blurRad="50800" dist="38100" dir="16200000" rotWithShape="0">
                <a:prstClr val="black">
                  <a:alpha val="40000"/>
                </a:prstClr>
              </a:outerShdw>
            </a:effectLst>
            <a:scene3d>
              <a:camera prst="obliqueTopLeft">
                <a:rot lat="2400000" lon="0" rev="0"/>
              </a:camera>
              <a:lightRig rig="threePt" dir="t"/>
            </a:scene3d>
            <a:sp3d prstMaterial="matte"/>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7" name="上箭头 6"/>
            <p:cNvSpPr/>
            <p:nvPr/>
          </p:nvSpPr>
          <p:spPr bwMode="auto">
            <a:xfrm>
              <a:off x="4282957" y="3873550"/>
              <a:ext cx="792088" cy="1756843"/>
            </a:xfrm>
            <a:prstGeom prst="upArrow">
              <a:avLst>
                <a:gd name="adj1" fmla="val 50000"/>
                <a:gd name="adj2" fmla="val 0"/>
              </a:avLst>
            </a:prstGeom>
            <a:gradFill flip="none" rotWithShape="1">
              <a:gsLst>
                <a:gs pos="1000">
                  <a:srgbClr val="DB9458"/>
                </a:gs>
                <a:gs pos="100000">
                  <a:srgbClr val="FF9B2D"/>
                </a:gs>
              </a:gsLst>
              <a:lin ang="13500000" scaled="1"/>
              <a:tileRect/>
            </a:gradFill>
            <a:ln w="12700" cap="flat" cmpd="sng" algn="ctr">
              <a:noFill/>
              <a:prstDash val="solid"/>
              <a:round/>
              <a:headEnd type="none" w="med" len="med"/>
              <a:tailEnd type="none" w="med" len="med"/>
            </a:ln>
            <a:effectLst>
              <a:outerShdw blurRad="50800" dist="38100" dir="16200000" rotWithShape="0">
                <a:prstClr val="black">
                  <a:alpha val="40000"/>
                </a:prstClr>
              </a:outerShdw>
            </a:effectLst>
            <a:scene3d>
              <a:camera prst="obliqueTopLeft">
                <a:rot lat="2400000" lon="0" rev="0"/>
              </a:camera>
              <a:lightRig rig="threePt" dir="t"/>
            </a:scene3d>
            <a:sp3d prstMaterial="matte"/>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8" name="上箭头 7"/>
            <p:cNvSpPr/>
            <p:nvPr/>
          </p:nvSpPr>
          <p:spPr bwMode="auto">
            <a:xfrm>
              <a:off x="3143220" y="4746803"/>
              <a:ext cx="792088" cy="666895"/>
            </a:xfrm>
            <a:prstGeom prst="upArrow">
              <a:avLst>
                <a:gd name="adj1" fmla="val 50000"/>
                <a:gd name="adj2" fmla="val 0"/>
              </a:avLst>
            </a:prstGeom>
            <a:gradFill flip="none" rotWithShape="1">
              <a:gsLst>
                <a:gs pos="1000">
                  <a:srgbClr val="2C726C"/>
                </a:gs>
                <a:gs pos="99000">
                  <a:srgbClr val="6E9686"/>
                </a:gs>
              </a:gsLst>
              <a:lin ang="13500000" scaled="1"/>
              <a:tileRect/>
            </a:gradFill>
            <a:ln w="12700" cap="flat" cmpd="sng" algn="ctr">
              <a:noFill/>
              <a:prstDash val="solid"/>
              <a:round/>
              <a:headEnd type="none" w="med" len="med"/>
              <a:tailEnd type="none" w="med" len="med"/>
            </a:ln>
            <a:effectLst/>
            <a:scene3d>
              <a:camera prst="obliqueTopLeft">
                <a:rot lat="2400000" lon="0" rev="0"/>
              </a:camera>
              <a:lightRig rig="threePt" dir="t"/>
            </a:scene3d>
            <a:sp3d prstMaterial="matte"/>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cxnSp>
          <p:nvCxnSpPr>
            <p:cNvPr id="10" name="直接连接符 9"/>
            <p:cNvCxnSpPr/>
            <p:nvPr/>
          </p:nvCxnSpPr>
          <p:spPr bwMode="auto">
            <a:xfrm rot="10800000" flipH="1">
              <a:off x="2997945" y="6093296"/>
              <a:ext cx="2704229" cy="0"/>
            </a:xfrm>
            <a:prstGeom prst="line">
              <a:avLst/>
            </a:prstGeom>
            <a:solidFill>
              <a:srgbClr val="FFFEFE"/>
            </a:solidFill>
            <a:ln w="12700" cap="flat" cmpd="sng" algn="ctr">
              <a:gradFill flip="none" rotWithShape="1">
                <a:gsLst>
                  <a:gs pos="0">
                    <a:schemeClr val="bg1">
                      <a:alpha val="0"/>
                    </a:schemeClr>
                  </a:gs>
                  <a:gs pos="98788">
                    <a:schemeClr val="bg1">
                      <a:alpha val="0"/>
                    </a:schemeClr>
                  </a:gs>
                  <a:gs pos="48000">
                    <a:schemeClr val="tx1">
                      <a:lumMod val="95000"/>
                      <a:lumOff val="5000"/>
                    </a:schemeClr>
                  </a:gs>
                </a:gsLst>
                <a:lin ang="0" scaled="1"/>
                <a:tileRect/>
              </a:gradFill>
              <a:prstDash val="solid"/>
              <a:round/>
              <a:headEnd type="none" w="med" len="med"/>
              <a:tailEnd type="none" w="med" len="med"/>
            </a:ln>
            <a:effectLst>
              <a:outerShdw blurRad="12700" dist="12700" dir="5400000" algn="t" rotWithShape="0">
                <a:prstClr val="black">
                  <a:alpha val="40000"/>
                </a:prstClr>
              </a:outerShdw>
            </a:effectLst>
          </p:spPr>
        </p:cxnSp>
        <p:sp>
          <p:nvSpPr>
            <p:cNvPr id="11" name="矩形 10"/>
            <p:cNvSpPr/>
            <p:nvPr/>
          </p:nvSpPr>
          <p:spPr>
            <a:xfrm>
              <a:off x="4386264" y="4782756"/>
              <a:ext cx="1265549" cy="581187"/>
            </a:xfrm>
            <a:prstGeom prst="rect">
              <a:avLst/>
            </a:prstGeom>
          </p:spPr>
          <p:txBody>
            <a:bodyPr wrap="none">
              <a:spAutoFit/>
            </a:bodyPr>
            <a:lstStyle/>
            <a:p>
              <a:r>
                <a:rPr lang="en-US" altLang="zh-CN" sz="2800" b="1" dirty="0">
                  <a:solidFill>
                    <a:schemeClr val="bg1"/>
                  </a:solidFill>
                  <a:latin typeface="Lucida Calligraphy" panose="03010101010101010101" pitchFamily="66" charset="0"/>
                  <a:ea typeface="Tahoma" panose="020B0604030504040204" pitchFamily="34" charset="0"/>
                  <a:cs typeface="Tahoma" panose="020B0604030504040204" pitchFamily="34" charset="0"/>
                </a:rPr>
                <a:t>2	</a:t>
              </a:r>
              <a:endParaRPr lang="zh-CN" altLang="en-US" sz="2800" b="1" dirty="0">
                <a:solidFill>
                  <a:schemeClr val="bg1"/>
                </a:solidFill>
                <a:latin typeface="Lucida Calligraphy" panose="03010101010101010101" pitchFamily="66" charset="0"/>
                <a:ea typeface="Tahoma" panose="020B0604030504040204" pitchFamily="34" charset="0"/>
                <a:cs typeface="Tahoma" panose="020B0604030504040204" pitchFamily="34" charset="0"/>
              </a:endParaRPr>
            </a:p>
          </p:txBody>
        </p:sp>
        <p:sp>
          <p:nvSpPr>
            <p:cNvPr id="12" name="矩形 11"/>
            <p:cNvSpPr/>
            <p:nvPr/>
          </p:nvSpPr>
          <p:spPr>
            <a:xfrm>
              <a:off x="3299708" y="4800500"/>
              <a:ext cx="443456" cy="581187"/>
            </a:xfrm>
            <a:prstGeom prst="rect">
              <a:avLst/>
            </a:prstGeom>
            <a:effectLst>
              <a:outerShdw blurRad="50800" dist="38100" dir="16200000" rotWithShape="0">
                <a:prstClr val="black">
                  <a:alpha val="40000"/>
                </a:prstClr>
              </a:outerShdw>
            </a:effectLst>
          </p:spPr>
          <p:txBody>
            <a:bodyPr wrap="none">
              <a:spAutoFit/>
            </a:bodyPr>
            <a:lstStyle/>
            <a:p>
              <a:r>
                <a:rPr lang="en-US" altLang="zh-CN" sz="2800" b="1" dirty="0">
                  <a:solidFill>
                    <a:schemeClr val="bg1"/>
                  </a:solidFill>
                  <a:latin typeface="Lucida Calligraphy" panose="03010101010101010101" pitchFamily="66" charset="0"/>
                  <a:ea typeface="Tahoma" panose="020B0604030504040204" pitchFamily="34" charset="0"/>
                  <a:cs typeface="Tahoma" panose="020B0604030504040204" pitchFamily="34" charset="0"/>
                </a:rPr>
                <a:t>2</a:t>
              </a:r>
              <a:endParaRPr lang="zh-CN" altLang="en-US" sz="2800" b="1" dirty="0">
                <a:solidFill>
                  <a:schemeClr val="bg1"/>
                </a:solidFill>
                <a:latin typeface="Lucida Calligraphy" panose="03010101010101010101" pitchFamily="66" charset="0"/>
                <a:ea typeface="Tahoma" panose="020B0604030504040204" pitchFamily="34" charset="0"/>
                <a:cs typeface="Tahoma" panose="020B0604030504040204" pitchFamily="34" charset="0"/>
              </a:endParaRPr>
            </a:p>
          </p:txBody>
        </p:sp>
        <p:sp>
          <p:nvSpPr>
            <p:cNvPr id="13" name="矩形 12"/>
            <p:cNvSpPr/>
            <p:nvPr/>
          </p:nvSpPr>
          <p:spPr>
            <a:xfrm>
              <a:off x="3780527" y="4800500"/>
              <a:ext cx="483736" cy="581187"/>
            </a:xfrm>
            <a:prstGeom prst="rect">
              <a:avLst/>
            </a:prstGeom>
          </p:spPr>
          <p:txBody>
            <a:bodyPr wrap="none">
              <a:spAutoFit/>
            </a:bodyPr>
            <a:lstStyle/>
            <a:p>
              <a:r>
                <a:rPr lang="en-US" altLang="zh-CN" sz="2800" b="1" dirty="0">
                  <a:solidFill>
                    <a:schemeClr val="bg1"/>
                  </a:solidFill>
                  <a:latin typeface="Lucida Calligraphy" panose="03010101010101010101" pitchFamily="66" charset="0"/>
                  <a:ea typeface="Tahoma" panose="020B0604030504040204" pitchFamily="34" charset="0"/>
                  <a:cs typeface="Tahoma" panose="020B0604030504040204" pitchFamily="34" charset="0"/>
                </a:rPr>
                <a:t>0</a:t>
              </a:r>
              <a:endParaRPr lang="zh-CN" altLang="en-US" sz="2800" b="1" dirty="0">
                <a:solidFill>
                  <a:schemeClr val="bg1"/>
                </a:solidFill>
                <a:latin typeface="Lucida Calligraphy" panose="03010101010101010101" pitchFamily="66" charset="0"/>
                <a:ea typeface="Tahoma" panose="020B0604030504040204" pitchFamily="34" charset="0"/>
                <a:cs typeface="Tahoma" panose="020B0604030504040204" pitchFamily="34" charset="0"/>
              </a:endParaRPr>
            </a:p>
          </p:txBody>
        </p:sp>
        <p:sp>
          <p:nvSpPr>
            <p:cNvPr id="14" name="矩形 13"/>
            <p:cNvSpPr/>
            <p:nvPr/>
          </p:nvSpPr>
          <p:spPr>
            <a:xfrm>
              <a:off x="4865658" y="4722506"/>
              <a:ext cx="388527" cy="581187"/>
            </a:xfrm>
            <a:prstGeom prst="rect">
              <a:avLst/>
            </a:prstGeom>
          </p:spPr>
          <p:txBody>
            <a:bodyPr wrap="none">
              <a:spAutoFit/>
            </a:bodyPr>
            <a:lstStyle/>
            <a:p>
              <a:r>
                <a:rPr lang="en-US" altLang="zh-CN" sz="2800" b="1" dirty="0">
                  <a:solidFill>
                    <a:schemeClr val="bg1"/>
                  </a:solidFill>
                  <a:latin typeface="Lucida Calligraphy" panose="03010101010101010101" pitchFamily="66" charset="0"/>
                  <a:ea typeface="Tahoma" panose="020B0604030504040204" pitchFamily="34" charset="0"/>
                  <a:cs typeface="Tahoma" panose="020B0604030504040204" pitchFamily="34" charset="0"/>
                </a:rPr>
                <a:t>1</a:t>
              </a:r>
              <a:endParaRPr lang="zh-CN" altLang="en-US" sz="2800" b="1" dirty="0">
                <a:solidFill>
                  <a:schemeClr val="bg1"/>
                </a:solidFill>
                <a:latin typeface="Lucida Calligraphy" panose="03010101010101010101" pitchFamily="66" charset="0"/>
                <a:cs typeface="Tahoma" panose="020B0604030504040204" pitchFamily="34" charset="0"/>
              </a:endParaRPr>
            </a:p>
          </p:txBody>
        </p:sp>
        <p:cxnSp>
          <p:nvCxnSpPr>
            <p:cNvPr id="9" name="直接连接符 8"/>
            <p:cNvCxnSpPr/>
            <p:nvPr/>
          </p:nvCxnSpPr>
          <p:spPr bwMode="auto">
            <a:xfrm flipH="1">
              <a:off x="2930842" y="5301208"/>
              <a:ext cx="2704229" cy="0"/>
            </a:xfrm>
            <a:prstGeom prst="line">
              <a:avLst/>
            </a:prstGeom>
            <a:solidFill>
              <a:srgbClr val="FFFEFE"/>
            </a:solidFill>
            <a:ln w="12700" cap="flat" cmpd="sng" algn="ctr">
              <a:gradFill flip="none" rotWithShape="1">
                <a:gsLst>
                  <a:gs pos="0">
                    <a:schemeClr val="bg1">
                      <a:alpha val="0"/>
                    </a:schemeClr>
                  </a:gs>
                  <a:gs pos="98788">
                    <a:schemeClr val="bg1">
                      <a:alpha val="0"/>
                    </a:schemeClr>
                  </a:gs>
                  <a:gs pos="48000">
                    <a:schemeClr val="tx1">
                      <a:lumMod val="95000"/>
                      <a:lumOff val="5000"/>
                    </a:schemeClr>
                  </a:gs>
                </a:gsLst>
                <a:lin ang="0" scaled="1"/>
                <a:tileRect/>
              </a:gradFill>
              <a:prstDash val="solid"/>
              <a:round/>
              <a:headEnd type="none" w="med" len="med"/>
              <a:tailEnd type="none" w="med" len="med"/>
            </a:ln>
            <a:effectLst>
              <a:outerShdw blurRad="12700" dist="12700" dir="16200000" rotWithShape="0">
                <a:schemeClr val="tx1">
                  <a:lumMod val="95000"/>
                  <a:lumOff val="5000"/>
                  <a:alpha val="66000"/>
                </a:schemeClr>
              </a:outerShdw>
            </a:effectLst>
          </p:spPr>
        </p:cxnSp>
      </p:grpSp>
      <p:sp>
        <p:nvSpPr>
          <p:cNvPr id="2" name="文本框 1"/>
          <p:cNvSpPr txBox="1"/>
          <p:nvPr/>
        </p:nvSpPr>
        <p:spPr>
          <a:xfrm>
            <a:off x="3345430" y="2147792"/>
            <a:ext cx="2749471" cy="861774"/>
          </a:xfrm>
          <a:prstGeom prst="rect">
            <a:avLst/>
          </a:prstGeom>
          <a:noFill/>
        </p:spPr>
        <p:txBody>
          <a:bodyPr wrap="none" rtlCol="0">
            <a:spAutoFit/>
          </a:bodyPr>
          <a:lstStyle/>
          <a:p>
            <a:r>
              <a:rPr lang="zh-CN" altLang="en-US" sz="5000" b="1" dirty="0">
                <a:solidFill>
                  <a:schemeClr val="bg1"/>
                </a:solidFill>
                <a:latin typeface="微软雅黑" panose="020B0503020204020204" pitchFamily="34" charset="-122"/>
                <a:ea typeface="微软雅黑" panose="020B0503020204020204" pitchFamily="34" charset="-122"/>
              </a:rPr>
              <a:t>项目设计</a:t>
            </a:r>
          </a:p>
        </p:txBody>
      </p:sp>
      <p:sp>
        <p:nvSpPr>
          <p:cNvPr id="17" name="矩形 16"/>
          <p:cNvSpPr/>
          <p:nvPr/>
        </p:nvSpPr>
        <p:spPr>
          <a:xfrm>
            <a:off x="2701451" y="5989346"/>
            <a:ext cx="3583032" cy="492443"/>
          </a:xfrm>
          <a:prstGeom prst="rect">
            <a:avLst/>
          </a:prstGeom>
        </p:spPr>
        <p:txBody>
          <a:bodyPr wrap="none">
            <a:spAutoFit/>
          </a:bodyPr>
          <a:lstStyle/>
          <a:p>
            <a:r>
              <a:rPr lang="zh-CN" altLang="en-US" sz="2600" b="1" dirty="0">
                <a:solidFill>
                  <a:schemeClr val="tx1">
                    <a:lumMod val="95000"/>
                    <a:lumOff val="5000"/>
                  </a:schemeClr>
                </a:solidFill>
                <a:latin typeface="微软雅黑" panose="020B0503020204020204" pitchFamily="34" charset="-122"/>
                <a:ea typeface="微软雅黑" panose="020B0503020204020204" pitchFamily="34" charset="-122"/>
              </a:rPr>
              <a:t>西安交通大学    黄怀宇</a:t>
            </a:r>
            <a:endParaRPr lang="zh-CN" altLang="en-US" sz="2600" dirty="0">
              <a:solidFill>
                <a:schemeClr val="tx1">
                  <a:lumMod val="95000"/>
                  <a:lumOff val="5000"/>
                </a:schemeClr>
              </a:solidFill>
            </a:endParaRPr>
          </a:p>
        </p:txBody>
      </p:sp>
    </p:spTree>
    <p:extLst>
      <p:ext uri="{BB962C8B-B14F-4D97-AF65-F5344CB8AC3E}">
        <p14:creationId xmlns:p14="http://schemas.microsoft.com/office/powerpoint/2010/main" val="263500779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EE9953-8C63-49BF-8105-D02016C57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0258" y="3752972"/>
            <a:ext cx="2747479" cy="3105028"/>
          </a:xfrm>
          <a:prstGeom prst="rect">
            <a:avLst/>
          </a:prstGeom>
        </p:spPr>
      </p:pic>
      <p:pic>
        <p:nvPicPr>
          <p:cNvPr id="7" name="图片 6">
            <a:extLst>
              <a:ext uri="{FF2B5EF4-FFF2-40B4-BE49-F238E27FC236}">
                <a16:creationId xmlns:a16="http://schemas.microsoft.com/office/drawing/2014/main" id="{EA8F7388-16BC-42AE-8B54-99D63C6782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533" y="9729"/>
            <a:ext cx="2761465" cy="3249065"/>
          </a:xfrm>
          <a:prstGeom prst="rect">
            <a:avLst/>
          </a:prstGeom>
        </p:spPr>
      </p:pic>
      <p:pic>
        <p:nvPicPr>
          <p:cNvPr id="9" name="图片 8">
            <a:extLst>
              <a:ext uri="{FF2B5EF4-FFF2-40B4-BE49-F238E27FC236}">
                <a16:creationId xmlns:a16="http://schemas.microsoft.com/office/drawing/2014/main" id="{39CBBC33-8AB5-4058-A0CD-89409F87F9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20" y="3249575"/>
            <a:ext cx="3205042" cy="3595365"/>
          </a:xfrm>
          <a:prstGeom prst="rect">
            <a:avLst/>
          </a:prstGeom>
        </p:spPr>
      </p:pic>
      <p:pic>
        <p:nvPicPr>
          <p:cNvPr id="11" name="图片 10">
            <a:extLst>
              <a:ext uri="{FF2B5EF4-FFF2-40B4-BE49-F238E27FC236}">
                <a16:creationId xmlns:a16="http://schemas.microsoft.com/office/drawing/2014/main" id="{AAE687F6-EE24-4BCE-B76E-3E97B0A6FE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7737" y="3146037"/>
            <a:ext cx="3205043" cy="3711963"/>
          </a:xfrm>
          <a:prstGeom prst="rect">
            <a:avLst/>
          </a:prstGeom>
        </p:spPr>
      </p:pic>
      <p:pic>
        <p:nvPicPr>
          <p:cNvPr id="13" name="图片 12">
            <a:extLst>
              <a:ext uri="{FF2B5EF4-FFF2-40B4-BE49-F238E27FC236}">
                <a16:creationId xmlns:a16="http://schemas.microsoft.com/office/drawing/2014/main" id="{AF7D974F-5E9A-48B8-A422-3579FB797A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1979" y="-12551"/>
            <a:ext cx="2865666" cy="3249066"/>
          </a:xfrm>
          <a:prstGeom prst="rect">
            <a:avLst/>
          </a:prstGeom>
        </p:spPr>
      </p:pic>
    </p:spTree>
    <p:extLst>
      <p:ext uri="{BB962C8B-B14F-4D97-AF65-F5344CB8AC3E}">
        <p14:creationId xmlns:p14="http://schemas.microsoft.com/office/powerpoint/2010/main" val="50973697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40249" y="5991452"/>
            <a:ext cx="840693" cy="430887"/>
          </a:xfrm>
          <a:prstGeom prst="rect">
            <a:avLst/>
          </a:prstGeom>
        </p:spPr>
        <p:txBody>
          <a:bodyPr wrap="square">
            <a:spAutoFit/>
          </a:bodyPr>
          <a:lstStyle/>
          <a:p>
            <a:r>
              <a:rPr lang="zh-CN" altLang="en-US" sz="2200" b="1" dirty="0">
                <a:latin typeface="微软雅黑" panose="020B0503020204020204" pitchFamily="34" charset="-122"/>
                <a:ea typeface="微软雅黑" panose="020B0503020204020204" pitchFamily="34" charset="-122"/>
              </a:rPr>
              <a:t>过程</a:t>
            </a:r>
            <a:endParaRPr lang="en-US" altLang="zh-CN" sz="2200" b="1" dirty="0">
              <a:latin typeface="微软雅黑" panose="020B0503020204020204" pitchFamily="34" charset="-122"/>
              <a:ea typeface="微软雅黑" panose="020B0503020204020204" pitchFamily="34" charset="-122"/>
            </a:endParaRPr>
          </a:p>
        </p:txBody>
      </p:sp>
      <p:sp>
        <p:nvSpPr>
          <p:cNvPr id="5" name="矩形 4"/>
          <p:cNvSpPr/>
          <p:nvPr/>
        </p:nvSpPr>
        <p:spPr>
          <a:xfrm>
            <a:off x="2629956" y="1003947"/>
            <a:ext cx="3201517" cy="584775"/>
          </a:xfrm>
          <a:prstGeom prst="rect">
            <a:avLst/>
          </a:prstGeom>
        </p:spPr>
        <p:txBody>
          <a:bodyPr wrap="none">
            <a:spAutoFit/>
          </a:bodyPr>
          <a:lstStyle/>
          <a:p>
            <a:pPr>
              <a:spcAft>
                <a:spcPts val="2400"/>
              </a:spcAft>
              <a:defRPr/>
            </a:pPr>
            <a:r>
              <a:rPr lang="en-US" altLang="zh-CN" sz="3200" b="1" dirty="0">
                <a:latin typeface="微软雅黑" panose="020B0503020204020204" pitchFamily="34" charset="-122"/>
                <a:ea typeface="微软雅黑" panose="020B0503020204020204" pitchFamily="34" charset="-122"/>
              </a:rPr>
              <a:t>DBSCAN</a:t>
            </a:r>
            <a:r>
              <a:rPr lang="zh-CN" altLang="en-US" sz="3200" b="1" dirty="0">
                <a:latin typeface="微软雅黑" panose="020B0503020204020204" pitchFamily="34" charset="-122"/>
                <a:ea typeface="微软雅黑" panose="020B0503020204020204" pitchFamily="34" charset="-122"/>
              </a:rPr>
              <a:t>为首选</a:t>
            </a:r>
            <a:endParaRPr lang="en-US" altLang="zh-CN" sz="3200" b="1"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2380914" y="1941545"/>
            <a:ext cx="1571563" cy="4632250"/>
            <a:chOff x="3995937" y="1916832"/>
            <a:chExt cx="1702516" cy="4704806"/>
          </a:xfrm>
        </p:grpSpPr>
        <p:sp>
          <p:nvSpPr>
            <p:cNvPr id="6" name="六边形 5"/>
            <p:cNvSpPr>
              <a:spLocks/>
            </p:cNvSpPr>
            <p:nvPr/>
          </p:nvSpPr>
          <p:spPr bwMode="auto">
            <a:xfrm rot="5400000">
              <a:off x="3957029" y="1955740"/>
              <a:ext cx="898585" cy="820770"/>
            </a:xfrm>
            <a:prstGeom prst="hexagon">
              <a:avLst/>
            </a:prstGeom>
            <a:gradFill>
              <a:gsLst>
                <a:gs pos="100000">
                  <a:srgbClr val="9D534B"/>
                </a:gs>
                <a:gs pos="0">
                  <a:srgbClr val="E36459"/>
                </a:gs>
              </a:gsLst>
              <a:lin ang="16200000" scaled="1"/>
            </a:gradFill>
            <a:ln w="12700" cap="flat" cmpd="sng" algn="ctr">
              <a:noFill/>
              <a:prstDash val="solid"/>
              <a:round/>
              <a:headEnd type="none" w="med" len="med"/>
              <a:tailEnd type="none" w="med" len="med"/>
            </a:ln>
            <a:effectLst>
              <a:outerShdw blurRad="50800" dist="38100" dir="8100000" algn="tr" rotWithShape="0">
                <a:prstClr val="black">
                  <a:alpha val="40000"/>
                </a:prstClr>
              </a:outerShdw>
            </a:effectLst>
            <a:scene3d>
              <a:camera prst="orthographicFront"/>
              <a:lightRig rig="threePt" dir="t"/>
            </a:scene3d>
            <a:sp3d>
              <a:contourClr>
                <a:srgbClr val="B2B2B2"/>
              </a:contourClr>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7" name="六边形 6"/>
            <p:cNvSpPr>
              <a:spLocks/>
            </p:cNvSpPr>
            <p:nvPr/>
          </p:nvSpPr>
          <p:spPr bwMode="auto">
            <a:xfrm rot="5400000">
              <a:off x="4417154" y="2719230"/>
              <a:ext cx="898585" cy="820770"/>
            </a:xfrm>
            <a:prstGeom prst="hexagon">
              <a:avLst/>
            </a:prstGeom>
            <a:gradFill flip="none" rotWithShape="1">
              <a:gsLst>
                <a:gs pos="100000">
                  <a:srgbClr val="FAC76B"/>
                </a:gs>
                <a:gs pos="0">
                  <a:srgbClr val="DD9857"/>
                </a:gs>
              </a:gsLst>
              <a:lin ang="8100000" scaled="1"/>
              <a:tileRect/>
            </a:gradFill>
            <a:ln w="12700" cap="flat" cmpd="sng" algn="ctr">
              <a:noFill/>
              <a:prstDash val="solid"/>
              <a:round/>
              <a:headEnd type="none" w="med" len="med"/>
              <a:tailEnd type="none" w="med" len="med"/>
            </a:ln>
            <a:effectLst>
              <a:outerShdw blurRad="50800" dist="38100" dir="8100000" algn="tr" rotWithShape="0">
                <a:prstClr val="black">
                  <a:alpha val="40000"/>
                </a:prstClr>
              </a:outerShdw>
            </a:effectLst>
            <a:scene3d>
              <a:camera prst="orthographicFront"/>
              <a:lightRig rig="threePt" dir="t"/>
            </a:scene3d>
            <a:sp3d>
              <a:contourClr>
                <a:srgbClr val="B2B2B2"/>
              </a:contourClr>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8" name="六边形 7"/>
            <p:cNvSpPr>
              <a:spLocks/>
            </p:cNvSpPr>
            <p:nvPr/>
          </p:nvSpPr>
          <p:spPr bwMode="auto">
            <a:xfrm rot="5400000">
              <a:off x="4392283" y="4246211"/>
              <a:ext cx="898585" cy="820770"/>
            </a:xfrm>
            <a:prstGeom prst="hexagon">
              <a:avLst/>
            </a:prstGeom>
            <a:gradFill>
              <a:gsLst>
                <a:gs pos="100000">
                  <a:srgbClr val="A4B8BD"/>
                </a:gs>
                <a:gs pos="0">
                  <a:srgbClr val="6E7E81"/>
                </a:gs>
              </a:gsLst>
              <a:lin ang="16200000" scaled="1"/>
            </a:gradFill>
            <a:ln w="12700" cap="flat" cmpd="sng" algn="ctr">
              <a:noFill/>
              <a:prstDash val="solid"/>
              <a:round/>
              <a:headEnd type="none" w="med" len="med"/>
              <a:tailEnd type="none" w="med" len="med"/>
            </a:ln>
            <a:effectLst>
              <a:outerShdw blurRad="50800" dist="38100" dir="8100000" algn="tr" rotWithShape="0">
                <a:prstClr val="black">
                  <a:alpha val="40000"/>
                </a:prstClr>
              </a:outerShdw>
            </a:effectLst>
            <a:scene3d>
              <a:camera prst="orthographicFront"/>
              <a:lightRig rig="threePt" dir="t"/>
            </a:scene3d>
            <a:sp3d>
              <a:contourClr>
                <a:srgbClr val="B2B2B2"/>
              </a:contourClr>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9" name="六边形 8"/>
            <p:cNvSpPr>
              <a:spLocks/>
            </p:cNvSpPr>
            <p:nvPr/>
          </p:nvSpPr>
          <p:spPr bwMode="auto">
            <a:xfrm rot="5400000">
              <a:off x="3981898" y="3482721"/>
              <a:ext cx="898585" cy="820770"/>
            </a:xfrm>
            <a:prstGeom prst="hexagon">
              <a:avLst/>
            </a:prstGeom>
            <a:gradFill>
              <a:gsLst>
                <a:gs pos="100000">
                  <a:srgbClr val="719D8F"/>
                </a:gs>
                <a:gs pos="0">
                  <a:srgbClr val="2A7572"/>
                </a:gs>
              </a:gsLst>
              <a:lin ang="16200000" scaled="1"/>
            </a:gradFill>
            <a:ln w="12700" cap="flat" cmpd="sng" algn="ctr">
              <a:noFill/>
              <a:prstDash val="solid"/>
              <a:round/>
              <a:headEnd type="none" w="med" len="med"/>
              <a:tailEnd type="none" w="med" len="med"/>
            </a:ln>
            <a:effectLst>
              <a:outerShdw blurRad="50800" dist="38100" dir="8100000" algn="tr" rotWithShape="0">
                <a:prstClr val="black">
                  <a:alpha val="40000"/>
                </a:prstClr>
              </a:outerShdw>
            </a:effectLst>
            <a:scene3d>
              <a:camera prst="orthographicFront"/>
              <a:lightRig rig="threePt" dir="t"/>
            </a:scene3d>
            <a:sp3d>
              <a:contourClr>
                <a:srgbClr val="B2B2B2"/>
              </a:contourClr>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10" name="六边形 9"/>
            <p:cNvSpPr>
              <a:spLocks/>
            </p:cNvSpPr>
            <p:nvPr/>
          </p:nvSpPr>
          <p:spPr bwMode="auto">
            <a:xfrm rot="5400000">
              <a:off x="4838775" y="5015743"/>
              <a:ext cx="898586" cy="820770"/>
            </a:xfrm>
            <a:prstGeom prst="hexagon">
              <a:avLst/>
            </a:prstGeom>
            <a:gradFill>
              <a:gsLst>
                <a:gs pos="83000">
                  <a:srgbClr val="B8D870"/>
                </a:gs>
                <a:gs pos="15000">
                  <a:srgbClr val="677947"/>
                </a:gs>
              </a:gsLst>
              <a:lin ang="13500000" scaled="1"/>
            </a:gradFill>
            <a:ln w="12700" cap="flat" cmpd="sng" algn="ctr">
              <a:noFill/>
              <a:prstDash val="solid"/>
              <a:round/>
              <a:headEnd type="none" w="med" len="med"/>
              <a:tailEnd type="none" w="med" len="med"/>
            </a:ln>
            <a:effectLst>
              <a:outerShdw blurRad="50800" dist="38100" dir="8100000" algn="tr" rotWithShape="0">
                <a:prstClr val="black">
                  <a:alpha val="40000"/>
                </a:prstClr>
              </a:outerShdw>
            </a:effectLst>
            <a:scene3d>
              <a:camera prst="orthographicFront"/>
              <a:lightRig rig="threePt" dir="t"/>
            </a:scene3d>
            <a:sp3d>
              <a:contourClr>
                <a:srgbClr val="B2B2B2"/>
              </a:contourClr>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11" name="六边形 10"/>
            <p:cNvSpPr>
              <a:spLocks/>
            </p:cNvSpPr>
            <p:nvPr/>
          </p:nvSpPr>
          <p:spPr bwMode="auto">
            <a:xfrm rot="5400000">
              <a:off x="4352592" y="5761961"/>
              <a:ext cx="898585" cy="820770"/>
            </a:xfrm>
            <a:prstGeom prst="hexagon">
              <a:avLst/>
            </a:prstGeom>
            <a:gradFill>
              <a:gsLst>
                <a:gs pos="100000">
                  <a:srgbClr val="CB6997"/>
                </a:gs>
                <a:gs pos="0">
                  <a:srgbClr val="88355D"/>
                </a:gs>
              </a:gsLst>
              <a:lin ang="16200000" scaled="1"/>
            </a:gradFill>
            <a:ln w="12700" cap="flat" cmpd="sng" algn="ctr">
              <a:noFill/>
              <a:prstDash val="solid"/>
              <a:round/>
              <a:headEnd type="none" w="med" len="med"/>
              <a:tailEnd type="none" w="med" len="med"/>
            </a:ln>
            <a:effectLst>
              <a:outerShdw blurRad="50800" dist="38100" dir="8100000" algn="tr" rotWithShape="0">
                <a:prstClr val="black">
                  <a:alpha val="40000"/>
                </a:prstClr>
              </a:outerShdw>
            </a:effectLst>
            <a:scene3d>
              <a:camera prst="orthographicFront"/>
              <a:lightRig rig="threePt" dir="t"/>
            </a:scene3d>
            <a:sp3d>
              <a:contourClr>
                <a:srgbClr val="B2B2B2"/>
              </a:contourClr>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grpSp>
      <p:sp>
        <p:nvSpPr>
          <p:cNvPr id="14" name="矩形 13"/>
          <p:cNvSpPr/>
          <p:nvPr/>
        </p:nvSpPr>
        <p:spPr>
          <a:xfrm>
            <a:off x="2446128" y="1941546"/>
            <a:ext cx="599844" cy="861774"/>
          </a:xfrm>
          <a:prstGeom prst="rect">
            <a:avLst/>
          </a:prstGeom>
        </p:spPr>
        <p:txBody>
          <a:bodyPr wrap="none">
            <a:spAutoFit/>
          </a:bodyPr>
          <a:lstStyle/>
          <a:p>
            <a:r>
              <a:rPr lang="en-US" altLang="zh-CN" sz="5000" dirty="0">
                <a:solidFill>
                  <a:schemeClr val="bg1"/>
                </a:solidFill>
                <a:latin typeface="Broadway" panose="04040905080B02020502" pitchFamily="82" charset="0"/>
              </a:rPr>
              <a:t>1</a:t>
            </a:r>
          </a:p>
        </p:txBody>
      </p:sp>
      <p:sp>
        <p:nvSpPr>
          <p:cNvPr id="15" name="矩形 14"/>
          <p:cNvSpPr/>
          <p:nvPr/>
        </p:nvSpPr>
        <p:spPr>
          <a:xfrm>
            <a:off x="2838631" y="2655655"/>
            <a:ext cx="599844" cy="861774"/>
          </a:xfrm>
          <a:prstGeom prst="rect">
            <a:avLst/>
          </a:prstGeom>
        </p:spPr>
        <p:txBody>
          <a:bodyPr wrap="none">
            <a:spAutoFit/>
          </a:bodyPr>
          <a:lstStyle/>
          <a:p>
            <a:r>
              <a:rPr lang="en-US" altLang="zh-CN" sz="5000" dirty="0">
                <a:solidFill>
                  <a:schemeClr val="bg1"/>
                </a:solidFill>
                <a:latin typeface="Broadway" panose="04040905080B02020502" pitchFamily="82" charset="0"/>
              </a:rPr>
              <a:t>2</a:t>
            </a:r>
          </a:p>
        </p:txBody>
      </p:sp>
      <p:sp>
        <p:nvSpPr>
          <p:cNvPr id="16" name="矩形 15"/>
          <p:cNvSpPr/>
          <p:nvPr/>
        </p:nvSpPr>
        <p:spPr>
          <a:xfrm>
            <a:off x="2459811" y="3467929"/>
            <a:ext cx="599844" cy="861774"/>
          </a:xfrm>
          <a:prstGeom prst="rect">
            <a:avLst/>
          </a:prstGeom>
        </p:spPr>
        <p:txBody>
          <a:bodyPr wrap="none">
            <a:spAutoFit/>
          </a:bodyPr>
          <a:lstStyle/>
          <a:p>
            <a:r>
              <a:rPr lang="en-US" altLang="zh-CN" sz="5000" dirty="0">
                <a:solidFill>
                  <a:schemeClr val="bg1"/>
                </a:solidFill>
                <a:latin typeface="Broadway" panose="04040905080B02020502" pitchFamily="82" charset="0"/>
              </a:rPr>
              <a:t>3</a:t>
            </a:r>
          </a:p>
        </p:txBody>
      </p:sp>
      <p:sp>
        <p:nvSpPr>
          <p:cNvPr id="17" name="矩形 16"/>
          <p:cNvSpPr/>
          <p:nvPr/>
        </p:nvSpPr>
        <p:spPr>
          <a:xfrm>
            <a:off x="2824948" y="4192544"/>
            <a:ext cx="599844" cy="861774"/>
          </a:xfrm>
          <a:prstGeom prst="rect">
            <a:avLst/>
          </a:prstGeom>
        </p:spPr>
        <p:txBody>
          <a:bodyPr wrap="none">
            <a:spAutoFit/>
          </a:bodyPr>
          <a:lstStyle/>
          <a:p>
            <a:r>
              <a:rPr lang="en-US" altLang="zh-CN" sz="5000" dirty="0">
                <a:solidFill>
                  <a:schemeClr val="bg1"/>
                </a:solidFill>
                <a:latin typeface="Broadway" panose="04040905080B02020502" pitchFamily="82" charset="0"/>
              </a:rPr>
              <a:t>4</a:t>
            </a:r>
          </a:p>
        </p:txBody>
      </p:sp>
      <p:sp>
        <p:nvSpPr>
          <p:cNvPr id="18" name="矩形 17"/>
          <p:cNvSpPr/>
          <p:nvPr/>
        </p:nvSpPr>
        <p:spPr>
          <a:xfrm>
            <a:off x="3273738" y="4921309"/>
            <a:ext cx="599844" cy="861774"/>
          </a:xfrm>
          <a:prstGeom prst="rect">
            <a:avLst/>
          </a:prstGeom>
        </p:spPr>
        <p:txBody>
          <a:bodyPr wrap="none">
            <a:spAutoFit/>
          </a:bodyPr>
          <a:lstStyle/>
          <a:p>
            <a:r>
              <a:rPr lang="en-US" altLang="zh-CN" sz="5000" dirty="0">
                <a:solidFill>
                  <a:schemeClr val="bg1"/>
                </a:solidFill>
                <a:latin typeface="Broadway" panose="04040905080B02020502" pitchFamily="82" charset="0"/>
              </a:rPr>
              <a:t>5</a:t>
            </a:r>
          </a:p>
        </p:txBody>
      </p:sp>
      <p:sp>
        <p:nvSpPr>
          <p:cNvPr id="19" name="矩形 18"/>
          <p:cNvSpPr/>
          <p:nvPr/>
        </p:nvSpPr>
        <p:spPr>
          <a:xfrm>
            <a:off x="2782689" y="5700544"/>
            <a:ext cx="599844" cy="861774"/>
          </a:xfrm>
          <a:prstGeom prst="rect">
            <a:avLst/>
          </a:prstGeom>
        </p:spPr>
        <p:txBody>
          <a:bodyPr wrap="none">
            <a:spAutoFit/>
          </a:bodyPr>
          <a:lstStyle/>
          <a:p>
            <a:r>
              <a:rPr lang="en-US" altLang="zh-CN" sz="5000" dirty="0">
                <a:solidFill>
                  <a:schemeClr val="bg1"/>
                </a:solidFill>
                <a:latin typeface="Broadway" panose="04040905080B02020502" pitchFamily="82" charset="0"/>
              </a:rPr>
              <a:t>6</a:t>
            </a:r>
          </a:p>
        </p:txBody>
      </p:sp>
      <p:cxnSp>
        <p:nvCxnSpPr>
          <p:cNvPr id="20" name="直接连接符 19"/>
          <p:cNvCxnSpPr/>
          <p:nvPr/>
        </p:nvCxnSpPr>
        <p:spPr bwMode="auto">
          <a:xfrm rot="10800000" flipH="1" flipV="1">
            <a:off x="4230715" y="2584328"/>
            <a:ext cx="1368000" cy="0"/>
          </a:xfrm>
          <a:prstGeom prst="line">
            <a:avLst/>
          </a:prstGeom>
          <a:solidFill>
            <a:srgbClr val="FFFEFE"/>
          </a:solidFill>
          <a:ln w="22225" cap="flat" cmpd="sng" algn="ctr">
            <a:solidFill>
              <a:schemeClr val="bg1">
                <a:lumMod val="50000"/>
              </a:schemeClr>
            </a:solidFill>
            <a:prstDash val="dash"/>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矩形 20"/>
          <p:cNvSpPr/>
          <p:nvPr/>
        </p:nvSpPr>
        <p:spPr>
          <a:xfrm>
            <a:off x="4540251" y="3678973"/>
            <a:ext cx="748923" cy="430887"/>
          </a:xfrm>
          <a:prstGeom prst="rect">
            <a:avLst/>
          </a:prstGeom>
        </p:spPr>
        <p:txBody>
          <a:bodyPr wrap="none">
            <a:spAutoFit/>
          </a:bodyPr>
          <a:lstStyle/>
          <a:p>
            <a:r>
              <a:rPr lang="zh-CN" altLang="en-US" sz="2200" b="1" dirty="0">
                <a:latin typeface="微软雅黑" panose="020B0503020204020204" pitchFamily="34" charset="-122"/>
                <a:ea typeface="微软雅黑" panose="020B0503020204020204" pitchFamily="34" charset="-122"/>
              </a:rPr>
              <a:t>文字</a:t>
            </a:r>
            <a:endParaRPr lang="en-US" altLang="zh-CN" sz="2200" b="1" dirty="0">
              <a:latin typeface="微软雅黑" panose="020B0503020204020204" pitchFamily="34" charset="-122"/>
              <a:ea typeface="微软雅黑" panose="020B0503020204020204" pitchFamily="34" charset="-122"/>
            </a:endParaRPr>
          </a:p>
        </p:txBody>
      </p:sp>
      <p:sp>
        <p:nvSpPr>
          <p:cNvPr id="22" name="矩形 21"/>
          <p:cNvSpPr/>
          <p:nvPr/>
        </p:nvSpPr>
        <p:spPr>
          <a:xfrm>
            <a:off x="4540249" y="2900317"/>
            <a:ext cx="748923" cy="430887"/>
          </a:xfrm>
          <a:prstGeom prst="rect">
            <a:avLst/>
          </a:prstGeom>
        </p:spPr>
        <p:txBody>
          <a:bodyPr wrap="none">
            <a:spAutoFit/>
          </a:bodyPr>
          <a:lstStyle/>
          <a:p>
            <a:r>
              <a:rPr lang="zh-CN" altLang="en-US" sz="2200" b="1" dirty="0">
                <a:latin typeface="微软雅黑" panose="020B0503020204020204" pitchFamily="34" charset="-122"/>
                <a:ea typeface="微软雅黑" panose="020B0503020204020204" pitchFamily="34" charset="-122"/>
              </a:rPr>
              <a:t>设计</a:t>
            </a:r>
            <a:endParaRPr lang="en-US" altLang="zh-CN" sz="2200" b="1" dirty="0">
              <a:latin typeface="微软雅黑" panose="020B0503020204020204" pitchFamily="34" charset="-122"/>
              <a:ea typeface="微软雅黑" panose="020B0503020204020204" pitchFamily="34" charset="-122"/>
            </a:endParaRPr>
          </a:p>
        </p:txBody>
      </p:sp>
      <p:sp>
        <p:nvSpPr>
          <p:cNvPr id="23" name="矩形 22"/>
          <p:cNvSpPr/>
          <p:nvPr/>
        </p:nvSpPr>
        <p:spPr>
          <a:xfrm>
            <a:off x="4540249" y="2087404"/>
            <a:ext cx="748923" cy="430887"/>
          </a:xfrm>
          <a:prstGeom prst="rect">
            <a:avLst/>
          </a:prstGeom>
        </p:spPr>
        <p:txBody>
          <a:bodyPr wrap="none">
            <a:spAutoFit/>
          </a:bodyPr>
          <a:lstStyle/>
          <a:p>
            <a:r>
              <a:rPr lang="zh-CN" altLang="en-US" sz="2200" b="1" dirty="0">
                <a:latin typeface="微软雅黑" panose="020B0503020204020204" pitchFamily="34" charset="-122"/>
                <a:ea typeface="微软雅黑" panose="020B0503020204020204" pitchFamily="34" charset="-122"/>
              </a:rPr>
              <a:t>风格</a:t>
            </a:r>
            <a:endParaRPr lang="en-US" altLang="zh-CN" sz="2200" b="1" dirty="0">
              <a:latin typeface="微软雅黑" panose="020B0503020204020204" pitchFamily="34" charset="-122"/>
              <a:ea typeface="微软雅黑" panose="020B0503020204020204" pitchFamily="34" charset="-122"/>
            </a:endParaRPr>
          </a:p>
        </p:txBody>
      </p:sp>
      <p:sp>
        <p:nvSpPr>
          <p:cNvPr id="24" name="矩形 23"/>
          <p:cNvSpPr/>
          <p:nvPr/>
        </p:nvSpPr>
        <p:spPr>
          <a:xfrm>
            <a:off x="4540249" y="4440280"/>
            <a:ext cx="748923" cy="430887"/>
          </a:xfrm>
          <a:prstGeom prst="rect">
            <a:avLst/>
          </a:prstGeom>
        </p:spPr>
        <p:txBody>
          <a:bodyPr wrap="none">
            <a:spAutoFit/>
          </a:bodyPr>
          <a:lstStyle/>
          <a:p>
            <a:r>
              <a:rPr lang="zh-CN" altLang="en-US" sz="2200" b="1" dirty="0">
                <a:latin typeface="微软雅黑" panose="020B0503020204020204" pitchFamily="34" charset="-122"/>
                <a:ea typeface="微软雅黑" panose="020B0503020204020204" pitchFamily="34" charset="-122"/>
              </a:rPr>
              <a:t>配色</a:t>
            </a:r>
            <a:endParaRPr lang="en-US" altLang="zh-CN" sz="2200" b="1" dirty="0">
              <a:latin typeface="微软雅黑" panose="020B0503020204020204" pitchFamily="34" charset="-122"/>
              <a:ea typeface="微软雅黑" panose="020B0503020204020204" pitchFamily="34" charset="-122"/>
            </a:endParaRPr>
          </a:p>
        </p:txBody>
      </p:sp>
      <p:sp>
        <p:nvSpPr>
          <p:cNvPr id="25" name="矩形 24"/>
          <p:cNvSpPr/>
          <p:nvPr/>
        </p:nvSpPr>
        <p:spPr>
          <a:xfrm>
            <a:off x="4540249" y="5190926"/>
            <a:ext cx="748923" cy="430887"/>
          </a:xfrm>
          <a:prstGeom prst="rect">
            <a:avLst/>
          </a:prstGeom>
        </p:spPr>
        <p:txBody>
          <a:bodyPr wrap="none">
            <a:spAutoFit/>
          </a:bodyPr>
          <a:lstStyle/>
          <a:p>
            <a:r>
              <a:rPr lang="zh-CN" altLang="en-US" sz="2200" b="1" dirty="0">
                <a:latin typeface="微软雅黑" panose="020B0503020204020204" pitchFamily="34" charset="-122"/>
                <a:ea typeface="微软雅黑" panose="020B0503020204020204" pitchFamily="34" charset="-122"/>
              </a:rPr>
              <a:t>表图</a:t>
            </a:r>
            <a:endParaRPr lang="en-US" altLang="zh-CN" sz="2200" b="1" dirty="0">
              <a:latin typeface="微软雅黑" panose="020B0503020204020204" pitchFamily="34" charset="-122"/>
              <a:ea typeface="微软雅黑" panose="020B0503020204020204" pitchFamily="34" charset="-122"/>
            </a:endParaRPr>
          </a:p>
        </p:txBody>
      </p:sp>
      <p:cxnSp>
        <p:nvCxnSpPr>
          <p:cNvPr id="27" name="直接连接符 26"/>
          <p:cNvCxnSpPr/>
          <p:nvPr/>
        </p:nvCxnSpPr>
        <p:spPr bwMode="auto">
          <a:xfrm rot="10800000" flipH="1" flipV="1">
            <a:off x="4230715" y="3364348"/>
            <a:ext cx="1368000" cy="0"/>
          </a:xfrm>
          <a:prstGeom prst="line">
            <a:avLst/>
          </a:prstGeom>
          <a:solidFill>
            <a:srgbClr val="FFFEFE"/>
          </a:solidFill>
          <a:ln w="22225" cap="flat" cmpd="sng" algn="ctr">
            <a:solidFill>
              <a:schemeClr val="bg1">
                <a:lumMod val="50000"/>
              </a:schemeClr>
            </a:solidFill>
            <a:prstDash val="dash"/>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rot="10800000" flipH="1" flipV="1">
            <a:off x="4230716" y="4133421"/>
            <a:ext cx="1368000" cy="0"/>
          </a:xfrm>
          <a:prstGeom prst="line">
            <a:avLst/>
          </a:prstGeom>
          <a:solidFill>
            <a:srgbClr val="FFFEFE"/>
          </a:solidFill>
          <a:ln w="22225" cap="flat" cmpd="sng" algn="ctr">
            <a:solidFill>
              <a:schemeClr val="bg1">
                <a:lumMod val="50000"/>
              </a:schemeClr>
            </a:solidFill>
            <a:prstDash val="dash"/>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rot="10800000" flipH="1" flipV="1">
            <a:off x="4230716" y="4888164"/>
            <a:ext cx="1368000" cy="0"/>
          </a:xfrm>
          <a:prstGeom prst="line">
            <a:avLst/>
          </a:prstGeom>
          <a:solidFill>
            <a:srgbClr val="FFFEFE"/>
          </a:solidFill>
          <a:ln w="22225" cap="flat" cmpd="sng" algn="ctr">
            <a:solidFill>
              <a:schemeClr val="bg1">
                <a:lumMod val="50000"/>
              </a:schemeClr>
            </a:solidFill>
            <a:prstDash val="dash"/>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rot="10800000" flipH="1" flipV="1">
            <a:off x="4230716" y="5633676"/>
            <a:ext cx="1368000" cy="0"/>
          </a:xfrm>
          <a:prstGeom prst="line">
            <a:avLst/>
          </a:prstGeom>
          <a:solidFill>
            <a:srgbClr val="FFFEFE"/>
          </a:solidFill>
          <a:ln w="22225" cap="flat" cmpd="sng" algn="ctr">
            <a:solidFill>
              <a:schemeClr val="bg1">
                <a:lumMod val="50000"/>
              </a:schemeClr>
            </a:solidFill>
            <a:prstDash val="dash"/>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p:nvPr/>
        </p:nvCxnSpPr>
        <p:spPr bwMode="auto">
          <a:xfrm rot="10800000" flipH="1" flipV="1">
            <a:off x="4230716" y="6422339"/>
            <a:ext cx="1368000" cy="0"/>
          </a:xfrm>
          <a:prstGeom prst="line">
            <a:avLst/>
          </a:prstGeom>
          <a:solidFill>
            <a:srgbClr val="FFFEFE"/>
          </a:solidFill>
          <a:ln w="22225" cap="flat" cmpd="sng" algn="ctr">
            <a:solidFill>
              <a:schemeClr val="bg1">
                <a:lumMod val="50000"/>
              </a:schemeClr>
            </a:solidFill>
            <a:prstDash val="dash"/>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 name="图片 11">
            <a:extLst>
              <a:ext uri="{FF2B5EF4-FFF2-40B4-BE49-F238E27FC236}">
                <a16:creationId xmlns:a16="http://schemas.microsoft.com/office/drawing/2014/main" id="{637EDE3D-D421-48BE-AE04-A6267423B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6362"/>
            <a:ext cx="9144000" cy="4755318"/>
          </a:xfrm>
          <a:prstGeom prst="rect">
            <a:avLst/>
          </a:prstGeom>
        </p:spPr>
      </p:pic>
    </p:spTree>
    <p:extLst>
      <p:ext uri="{BB962C8B-B14F-4D97-AF65-F5344CB8AC3E}">
        <p14:creationId xmlns:p14="http://schemas.microsoft.com/office/powerpoint/2010/main" val="26901829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2318" y="683583"/>
            <a:ext cx="1826141"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获取数据</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847408" y="1382356"/>
            <a:ext cx="1031051" cy="430887"/>
          </a:xfrm>
          <a:prstGeom prst="rect">
            <a:avLst/>
          </a:prstGeom>
        </p:spPr>
        <p:txBody>
          <a:bodyPr wrap="square">
            <a:spAutoFit/>
          </a:bodyPr>
          <a:lstStyle/>
          <a:p>
            <a:r>
              <a:rPr lang="zh-CN" altLang="en-US" sz="2200" b="1" dirty="0">
                <a:latin typeface="微软雅黑" panose="020B0503020204020204" pitchFamily="34" charset="-122"/>
                <a:ea typeface="微软雅黑" panose="020B0503020204020204" pitchFamily="34" charset="-122"/>
              </a:rPr>
              <a:t>技术栈</a:t>
            </a:r>
            <a:endParaRPr lang="en-US" altLang="zh-CN" b="1" dirty="0">
              <a:latin typeface="微软雅黑" panose="020B0503020204020204" pitchFamily="34" charset="-122"/>
              <a:ea typeface="微软雅黑" panose="020B0503020204020204" pitchFamily="34" charset="-122"/>
            </a:endParaRPr>
          </a:p>
        </p:txBody>
      </p:sp>
      <p:sp>
        <p:nvSpPr>
          <p:cNvPr id="5" name="矩形 4"/>
          <p:cNvSpPr/>
          <p:nvPr/>
        </p:nvSpPr>
        <p:spPr>
          <a:xfrm>
            <a:off x="997837" y="4325874"/>
            <a:ext cx="6864921" cy="2308324"/>
          </a:xfrm>
          <a:prstGeom prst="rect">
            <a:avLst/>
          </a:prstGeom>
        </p:spPr>
        <p:txBody>
          <a:bodyPr wrap="square">
            <a:spAutoFit/>
          </a:bodyPr>
          <a:lstStyle/>
          <a:p>
            <a:pPr marL="285750" indent="-285750">
              <a:buClr>
                <a:srgbClr val="C00000"/>
              </a:buClr>
              <a:buSzPct val="60000"/>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Scrapy</a:t>
            </a:r>
            <a:r>
              <a:rPr lang="zh-CN" altLang="en-US" dirty="0">
                <a:latin typeface="微软雅黑" panose="020B0503020204020204" pitchFamily="34" charset="-122"/>
                <a:ea typeface="微软雅黑" panose="020B0503020204020204" pitchFamily="34" charset="-122"/>
              </a:rPr>
              <a:t>框架虽然自动化程度高，但过于死板，不能适应多变的需求与场景，虽是异步，但结合</a:t>
            </a:r>
            <a:r>
              <a:rPr lang="en-US" altLang="zh-CN" dirty="0">
                <a:latin typeface="微软雅黑" panose="020B0503020204020204" pitchFamily="34" charset="-122"/>
                <a:ea typeface="微软雅黑" panose="020B0503020204020204" pitchFamily="34" charset="-122"/>
              </a:rPr>
              <a:t>selenium</a:t>
            </a:r>
            <a:r>
              <a:rPr lang="zh-CN" altLang="en-US" dirty="0">
                <a:latin typeface="微软雅黑" panose="020B0503020204020204" pitchFamily="34" charset="-122"/>
                <a:ea typeface="微软雅黑" panose="020B0503020204020204" pitchFamily="34" charset="-122"/>
              </a:rPr>
              <a:t>还是阻塞。</a:t>
            </a:r>
            <a:endParaRPr lang="en-US" altLang="zh-CN" dirty="0">
              <a:latin typeface="微软雅黑" panose="020B0503020204020204" pitchFamily="34" charset="-122"/>
              <a:ea typeface="微软雅黑" panose="020B0503020204020204" pitchFamily="34" charset="-122"/>
            </a:endParaRPr>
          </a:p>
          <a:p>
            <a:pPr marL="285750" indent="-285750">
              <a:buClr>
                <a:srgbClr val="C00000"/>
              </a:buClr>
              <a:buSzPct val="60000"/>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Selenium</a:t>
            </a:r>
            <a:r>
              <a:rPr lang="zh-CN" altLang="en-US" dirty="0">
                <a:latin typeface="微软雅黑" panose="020B0503020204020204" pitchFamily="34" charset="-122"/>
                <a:ea typeface="微软雅黑" panose="020B0503020204020204" pitchFamily="34" charset="-122"/>
              </a:rPr>
              <a:t>本是自动化测试工具，无奈微博反爬太严格，值得注意的是</a:t>
            </a:r>
            <a:r>
              <a:rPr lang="en-US" altLang="zh-CN" dirty="0">
                <a:latin typeface="微软雅黑" panose="020B0503020204020204" pitchFamily="34" charset="-122"/>
                <a:ea typeface="微软雅黑" panose="020B0503020204020204" pitchFamily="34" charset="-122"/>
              </a:rPr>
              <a:t>Selenium</a:t>
            </a:r>
            <a:r>
              <a:rPr lang="zh-CN" altLang="en-US" dirty="0">
                <a:latin typeface="微软雅黑" panose="020B0503020204020204" pitchFamily="34" charset="-122"/>
                <a:ea typeface="微软雅黑" panose="020B0503020204020204" pitchFamily="34" charset="-122"/>
              </a:rPr>
              <a:t>可操作</a:t>
            </a:r>
            <a:r>
              <a:rPr lang="en-US" altLang="zh-CN" dirty="0">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脚本，所以之后的点击或滚动操作都用</a:t>
            </a:r>
            <a:r>
              <a:rPr lang="en-US" altLang="zh-CN" dirty="0">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代替，防止模拟鼠标点击但点击不到</a:t>
            </a:r>
            <a:endParaRPr lang="en-US" altLang="zh-CN" dirty="0">
              <a:latin typeface="微软雅黑" panose="020B0503020204020204" pitchFamily="34" charset="-122"/>
              <a:ea typeface="微软雅黑" panose="020B0503020204020204" pitchFamily="34" charset="-122"/>
            </a:endParaRPr>
          </a:p>
          <a:p>
            <a:pPr marL="285750" indent="-285750">
              <a:buClr>
                <a:srgbClr val="C00000"/>
              </a:buClr>
              <a:buSzPct val="60000"/>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Request</a:t>
            </a:r>
            <a:r>
              <a:rPr lang="zh-CN" altLang="en-US" dirty="0">
                <a:latin typeface="微软雅黑" panose="020B0503020204020204" pitchFamily="34" charset="-122"/>
                <a:ea typeface="微软雅黑" panose="020B0503020204020204" pitchFamily="34" charset="-122"/>
              </a:rPr>
              <a:t>最灵活，较</a:t>
            </a:r>
            <a:r>
              <a:rPr lang="en-US" altLang="zh-CN" dirty="0">
                <a:latin typeface="微软雅黑" panose="020B0503020204020204" pitchFamily="34" charset="-122"/>
                <a:ea typeface="微软雅黑" panose="020B0503020204020204" pitchFamily="34" charset="-122"/>
              </a:rPr>
              <a:t>Selenium</a:t>
            </a:r>
            <a:r>
              <a:rPr lang="zh-CN" altLang="en-US" dirty="0">
                <a:latin typeface="微软雅黑" panose="020B0503020204020204" pitchFamily="34" charset="-122"/>
                <a:ea typeface="微软雅黑" panose="020B0503020204020204" pitchFamily="34" charset="-122"/>
              </a:rPr>
              <a:t>而言，爬取动态加载的数据需观察浏览器的</a:t>
            </a:r>
            <a:r>
              <a:rPr lang="en-US" altLang="zh-CN" dirty="0">
                <a:latin typeface="微软雅黑" panose="020B0503020204020204" pitchFamily="34" charset="-122"/>
                <a:ea typeface="微软雅黑" panose="020B0503020204020204" pitchFamily="34" charset="-122"/>
              </a:rPr>
              <a:t>ajax</a:t>
            </a:r>
            <a:r>
              <a:rPr lang="zh-CN" altLang="en-US" dirty="0">
                <a:latin typeface="微软雅黑" panose="020B0503020204020204" pitchFamily="34" charset="-122"/>
                <a:ea typeface="微软雅黑" panose="020B0503020204020204" pitchFamily="34" charset="-122"/>
              </a:rPr>
              <a:t>请求规律或看加载的</a:t>
            </a:r>
            <a:r>
              <a:rPr lang="en-US" altLang="zh-CN" dirty="0">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源码，反爬严格的网站操作难度大，且容易失效。</a:t>
            </a:r>
            <a:endParaRPr lang="en-US" alt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04928" y="2750630"/>
            <a:ext cx="778340" cy="678370"/>
          </a:xfrm>
          <a:prstGeom prst="rect">
            <a:avLst/>
          </a:prstGeom>
        </p:spPr>
      </p:pic>
      <p:pic>
        <p:nvPicPr>
          <p:cNvPr id="7" name="图片 6"/>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92169" y="2747119"/>
            <a:ext cx="774653" cy="675156"/>
          </a:xfrm>
          <a:prstGeom prst="rect">
            <a:avLst/>
          </a:prstGeom>
        </p:spPr>
      </p:pic>
      <p:pic>
        <p:nvPicPr>
          <p:cNvPr id="8" name="图片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222347" y="2747119"/>
            <a:ext cx="858278" cy="748040"/>
          </a:xfrm>
          <a:prstGeom prst="rect">
            <a:avLst/>
          </a:prstGeom>
        </p:spPr>
      </p:pic>
      <p:sp>
        <p:nvSpPr>
          <p:cNvPr id="9" name="矩形 8"/>
          <p:cNvSpPr/>
          <p:nvPr/>
        </p:nvSpPr>
        <p:spPr>
          <a:xfrm>
            <a:off x="762318" y="3566834"/>
            <a:ext cx="1063561"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request</a:t>
            </a:r>
            <a:endParaRPr lang="zh-CN" altLang="en-US" b="1" dirty="0">
              <a:latin typeface="微软雅黑" panose="020B0503020204020204" pitchFamily="34" charset="-122"/>
              <a:ea typeface="微软雅黑" panose="020B0503020204020204" pitchFamily="34" charset="-122"/>
            </a:endParaRPr>
          </a:p>
        </p:txBody>
      </p:sp>
      <p:sp>
        <p:nvSpPr>
          <p:cNvPr id="10" name="矩形 9"/>
          <p:cNvSpPr/>
          <p:nvPr/>
        </p:nvSpPr>
        <p:spPr>
          <a:xfrm>
            <a:off x="3133110" y="3568347"/>
            <a:ext cx="122982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selenium</a:t>
            </a:r>
            <a:endParaRPr lang="zh-CN" altLang="en-US" b="1" dirty="0">
              <a:latin typeface="微软雅黑" panose="020B0503020204020204" pitchFamily="34" charset="-122"/>
              <a:ea typeface="微软雅黑" panose="020B0503020204020204" pitchFamily="34" charset="-122"/>
            </a:endParaRPr>
          </a:p>
        </p:txBody>
      </p:sp>
      <p:sp>
        <p:nvSpPr>
          <p:cNvPr id="11" name="矩形 10"/>
          <p:cNvSpPr/>
          <p:nvPr/>
        </p:nvSpPr>
        <p:spPr>
          <a:xfrm>
            <a:off x="2012059" y="3566834"/>
            <a:ext cx="934871"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scrapy</a:t>
            </a:r>
            <a:endParaRPr lang="zh-CN" altLang="en-US" b="1"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8CAD44AC-2B27-4F8A-9E63-25D6C90A97C5}"/>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793485" y="2728820"/>
            <a:ext cx="778340" cy="678370"/>
          </a:xfrm>
          <a:prstGeom prst="rect">
            <a:avLst/>
          </a:prstGeom>
        </p:spPr>
      </p:pic>
      <p:sp>
        <p:nvSpPr>
          <p:cNvPr id="13" name="矩形 12">
            <a:extLst>
              <a:ext uri="{FF2B5EF4-FFF2-40B4-BE49-F238E27FC236}">
                <a16:creationId xmlns:a16="http://schemas.microsoft.com/office/drawing/2014/main" id="{A2D7CAF0-24CA-495C-8F92-BD2EFAA7F4F8}"/>
              </a:ext>
            </a:extLst>
          </p:cNvPr>
          <p:cNvSpPr/>
          <p:nvPr/>
        </p:nvSpPr>
        <p:spPr>
          <a:xfrm>
            <a:off x="1450849" y="2040317"/>
            <a:ext cx="1370289" cy="430887"/>
          </a:xfrm>
          <a:prstGeom prst="rect">
            <a:avLst/>
          </a:prstGeom>
        </p:spPr>
        <p:txBody>
          <a:bodyPr wrap="square">
            <a:spAutoFit/>
          </a:bodyPr>
          <a:lstStyle/>
          <a:p>
            <a:r>
              <a:rPr lang="zh-CN" altLang="en-US" sz="2200" b="1" dirty="0">
                <a:latin typeface="微软雅黑" panose="020B0503020204020204" pitchFamily="34" charset="-122"/>
                <a:ea typeface="微软雅黑" panose="020B0503020204020204" pitchFamily="34" charset="-122"/>
              </a:rPr>
              <a:t>爬虫</a:t>
            </a:r>
            <a:endParaRPr lang="en-US" altLang="zh-CN" b="1"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1BD9A2A9-2B10-4A40-8C74-66B51FD5DD5F}"/>
              </a:ext>
            </a:extLst>
          </p:cNvPr>
          <p:cNvSpPr/>
          <p:nvPr/>
        </p:nvSpPr>
        <p:spPr>
          <a:xfrm>
            <a:off x="5182655" y="2005689"/>
            <a:ext cx="2510496"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数据清洗与持久化存储</a:t>
            </a:r>
            <a:endParaRPr lang="en-US" altLang="zh-CN" b="1"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D1CC702D-AE4F-4669-A6D7-9F1C6E16DAD0}"/>
              </a:ext>
            </a:extLst>
          </p:cNvPr>
          <p:cNvSpPr/>
          <p:nvPr/>
        </p:nvSpPr>
        <p:spPr>
          <a:xfrm>
            <a:off x="7784694" y="3579605"/>
            <a:ext cx="752578" cy="369332"/>
          </a:xfrm>
          <a:prstGeom prst="rect">
            <a:avLst/>
          </a:prstGeom>
        </p:spPr>
        <p:txBody>
          <a:bodyPr wrap="none">
            <a:spAutoFit/>
          </a:bodyPr>
          <a:lstStyle/>
          <a:p>
            <a:r>
              <a:rPr lang="en-US" altLang="zh-CN" b="1" dirty="0" err="1">
                <a:latin typeface="微软雅黑" panose="020B0503020204020204" pitchFamily="34" charset="-122"/>
                <a:ea typeface="微软雅黑" panose="020B0503020204020204" pitchFamily="34" charset="-122"/>
              </a:rPr>
              <a:t>redis</a:t>
            </a:r>
            <a:endParaRPr lang="zh-CN" altLang="en-US" b="1"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7CF6E9D1-AC16-4FFC-866B-D1CCA9E445F5}"/>
              </a:ext>
            </a:extLst>
          </p:cNvPr>
          <p:cNvSpPr/>
          <p:nvPr/>
        </p:nvSpPr>
        <p:spPr>
          <a:xfrm>
            <a:off x="4549114" y="3556885"/>
            <a:ext cx="2986651" cy="369332"/>
          </a:xfrm>
          <a:prstGeom prst="rect">
            <a:avLst/>
          </a:prstGeom>
        </p:spPr>
        <p:txBody>
          <a:bodyPr wrap="none">
            <a:spAutoFit/>
          </a:bodyPr>
          <a:lstStyle/>
          <a:p>
            <a:r>
              <a:rPr lang="en-US" altLang="zh-CN" b="1" dirty="0" err="1">
                <a:latin typeface="微软雅黑" panose="020B0503020204020204" pitchFamily="34" charset="-122"/>
                <a:ea typeface="微软雅黑" panose="020B0503020204020204" pitchFamily="34" charset="-122"/>
              </a:rPr>
              <a:t>xpath</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CSS Selector</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re</a:t>
            </a:r>
            <a:endParaRPr lang="zh-CN" altLang="en-US" b="1"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D1CD44F5-C546-43B9-8DD6-471AA53CE558}"/>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90933" y="2728820"/>
            <a:ext cx="774653" cy="675156"/>
          </a:xfrm>
          <a:prstGeom prst="rect">
            <a:avLst/>
          </a:prstGeom>
        </p:spPr>
      </p:pic>
      <p:pic>
        <p:nvPicPr>
          <p:cNvPr id="18" name="图片 17">
            <a:extLst>
              <a:ext uri="{FF2B5EF4-FFF2-40B4-BE49-F238E27FC236}">
                <a16:creationId xmlns:a16="http://schemas.microsoft.com/office/drawing/2014/main" id="{37AB2E3B-8113-47BA-88BD-08022B9640CD}"/>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784694" y="2674235"/>
            <a:ext cx="858278" cy="748040"/>
          </a:xfrm>
          <a:prstGeom prst="rect">
            <a:avLst/>
          </a:prstGeom>
        </p:spPr>
      </p:pic>
    </p:spTree>
    <p:extLst>
      <p:ext uri="{BB962C8B-B14F-4D97-AF65-F5344CB8AC3E}">
        <p14:creationId xmlns:p14="http://schemas.microsoft.com/office/powerpoint/2010/main" val="40381408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7384" y="2729634"/>
            <a:ext cx="6535165" cy="3680490"/>
          </a:xfrm>
          <a:prstGeom prst="rect">
            <a:avLst/>
          </a:prstGeom>
        </p:spPr>
      </p:pic>
      <p:sp>
        <p:nvSpPr>
          <p:cNvPr id="2" name="矩形 1"/>
          <p:cNvSpPr/>
          <p:nvPr/>
        </p:nvSpPr>
        <p:spPr>
          <a:xfrm>
            <a:off x="484142" y="756507"/>
            <a:ext cx="2236510"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爬到的数据</a:t>
            </a:r>
            <a:endParaRPr lang="en-US" altLang="zh-CN" sz="3200" b="1" dirty="0">
              <a:latin typeface="微软雅黑" panose="020B0503020204020204" pitchFamily="34" charset="-122"/>
              <a:ea typeface="微软雅黑" panose="020B0503020204020204" pitchFamily="34" charset="-122"/>
            </a:endParaRPr>
          </a:p>
        </p:txBody>
      </p:sp>
      <p:sp>
        <p:nvSpPr>
          <p:cNvPr id="9" name="矩形 8"/>
          <p:cNvSpPr/>
          <p:nvPr/>
        </p:nvSpPr>
        <p:spPr>
          <a:xfrm>
            <a:off x="3422906" y="1202492"/>
            <a:ext cx="2206053" cy="369332"/>
          </a:xfrm>
          <a:prstGeom prst="rect">
            <a:avLst/>
          </a:prstGeom>
        </p:spPr>
        <p:txBody>
          <a:bodyPr wrap="none">
            <a:spAutoFit/>
          </a:bodyPr>
          <a:lstStyle/>
          <a:p>
            <a:r>
              <a:rPr lang="en-US" altLang="zh-CN" b="1" dirty="0" err="1">
                <a:latin typeface="微软雅黑" panose="020B0503020204020204" pitchFamily="34" charset="-122"/>
                <a:ea typeface="微软雅黑" panose="020B0503020204020204" pitchFamily="34" charset="-122"/>
              </a:rPr>
              <a:t>Hashmap</a:t>
            </a:r>
            <a:r>
              <a:rPr lang="zh-CN" altLang="en-US" b="1" dirty="0">
                <a:latin typeface="微软雅黑" panose="020B0503020204020204" pitchFamily="34" charset="-122"/>
                <a:ea typeface="微软雅黑" panose="020B0503020204020204" pitchFamily="34" charset="-122"/>
              </a:rPr>
              <a:t>形式存储</a:t>
            </a:r>
            <a:endParaRPr lang="en-US" altLang="zh-CN" b="1"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09F796B6-30E7-495A-A4B5-BDFBC17CB6FF}"/>
              </a:ext>
            </a:extLst>
          </p:cNvPr>
          <p:cNvPicPr>
            <a:picLocks noChangeAspect="1"/>
          </p:cNvPicPr>
          <p:nvPr/>
        </p:nvPicPr>
        <p:blipFill>
          <a:blip r:embed="rId4"/>
          <a:stretch>
            <a:fillRect/>
          </a:stretch>
        </p:blipFill>
        <p:spPr>
          <a:xfrm>
            <a:off x="32966" y="1838124"/>
            <a:ext cx="9144000" cy="4572000"/>
          </a:xfrm>
          <a:prstGeom prst="rect">
            <a:avLst/>
          </a:prstGeom>
        </p:spPr>
      </p:pic>
    </p:spTree>
    <p:extLst>
      <p:ext uri="{BB962C8B-B14F-4D97-AF65-F5344CB8AC3E}">
        <p14:creationId xmlns:p14="http://schemas.microsoft.com/office/powerpoint/2010/main" val="287112003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95735" y="1156616"/>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之前的问题</a:t>
            </a:r>
            <a:endParaRPr lang="en-US" altLang="zh-CN" b="1" dirty="0">
              <a:latin typeface="微软雅黑" panose="020B0503020204020204" pitchFamily="34" charset="-122"/>
              <a:ea typeface="微软雅黑" panose="020B0503020204020204" pitchFamily="34" charset="-122"/>
            </a:endParaRPr>
          </a:p>
        </p:txBody>
      </p:sp>
      <p:sp>
        <p:nvSpPr>
          <p:cNvPr id="5" name="矩形 4"/>
          <p:cNvSpPr/>
          <p:nvPr/>
        </p:nvSpPr>
        <p:spPr>
          <a:xfrm>
            <a:off x="484142" y="756507"/>
            <a:ext cx="2236510"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训练，聚类</a:t>
            </a:r>
            <a:endParaRPr lang="en-US" altLang="zh-CN" sz="32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1621219E-1BC2-4259-B034-9291D5470555}"/>
              </a:ext>
            </a:extLst>
          </p:cNvPr>
          <p:cNvPicPr>
            <a:picLocks noChangeAspect="1"/>
          </p:cNvPicPr>
          <p:nvPr/>
        </p:nvPicPr>
        <p:blipFill>
          <a:blip r:embed="rId3"/>
          <a:stretch>
            <a:fillRect/>
          </a:stretch>
        </p:blipFill>
        <p:spPr>
          <a:xfrm>
            <a:off x="0" y="2140059"/>
            <a:ext cx="9144000" cy="932447"/>
          </a:xfrm>
          <a:prstGeom prst="rect">
            <a:avLst/>
          </a:prstGeom>
        </p:spPr>
      </p:pic>
      <p:sp>
        <p:nvSpPr>
          <p:cNvPr id="7" name="矩形 6">
            <a:extLst>
              <a:ext uri="{FF2B5EF4-FFF2-40B4-BE49-F238E27FC236}">
                <a16:creationId xmlns:a16="http://schemas.microsoft.com/office/drawing/2014/main" id="{7946DDCA-6564-4F2C-B38B-723E50299701}"/>
              </a:ext>
            </a:extLst>
          </p:cNvPr>
          <p:cNvSpPr/>
          <p:nvPr/>
        </p:nvSpPr>
        <p:spPr>
          <a:xfrm>
            <a:off x="3142856" y="1697814"/>
            <a:ext cx="1729961"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Windows</a:t>
            </a:r>
            <a:r>
              <a:rPr lang="zh-CN" altLang="en-US" b="1" dirty="0">
                <a:latin typeface="微软雅黑" panose="020B0503020204020204" pitchFamily="34" charset="-122"/>
                <a:ea typeface="微软雅黑" panose="020B0503020204020204" pitchFamily="34" charset="-122"/>
              </a:rPr>
              <a:t>平台</a:t>
            </a:r>
            <a:endParaRPr lang="en-US" altLang="zh-CN" b="1"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F0F8841-8A02-4E9C-955A-601A020548F1}"/>
              </a:ext>
            </a:extLst>
          </p:cNvPr>
          <p:cNvSpPr/>
          <p:nvPr/>
        </p:nvSpPr>
        <p:spPr>
          <a:xfrm>
            <a:off x="3208087" y="3515611"/>
            <a:ext cx="1274708"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Linux</a:t>
            </a:r>
            <a:r>
              <a:rPr lang="zh-CN" altLang="en-US" b="1" dirty="0">
                <a:latin typeface="微软雅黑" panose="020B0503020204020204" pitchFamily="34" charset="-122"/>
                <a:ea typeface="微软雅黑" panose="020B0503020204020204" pitchFamily="34" charset="-122"/>
              </a:rPr>
              <a:t>平台</a:t>
            </a:r>
            <a:endParaRPr lang="en-US" altLang="zh-CN" b="1"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67E40E12-9E66-4E23-B5CA-815E06A88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5571" y="4069189"/>
            <a:ext cx="7067550" cy="2781300"/>
          </a:xfrm>
          <a:prstGeom prst="rect">
            <a:avLst/>
          </a:prstGeom>
        </p:spPr>
      </p:pic>
      <p:sp>
        <p:nvSpPr>
          <p:cNvPr id="13" name="矩形 12">
            <a:extLst>
              <a:ext uri="{FF2B5EF4-FFF2-40B4-BE49-F238E27FC236}">
                <a16:creationId xmlns:a16="http://schemas.microsoft.com/office/drawing/2014/main" id="{B375B483-5B52-46D0-AE52-17B0225F4D97}"/>
              </a:ext>
            </a:extLst>
          </p:cNvPr>
          <p:cNvSpPr/>
          <p:nvPr/>
        </p:nvSpPr>
        <p:spPr>
          <a:xfrm>
            <a:off x="223005" y="4358189"/>
            <a:ext cx="1218603" cy="1477328"/>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内存耗尽</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速度极慢</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RAM</a:t>
            </a:r>
            <a:r>
              <a:rPr lang="zh-CN" altLang="en-US" b="1" dirty="0">
                <a:latin typeface="微软雅黑" panose="020B0503020204020204" pitchFamily="34" charset="-122"/>
                <a:ea typeface="微软雅黑" panose="020B0503020204020204" pitchFamily="34" charset="-122"/>
              </a:rPr>
              <a:t>不足</a:t>
            </a:r>
            <a:endParaRPr lang="en-US" altLang="zh-CN" b="1"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D2DBF927-BE63-45C4-9485-E78C5AF7A8F9}"/>
              </a:ext>
            </a:extLst>
          </p:cNvPr>
          <p:cNvSpPr/>
          <p:nvPr/>
        </p:nvSpPr>
        <p:spPr>
          <a:xfrm>
            <a:off x="6358855" y="3086360"/>
            <a:ext cx="226215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内存不够，直接报错</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66675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4142" y="756507"/>
            <a:ext cx="2236510"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训练，聚类</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662928" y="1827533"/>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正在实现</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942441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4142" y="756507"/>
            <a:ext cx="3467616"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油猴脚本获取数据</a:t>
            </a:r>
            <a:endParaRPr lang="en-US" altLang="zh-CN" sz="3200" b="1" dirty="0">
              <a:latin typeface="微软雅黑" panose="020B0503020204020204" pitchFamily="34" charset="-122"/>
              <a:ea typeface="微软雅黑" panose="020B0503020204020204" pitchFamily="34" charset="-122"/>
            </a:endParaRPr>
          </a:p>
        </p:txBody>
      </p:sp>
      <p:sp>
        <p:nvSpPr>
          <p:cNvPr id="4" name="矩形 3"/>
          <p:cNvSpPr/>
          <p:nvPr/>
        </p:nvSpPr>
        <p:spPr>
          <a:xfrm>
            <a:off x="4044037" y="1012375"/>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前后端通信</a:t>
            </a:r>
            <a:endParaRPr lang="en-US" altLang="zh-CN" b="1"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65C8D93E-9EB7-4A2E-A7DA-1E22FD38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18949"/>
            <a:ext cx="9144000" cy="630972"/>
          </a:xfrm>
          <a:prstGeom prst="rect">
            <a:avLst/>
          </a:prstGeom>
        </p:spPr>
      </p:pic>
      <p:pic>
        <p:nvPicPr>
          <p:cNvPr id="10" name="图片 9">
            <a:extLst>
              <a:ext uri="{FF2B5EF4-FFF2-40B4-BE49-F238E27FC236}">
                <a16:creationId xmlns:a16="http://schemas.microsoft.com/office/drawing/2014/main" id="{EAFA9721-36F5-49FD-9EA6-793222AC1286}"/>
              </a:ext>
            </a:extLst>
          </p:cNvPr>
          <p:cNvPicPr>
            <a:picLocks noChangeAspect="1"/>
          </p:cNvPicPr>
          <p:nvPr/>
        </p:nvPicPr>
        <p:blipFill>
          <a:blip r:embed="rId3"/>
          <a:stretch>
            <a:fillRect/>
          </a:stretch>
        </p:blipFill>
        <p:spPr>
          <a:xfrm>
            <a:off x="0" y="1621527"/>
            <a:ext cx="4953423" cy="4619242"/>
          </a:xfrm>
          <a:prstGeom prst="rect">
            <a:avLst/>
          </a:prstGeom>
        </p:spPr>
      </p:pic>
      <p:pic>
        <p:nvPicPr>
          <p:cNvPr id="14" name="图片 13">
            <a:extLst>
              <a:ext uri="{FF2B5EF4-FFF2-40B4-BE49-F238E27FC236}">
                <a16:creationId xmlns:a16="http://schemas.microsoft.com/office/drawing/2014/main" id="{AEC8BA7D-63BA-4623-B895-C64009BDE433}"/>
              </a:ext>
            </a:extLst>
          </p:cNvPr>
          <p:cNvPicPr>
            <a:picLocks noChangeAspect="1"/>
          </p:cNvPicPr>
          <p:nvPr/>
        </p:nvPicPr>
        <p:blipFill>
          <a:blip r:embed="rId4"/>
          <a:stretch>
            <a:fillRect/>
          </a:stretch>
        </p:blipFill>
        <p:spPr>
          <a:xfrm>
            <a:off x="4853568" y="4099363"/>
            <a:ext cx="4290432" cy="2141406"/>
          </a:xfrm>
          <a:prstGeom prst="rect">
            <a:avLst/>
          </a:prstGeom>
        </p:spPr>
      </p:pic>
      <p:sp>
        <p:nvSpPr>
          <p:cNvPr id="15" name="矩形 14">
            <a:extLst>
              <a:ext uri="{FF2B5EF4-FFF2-40B4-BE49-F238E27FC236}">
                <a16:creationId xmlns:a16="http://schemas.microsoft.com/office/drawing/2014/main" id="{EBFFEAD7-A339-4AD8-A6D5-CA9FC226BC31}"/>
              </a:ext>
            </a:extLst>
          </p:cNvPr>
          <p:cNvSpPr/>
          <p:nvPr/>
        </p:nvSpPr>
        <p:spPr>
          <a:xfrm>
            <a:off x="5907791" y="2070786"/>
            <a:ext cx="211352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Demo and result</a:t>
            </a:r>
          </a:p>
        </p:txBody>
      </p:sp>
    </p:spTree>
    <p:extLst>
      <p:ext uri="{BB962C8B-B14F-4D97-AF65-F5344CB8AC3E}">
        <p14:creationId xmlns:p14="http://schemas.microsoft.com/office/powerpoint/2010/main" val="255705082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5768" y="2029846"/>
            <a:ext cx="1723549" cy="707886"/>
          </a:xfrm>
          <a:prstGeom prst="rect">
            <a:avLst/>
          </a:prstGeom>
        </p:spPr>
        <p:txBody>
          <a:bodyPr wrap="none">
            <a:spAutoFit/>
          </a:bodyPr>
          <a:lstStyle/>
          <a:p>
            <a:r>
              <a:rPr lang="zh-CN" altLang="en-US" sz="4000" b="1" dirty="0">
                <a:latin typeface="微软雅黑" panose="020B0503020204020204" pitchFamily="34" charset="-122"/>
                <a:ea typeface="微软雅黑" panose="020B0503020204020204" pitchFamily="34" charset="-122"/>
              </a:rPr>
              <a:t>缺账号</a:t>
            </a:r>
          </a:p>
        </p:txBody>
      </p:sp>
      <p:sp>
        <p:nvSpPr>
          <p:cNvPr id="5" name="矩形 4"/>
          <p:cNvSpPr/>
          <p:nvPr/>
        </p:nvSpPr>
        <p:spPr>
          <a:xfrm>
            <a:off x="6086499" y="2022088"/>
            <a:ext cx="1968809"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RAM</a:t>
            </a:r>
            <a:r>
              <a:rPr lang="zh-CN" altLang="en-US" sz="4000" b="1" dirty="0">
                <a:latin typeface="微软雅黑" panose="020B0503020204020204" pitchFamily="34" charset="-122"/>
                <a:ea typeface="微软雅黑" panose="020B0503020204020204" pitchFamily="34" charset="-122"/>
              </a:rPr>
              <a:t>小</a:t>
            </a:r>
          </a:p>
        </p:txBody>
      </p:sp>
      <p:sp>
        <p:nvSpPr>
          <p:cNvPr id="6" name="矩形 5"/>
          <p:cNvSpPr/>
          <p:nvPr/>
        </p:nvSpPr>
        <p:spPr>
          <a:xfrm>
            <a:off x="6086499" y="4184953"/>
            <a:ext cx="2236510" cy="707886"/>
          </a:xfrm>
          <a:prstGeom prst="rect">
            <a:avLst/>
          </a:prstGeom>
        </p:spPr>
        <p:txBody>
          <a:bodyPr wrap="none">
            <a:spAutoFit/>
          </a:bodyPr>
          <a:lstStyle/>
          <a:p>
            <a:r>
              <a:rPr lang="zh-CN" altLang="en-US" sz="4000" b="1" dirty="0">
                <a:latin typeface="微软雅黑" panose="020B0503020204020204" pitchFamily="34" charset="-122"/>
                <a:ea typeface="微软雅黑" panose="020B0503020204020204" pitchFamily="34" charset="-122"/>
              </a:rPr>
              <a:t>用户体验</a:t>
            </a:r>
          </a:p>
        </p:txBody>
      </p:sp>
      <p:sp>
        <p:nvSpPr>
          <p:cNvPr id="7" name="矩形 6"/>
          <p:cNvSpPr/>
          <p:nvPr/>
        </p:nvSpPr>
        <p:spPr>
          <a:xfrm>
            <a:off x="2395768" y="4184953"/>
            <a:ext cx="2236510" cy="707886"/>
          </a:xfrm>
          <a:prstGeom prst="rect">
            <a:avLst/>
          </a:prstGeom>
        </p:spPr>
        <p:txBody>
          <a:bodyPr wrap="none">
            <a:spAutoFit/>
          </a:bodyPr>
          <a:lstStyle/>
          <a:p>
            <a:r>
              <a:rPr lang="zh-CN" altLang="en-US" sz="4000" b="1" dirty="0">
                <a:latin typeface="微软雅黑" panose="020B0503020204020204" pitchFamily="34" charset="-122"/>
                <a:ea typeface="微软雅黑" panose="020B0503020204020204" pitchFamily="34" charset="-122"/>
              </a:rPr>
              <a:t>算法比较</a:t>
            </a:r>
          </a:p>
        </p:txBody>
      </p:sp>
      <p:sp>
        <p:nvSpPr>
          <p:cNvPr id="2" name="矩形 1"/>
          <p:cNvSpPr/>
          <p:nvPr/>
        </p:nvSpPr>
        <p:spPr>
          <a:xfrm>
            <a:off x="1674096" y="2029846"/>
            <a:ext cx="606256" cy="1015663"/>
          </a:xfrm>
          <a:prstGeom prst="rect">
            <a:avLst/>
          </a:prstGeom>
          <a:gradFill>
            <a:gsLst>
              <a:gs pos="1000">
                <a:srgbClr val="A42E2E"/>
              </a:gs>
              <a:gs pos="100000">
                <a:srgbClr val="E3675A"/>
              </a:gs>
            </a:gsLst>
            <a:lin ang="13500000" scaled="1"/>
          </a:gradFill>
        </p:spPr>
        <p:txBody>
          <a:bodyPr wrap="none">
            <a:spAutoFit/>
          </a:bodyPr>
          <a:lstStyle/>
          <a:p>
            <a:r>
              <a:rPr lang="en-US" altLang="zh-CN" sz="6000" b="1" dirty="0">
                <a:solidFill>
                  <a:schemeClr val="bg1"/>
                </a:solidFill>
                <a:latin typeface="微软雅黑" panose="020B0503020204020204" pitchFamily="34" charset="-122"/>
                <a:ea typeface="微软雅黑" panose="020B0503020204020204" pitchFamily="34" charset="-122"/>
              </a:rPr>
              <a:t>L</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276476" y="2029846"/>
            <a:ext cx="721672" cy="1015663"/>
          </a:xfrm>
          <a:prstGeom prst="rect">
            <a:avLst/>
          </a:prstGeom>
          <a:gradFill>
            <a:gsLst>
              <a:gs pos="83000">
                <a:srgbClr val="B8D870"/>
              </a:gs>
              <a:gs pos="15000">
                <a:srgbClr val="677947"/>
              </a:gs>
            </a:gsLst>
            <a:lin ang="13500000" scaled="1"/>
          </a:gradFill>
        </p:spPr>
        <p:txBody>
          <a:bodyPr wrap="none">
            <a:spAutoFit/>
          </a:bodyPr>
          <a:lstStyle/>
          <a:p>
            <a:r>
              <a:rPr lang="en-US" altLang="zh-CN" sz="6000" b="1" dirty="0">
                <a:solidFill>
                  <a:schemeClr val="bg1"/>
                </a:solidFill>
                <a:latin typeface="微软雅黑" panose="020B0503020204020204" pitchFamily="34" charset="-122"/>
                <a:ea typeface="微软雅黑" panose="020B0503020204020204" pitchFamily="34" charset="-122"/>
              </a:rPr>
              <a:t>R</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5392753" y="4184952"/>
            <a:ext cx="782587" cy="1015663"/>
          </a:xfrm>
          <a:prstGeom prst="rect">
            <a:avLst/>
          </a:prstGeom>
          <a:gradFill>
            <a:gsLst>
              <a:gs pos="1000">
                <a:srgbClr val="DB9458"/>
              </a:gs>
              <a:gs pos="100000">
                <a:srgbClr val="FF9B2D"/>
              </a:gs>
            </a:gsLst>
            <a:lin ang="13500000" scaled="1"/>
          </a:gradFill>
        </p:spPr>
        <p:txBody>
          <a:bodyPr wrap="none">
            <a:spAutoFit/>
          </a:bodyPr>
          <a:lstStyle/>
          <a:p>
            <a:r>
              <a:rPr lang="en-US" altLang="zh-CN" sz="6000" b="1" dirty="0">
                <a:solidFill>
                  <a:schemeClr val="bg1"/>
                </a:solidFill>
                <a:latin typeface="微软雅黑" panose="020B0503020204020204" pitchFamily="34" charset="-122"/>
                <a:ea typeface="微软雅黑" panose="020B0503020204020204" pitchFamily="34" charset="-122"/>
              </a:rPr>
              <a:t>U</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702739" y="4184952"/>
            <a:ext cx="763351" cy="1015663"/>
          </a:xfrm>
          <a:prstGeom prst="rect">
            <a:avLst/>
          </a:prstGeom>
          <a:gradFill>
            <a:gsLst>
              <a:gs pos="1000">
                <a:srgbClr val="2C726C"/>
              </a:gs>
              <a:gs pos="99000">
                <a:srgbClr val="6E9686"/>
              </a:gs>
            </a:gsLst>
            <a:lin ang="13500000" scaled="1"/>
          </a:gradFill>
        </p:spPr>
        <p:txBody>
          <a:bodyPr wrap="none">
            <a:spAutoFit/>
          </a:bodyPr>
          <a:lstStyle/>
          <a:p>
            <a:r>
              <a:rPr lang="en-US" altLang="zh-CN" sz="6000" b="1" dirty="0">
                <a:solidFill>
                  <a:schemeClr val="bg1"/>
                </a:solidFill>
                <a:latin typeface="微软雅黑" panose="020B0503020204020204" pitchFamily="34" charset="-122"/>
                <a:ea typeface="微软雅黑" panose="020B0503020204020204" pitchFamily="34" charset="-122"/>
              </a:rPr>
              <a:t>A</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2405175" y="2751443"/>
            <a:ext cx="700833" cy="369332"/>
          </a:xfrm>
          <a:prstGeom prst="rect">
            <a:avLst/>
          </a:prstGeom>
        </p:spPr>
        <p:txBody>
          <a:bodyPr wrap="none">
            <a:spAutoFit/>
          </a:bodyPr>
          <a:lstStyle/>
          <a:p>
            <a:r>
              <a:rPr lang="en-US" altLang="zh-CN" b="1" dirty="0">
                <a:solidFill>
                  <a:srgbClr val="C54C45"/>
                </a:solidFill>
                <a:latin typeface="微软雅黑" panose="020B0503020204020204" pitchFamily="34" charset="-122"/>
                <a:ea typeface="微软雅黑" panose="020B0503020204020204" pitchFamily="34" charset="-122"/>
              </a:rPr>
              <a:t>Lack</a:t>
            </a:r>
            <a:endParaRPr lang="zh-CN" altLang="en-US" b="1" dirty="0">
              <a:solidFill>
                <a:srgbClr val="C54C45"/>
              </a:solidFill>
              <a:latin typeface="微软雅黑" panose="020B0503020204020204" pitchFamily="34" charset="-122"/>
              <a:ea typeface="微软雅黑" panose="020B0503020204020204" pitchFamily="34" charset="-122"/>
            </a:endParaRPr>
          </a:p>
        </p:txBody>
      </p:sp>
      <p:sp>
        <p:nvSpPr>
          <p:cNvPr id="12" name="矩形 11"/>
          <p:cNvSpPr/>
          <p:nvPr/>
        </p:nvSpPr>
        <p:spPr>
          <a:xfrm>
            <a:off x="6097965" y="4893440"/>
            <a:ext cx="710451" cy="369332"/>
          </a:xfrm>
          <a:prstGeom prst="rect">
            <a:avLst/>
          </a:prstGeom>
        </p:spPr>
        <p:txBody>
          <a:bodyPr wrap="none">
            <a:spAutoFit/>
          </a:bodyPr>
          <a:lstStyle/>
          <a:p>
            <a:r>
              <a:rPr lang="en-US" altLang="zh-CN" b="1" dirty="0">
                <a:solidFill>
                  <a:srgbClr val="E3964E"/>
                </a:solidFill>
                <a:latin typeface="微软雅黑" panose="020B0503020204020204" pitchFamily="34" charset="-122"/>
                <a:ea typeface="微软雅黑" panose="020B0503020204020204" pitchFamily="34" charset="-122"/>
              </a:rPr>
              <a:t>User</a:t>
            </a:r>
            <a:endParaRPr lang="zh-CN" altLang="en-US" b="1" dirty="0">
              <a:solidFill>
                <a:srgbClr val="E3964E"/>
              </a:solidFill>
              <a:latin typeface="微软雅黑" panose="020B0503020204020204" pitchFamily="34" charset="-122"/>
              <a:ea typeface="微软雅黑" panose="020B0503020204020204" pitchFamily="34" charset="-122"/>
            </a:endParaRPr>
          </a:p>
        </p:txBody>
      </p:sp>
      <p:sp>
        <p:nvSpPr>
          <p:cNvPr id="13" name="矩形 12"/>
          <p:cNvSpPr/>
          <p:nvPr/>
        </p:nvSpPr>
        <p:spPr>
          <a:xfrm>
            <a:off x="6115703" y="2737732"/>
            <a:ext cx="705642" cy="369332"/>
          </a:xfrm>
          <a:prstGeom prst="rect">
            <a:avLst/>
          </a:prstGeom>
        </p:spPr>
        <p:txBody>
          <a:bodyPr wrap="none">
            <a:spAutoFit/>
          </a:bodyPr>
          <a:lstStyle/>
          <a:p>
            <a:r>
              <a:rPr lang="en-US" altLang="zh-CN" b="1" dirty="0">
                <a:solidFill>
                  <a:srgbClr val="6B7D49"/>
                </a:solidFill>
                <a:latin typeface="微软雅黑" panose="020B0503020204020204" pitchFamily="34" charset="-122"/>
                <a:ea typeface="微软雅黑" panose="020B0503020204020204" pitchFamily="34" charset="-122"/>
              </a:rPr>
              <a:t>Ram</a:t>
            </a:r>
            <a:endParaRPr lang="zh-CN" altLang="en-US" b="1" dirty="0">
              <a:solidFill>
                <a:srgbClr val="6B7D49"/>
              </a:solidFill>
              <a:latin typeface="微软雅黑" panose="020B0503020204020204" pitchFamily="34" charset="-122"/>
              <a:ea typeface="微软雅黑" panose="020B0503020204020204" pitchFamily="34" charset="-122"/>
            </a:endParaRPr>
          </a:p>
        </p:txBody>
      </p:sp>
      <p:sp>
        <p:nvSpPr>
          <p:cNvPr id="14" name="矩形 13"/>
          <p:cNvSpPr/>
          <p:nvPr/>
        </p:nvSpPr>
        <p:spPr>
          <a:xfrm>
            <a:off x="2443697" y="4862061"/>
            <a:ext cx="1159292" cy="369332"/>
          </a:xfrm>
          <a:prstGeom prst="rect">
            <a:avLst/>
          </a:prstGeom>
        </p:spPr>
        <p:txBody>
          <a:bodyPr wrap="none">
            <a:spAutoFit/>
          </a:bodyPr>
          <a:lstStyle/>
          <a:p>
            <a:r>
              <a:rPr lang="en-US" altLang="zh-CN" dirty="0">
                <a:solidFill>
                  <a:srgbClr val="2E3033"/>
                </a:solidFill>
                <a:latin typeface="Arial" panose="020B0604020202020204" pitchFamily="34" charset="0"/>
              </a:rPr>
              <a:t>A</a:t>
            </a:r>
            <a:r>
              <a:rPr lang="en-US" altLang="zh-TW" b="0" i="0" dirty="0">
                <a:solidFill>
                  <a:srgbClr val="2E3033"/>
                </a:solidFill>
                <a:effectLst/>
                <a:latin typeface="Arial" panose="020B0604020202020204" pitchFamily="34" charset="0"/>
              </a:rPr>
              <a:t>lgorithm</a:t>
            </a:r>
            <a:endParaRPr lang="zh-CN" altLang="en-US" b="1" dirty="0">
              <a:solidFill>
                <a:srgbClr val="36787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9C9DFA58-E8FB-4C47-BEB8-E2B8D05AA6B6}"/>
              </a:ext>
            </a:extLst>
          </p:cNvPr>
          <p:cNvSpPr/>
          <p:nvPr/>
        </p:nvSpPr>
        <p:spPr>
          <a:xfrm>
            <a:off x="463307" y="862213"/>
            <a:ext cx="2646878"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难点和关键点</a:t>
            </a:r>
            <a:endParaRPr lang="en-US" altLang="zh-CN"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09855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23721" y="1664020"/>
            <a:ext cx="6647974" cy="369332"/>
          </a:xfrm>
          <a:prstGeom prst="rect">
            <a:avLst/>
          </a:prstGeom>
        </p:spPr>
        <p:txBody>
          <a:bodyPr wrap="none">
            <a:spAutoFit/>
          </a:bodyPr>
          <a:lstStyle/>
          <a:p>
            <a:r>
              <a:rPr kumimoji="1"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手机端微博账号基于手机号绑定，若不登录弹出登录框需要登录</a:t>
            </a:r>
          </a:p>
        </p:txBody>
      </p:sp>
      <p:sp>
        <p:nvSpPr>
          <p:cNvPr id="6" name="矩形 5"/>
          <p:cNvSpPr/>
          <p:nvPr/>
        </p:nvSpPr>
        <p:spPr>
          <a:xfrm>
            <a:off x="3382064" y="2930689"/>
            <a:ext cx="2406494" cy="281634"/>
          </a:xfrm>
          <a:prstGeom prst="rect">
            <a:avLst/>
          </a:prstGeom>
          <a:gradFill>
            <a:gsLst>
              <a:gs pos="83000">
                <a:srgbClr val="B8D870"/>
              </a:gs>
              <a:gs pos="15000">
                <a:srgbClr val="677947"/>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文本框 6"/>
          <p:cNvSpPr txBox="1"/>
          <p:nvPr/>
        </p:nvSpPr>
        <p:spPr>
          <a:xfrm>
            <a:off x="3418690" y="2895912"/>
            <a:ext cx="2591672"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用我和我爸妈的手机号</a:t>
            </a:r>
          </a:p>
        </p:txBody>
      </p:sp>
      <p:sp>
        <p:nvSpPr>
          <p:cNvPr id="8" name="文本框 7"/>
          <p:cNvSpPr txBox="1"/>
          <p:nvPr/>
        </p:nvSpPr>
        <p:spPr>
          <a:xfrm>
            <a:off x="3418689" y="3207970"/>
            <a:ext cx="453970" cy="253916"/>
          </a:xfrm>
          <a:prstGeom prst="rect">
            <a:avLst/>
          </a:prstGeom>
          <a:noFill/>
        </p:spPr>
        <p:txBody>
          <a:bodyPr wrap="none" rtlCol="0">
            <a:spAutoFit/>
          </a:bodyPr>
          <a:lstStyle/>
          <a:p>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可以</a:t>
            </a:r>
          </a:p>
        </p:txBody>
      </p:sp>
      <p:sp>
        <p:nvSpPr>
          <p:cNvPr id="25" name="矩形 24"/>
          <p:cNvSpPr/>
          <p:nvPr/>
        </p:nvSpPr>
        <p:spPr>
          <a:xfrm>
            <a:off x="850374" y="2915013"/>
            <a:ext cx="2406495" cy="281634"/>
          </a:xfrm>
          <a:prstGeom prst="rect">
            <a:avLst/>
          </a:prstGeom>
          <a:gradFill>
            <a:gsLst>
              <a:gs pos="1000">
                <a:srgbClr val="A42E2E"/>
              </a:gs>
              <a:gs pos="100000">
                <a:srgbClr val="E3675A"/>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文本框 25"/>
          <p:cNvSpPr txBox="1"/>
          <p:nvPr/>
        </p:nvSpPr>
        <p:spPr>
          <a:xfrm>
            <a:off x="897655" y="2886438"/>
            <a:ext cx="249299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接码平台，临时手机号</a:t>
            </a:r>
          </a:p>
        </p:txBody>
      </p:sp>
      <p:sp>
        <p:nvSpPr>
          <p:cNvPr id="34" name="文本框 33"/>
          <p:cNvSpPr txBox="1"/>
          <p:nvPr/>
        </p:nvSpPr>
        <p:spPr>
          <a:xfrm>
            <a:off x="3427603" y="3374231"/>
            <a:ext cx="1261884" cy="253916"/>
          </a:xfrm>
          <a:prstGeom prst="rect">
            <a:avLst/>
          </a:prstGeom>
          <a:noFill/>
        </p:spPr>
        <p:txBody>
          <a:bodyPr wrap="none" rtlCol="0">
            <a:spAutoFit/>
          </a:bodyPr>
          <a:lstStyle/>
          <a:p>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就是爬多了不让爬</a:t>
            </a:r>
          </a:p>
        </p:txBody>
      </p:sp>
      <p:sp>
        <p:nvSpPr>
          <p:cNvPr id="22" name="矩形 21"/>
          <p:cNvSpPr/>
          <p:nvPr/>
        </p:nvSpPr>
        <p:spPr>
          <a:xfrm>
            <a:off x="484142" y="756507"/>
            <a:ext cx="1415772"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缺账号</a:t>
            </a:r>
          </a:p>
        </p:txBody>
      </p:sp>
      <p:sp>
        <p:nvSpPr>
          <p:cNvPr id="41" name="文本框 40"/>
          <p:cNvSpPr txBox="1"/>
          <p:nvPr/>
        </p:nvSpPr>
        <p:spPr>
          <a:xfrm>
            <a:off x="832546" y="3221836"/>
            <a:ext cx="1665841" cy="253916"/>
          </a:xfrm>
          <a:prstGeom prst="rect">
            <a:avLst/>
          </a:prstGeom>
          <a:noFill/>
        </p:spPr>
        <p:txBody>
          <a:bodyPr wrap="none" rtlCol="0">
            <a:spAutoFit/>
          </a:bodyPr>
          <a:lstStyle/>
          <a:p>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微博会识别这种虚拟号码</a:t>
            </a:r>
          </a:p>
        </p:txBody>
      </p:sp>
      <p:sp>
        <p:nvSpPr>
          <p:cNvPr id="42" name="文本框 41"/>
          <p:cNvSpPr txBox="1"/>
          <p:nvPr/>
        </p:nvSpPr>
        <p:spPr>
          <a:xfrm>
            <a:off x="841460" y="3388097"/>
            <a:ext cx="453970" cy="253916"/>
          </a:xfrm>
          <a:prstGeom prst="rect">
            <a:avLst/>
          </a:prstGeom>
          <a:noFill/>
        </p:spPr>
        <p:txBody>
          <a:bodyPr wrap="none" rtlCol="0">
            <a:spAutoFit/>
          </a:bodyPr>
          <a:lstStyle/>
          <a:p>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无效</a:t>
            </a:r>
          </a:p>
        </p:txBody>
      </p:sp>
      <p:sp>
        <p:nvSpPr>
          <p:cNvPr id="43" name="文本框 42"/>
          <p:cNvSpPr txBox="1"/>
          <p:nvPr/>
        </p:nvSpPr>
        <p:spPr>
          <a:xfrm>
            <a:off x="5904838" y="3207970"/>
            <a:ext cx="1688283" cy="253916"/>
          </a:xfrm>
          <a:prstGeom prst="rect">
            <a:avLst/>
          </a:prstGeom>
          <a:noFill/>
        </p:spPr>
        <p:txBody>
          <a:bodyPr wrap="none" rtlCol="0">
            <a:spAutoFit/>
          </a:bodyPr>
          <a:lstStyle/>
          <a:p>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经过测试，这个频率可以</a:t>
            </a:r>
          </a:p>
        </p:txBody>
      </p:sp>
      <p:sp>
        <p:nvSpPr>
          <p:cNvPr id="44" name="文本框 43"/>
          <p:cNvSpPr txBox="1"/>
          <p:nvPr/>
        </p:nvSpPr>
        <p:spPr>
          <a:xfrm>
            <a:off x="5913752" y="3374231"/>
            <a:ext cx="1935145" cy="253916"/>
          </a:xfrm>
          <a:prstGeom prst="rect">
            <a:avLst/>
          </a:prstGeom>
          <a:noFill/>
        </p:spPr>
        <p:txBody>
          <a:bodyPr wrap="none" rtlCol="0">
            <a:spAutoFit/>
          </a:bodyPr>
          <a:lstStyle/>
          <a:p>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如果账号多，就不需要休息了</a:t>
            </a:r>
          </a:p>
        </p:txBody>
      </p:sp>
      <p:sp>
        <p:nvSpPr>
          <p:cNvPr id="45" name="矩形 44"/>
          <p:cNvSpPr/>
          <p:nvPr/>
        </p:nvSpPr>
        <p:spPr>
          <a:xfrm>
            <a:off x="5913752" y="2929952"/>
            <a:ext cx="2406495" cy="281634"/>
          </a:xfrm>
          <a:prstGeom prst="rect">
            <a:avLst/>
          </a:prstGeom>
          <a:gradFill>
            <a:gsLst>
              <a:gs pos="1000">
                <a:srgbClr val="DB9458"/>
              </a:gs>
              <a:gs pos="100000">
                <a:srgbClr val="FF9B2D"/>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6" name="文本框 45"/>
          <p:cNvSpPr txBox="1"/>
          <p:nvPr/>
        </p:nvSpPr>
        <p:spPr>
          <a:xfrm>
            <a:off x="5961033" y="2901377"/>
            <a:ext cx="2103809"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中途休息</a:t>
            </a:r>
            <a:r>
              <a:rPr lang="en-US" altLang="zh-CN" dirty="0">
                <a:solidFill>
                  <a:schemeClr val="bg1"/>
                </a:solidFill>
                <a:latin typeface="微软雅黑" panose="020B0503020204020204" pitchFamily="34" charset="-122"/>
                <a:ea typeface="微软雅黑" panose="020B0503020204020204" pitchFamily="34" charset="-122"/>
              </a:rPr>
              <a:t>20</a:t>
            </a:r>
            <a:r>
              <a:rPr lang="zh-CN" altLang="en-US" dirty="0">
                <a:solidFill>
                  <a:schemeClr val="bg1"/>
                </a:solidFill>
                <a:latin typeface="微软雅黑" panose="020B0503020204020204" pitchFamily="34" charset="-122"/>
                <a:ea typeface="微软雅黑" panose="020B0503020204020204" pitchFamily="34" charset="-122"/>
              </a:rPr>
              <a:t>分钟</a:t>
            </a:r>
          </a:p>
        </p:txBody>
      </p:sp>
      <p:sp>
        <p:nvSpPr>
          <p:cNvPr id="47" name="矩形 46"/>
          <p:cNvSpPr/>
          <p:nvPr/>
        </p:nvSpPr>
        <p:spPr bwMode="auto">
          <a:xfrm>
            <a:off x="0" y="5635051"/>
            <a:ext cx="9144000" cy="790833"/>
          </a:xfrm>
          <a:prstGeom prst="rect">
            <a:avLst/>
          </a:prstGeom>
          <a:gradFill>
            <a:gsLst>
              <a:gs pos="1000">
                <a:srgbClr val="A42E2E"/>
              </a:gs>
              <a:gs pos="100000">
                <a:srgbClr val="E3675A"/>
              </a:gs>
            </a:gsLst>
            <a:lin ang="13500000" scaled="1"/>
          </a:gra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23" name="矩形 22">
            <a:extLst>
              <a:ext uri="{FF2B5EF4-FFF2-40B4-BE49-F238E27FC236}">
                <a16:creationId xmlns:a16="http://schemas.microsoft.com/office/drawing/2014/main" id="{C948B52F-8664-43F6-9F69-A90DEF8CCAB3}"/>
              </a:ext>
            </a:extLst>
          </p:cNvPr>
          <p:cNvSpPr/>
          <p:nvPr/>
        </p:nvSpPr>
        <p:spPr>
          <a:xfrm>
            <a:off x="351687" y="5678498"/>
            <a:ext cx="8392041"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影响：降低爬取数据的效率，增加编码复杂度</a:t>
            </a:r>
          </a:p>
        </p:txBody>
      </p:sp>
    </p:spTree>
    <p:extLst>
      <p:ext uri="{BB962C8B-B14F-4D97-AF65-F5344CB8AC3E}">
        <p14:creationId xmlns:p14="http://schemas.microsoft.com/office/powerpoint/2010/main" val="294235740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074" y="1700211"/>
            <a:ext cx="6877051" cy="5157789"/>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1000" y="5027401"/>
            <a:ext cx="1195075" cy="1706774"/>
          </a:xfrm>
          <a:prstGeom prst="rect">
            <a:avLst/>
          </a:prstGeom>
        </p:spPr>
      </p:pic>
      <p:sp>
        <p:nvSpPr>
          <p:cNvPr id="3" name="圆角矩形 2"/>
          <p:cNvSpPr/>
          <p:nvPr/>
        </p:nvSpPr>
        <p:spPr bwMode="auto">
          <a:xfrm>
            <a:off x="1985961" y="2457450"/>
            <a:ext cx="5629275" cy="557214"/>
          </a:xfrm>
          <a:prstGeom prst="roundRect">
            <a:avLst/>
          </a:prstGeom>
          <a:solidFill>
            <a:srgbClr val="C0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bg1"/>
                </a:solidFill>
                <a:effectLst/>
                <a:latin typeface="Calibri" panose="020F0502020204030204" pitchFamily="34" charset="0"/>
                <a:ea typeface="Heiti SC Light" charset="0"/>
                <a:cs typeface="Heiti SC Light" charset="0"/>
                <a:sym typeface="Calibri" panose="020F0502020204030204" pitchFamily="34" charset="0"/>
              </a:rPr>
              <a:t>解决方案：更换文本处理方法</a:t>
            </a:r>
          </a:p>
        </p:txBody>
      </p:sp>
      <p:sp>
        <p:nvSpPr>
          <p:cNvPr id="4" name="圆角矩形 3"/>
          <p:cNvSpPr/>
          <p:nvPr/>
        </p:nvSpPr>
        <p:spPr bwMode="auto">
          <a:xfrm>
            <a:off x="1985960" y="3328989"/>
            <a:ext cx="5629275" cy="2776536"/>
          </a:xfrm>
          <a:prstGeom prst="round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fontAlgn="base">
              <a:spcBef>
                <a:spcPts val="600"/>
              </a:spcBef>
              <a:spcAft>
                <a:spcPct val="0"/>
              </a:spcAft>
              <a:buClr>
                <a:srgbClr val="C00000"/>
              </a:buClr>
              <a:buSzPct val="60000"/>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cs typeface="Heiti SC Light" charset="0"/>
                <a:sym typeface="Calibri" panose="020F0502020204030204" pitchFamily="34" charset="0"/>
              </a:rPr>
              <a:t>问题描述：以具体的词语构成向量的维度形成的稀疏矩阵数据规模超过了我的硬件和时间承受能力。</a:t>
            </a:r>
            <a:endParaRPr lang="en-US" altLang="zh-CN" sz="1600" dirty="0">
              <a:latin typeface="微软雅黑" panose="020B0503020204020204" pitchFamily="34" charset="-122"/>
              <a:ea typeface="微软雅黑" panose="020B0503020204020204" pitchFamily="34" charset="-122"/>
              <a:cs typeface="Heiti SC Light" charset="0"/>
              <a:sym typeface="Calibri" panose="020F0502020204030204" pitchFamily="34" charset="0"/>
            </a:endParaRPr>
          </a:p>
          <a:p>
            <a:pPr marL="285750" indent="-285750" fontAlgn="base">
              <a:spcBef>
                <a:spcPts val="600"/>
              </a:spcBef>
              <a:spcAft>
                <a:spcPct val="0"/>
              </a:spcAft>
              <a:buClr>
                <a:srgbClr val="C00000"/>
              </a:buClr>
              <a:buSzPct val="60000"/>
              <a:buFont typeface="Wingdings" panose="05000000000000000000" pitchFamily="2" charset="2"/>
              <a:buChar char="u"/>
            </a:pPr>
            <a:r>
              <a:rPr kumimoji="0" lang="zh-CN" altLang="en-US"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Heiti SC Light" charset="0"/>
                <a:sym typeface="Calibri" panose="020F0502020204030204" pitchFamily="34" charset="0"/>
              </a:rPr>
              <a:t>解决方案：使用 </a:t>
            </a:r>
            <a:r>
              <a:rPr kumimoji="0"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Heiti SC Light" charset="0"/>
                <a:sym typeface="Calibri" panose="020F0502020204030204" pitchFamily="34" charset="0"/>
              </a:rPr>
              <a:t>LTP4 </a:t>
            </a:r>
            <a:r>
              <a:rPr kumimoji="0" lang="zh-CN" altLang="en-US"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Heiti SC Light" charset="0"/>
                <a:sym typeface="Calibri" panose="020F0502020204030204" pitchFamily="34" charset="0"/>
              </a:rPr>
              <a:t>进行对自然语言的词性划分，将原本几十万维的具体的词语构成向量转变成以词性构成的低维向量，虽然降低了训练的精度，但是硬件估计可以承受。</a:t>
            </a:r>
            <a:endParaRPr kumimoji="0"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Heiti SC Light" charset="0"/>
              <a:sym typeface="Calibri" panose="020F0502020204030204" pitchFamily="34" charset="0"/>
            </a:endParaRPr>
          </a:p>
          <a:p>
            <a:pPr marL="285750" indent="-285750" fontAlgn="base">
              <a:spcBef>
                <a:spcPts val="600"/>
              </a:spcBef>
              <a:spcAft>
                <a:spcPct val="0"/>
              </a:spcAft>
              <a:buClr>
                <a:srgbClr val="C00000"/>
              </a:buClr>
              <a:buSzPct val="60000"/>
              <a:buFont typeface="Wingdings" panose="05000000000000000000" pitchFamily="2" charset="2"/>
              <a:buChar char="u"/>
            </a:pPr>
            <a:r>
              <a:rPr lang="zh-CN" altLang="en-US" sz="1600" b="1" dirty="0">
                <a:latin typeface="宋体" panose="02010600030101010101" pitchFamily="2" charset="-122"/>
                <a:ea typeface="宋体" panose="02010600030101010101" pitchFamily="2" charset="-122"/>
                <a:cs typeface="Heiti SC Light" charset="0"/>
                <a:sym typeface="Calibri" panose="020F0502020204030204" pitchFamily="34" charset="0"/>
              </a:rPr>
              <a:t>正在实现与训练。。。</a:t>
            </a:r>
            <a:endParaRPr kumimoji="0" lang="zh-CN" altLang="en-US"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9" name="矩形 8">
            <a:extLst>
              <a:ext uri="{FF2B5EF4-FFF2-40B4-BE49-F238E27FC236}">
                <a16:creationId xmlns:a16="http://schemas.microsoft.com/office/drawing/2014/main" id="{7C1E6D53-BB54-4436-B5AE-7929B6B302D2}"/>
              </a:ext>
            </a:extLst>
          </p:cNvPr>
          <p:cNvSpPr/>
          <p:nvPr/>
        </p:nvSpPr>
        <p:spPr>
          <a:xfrm>
            <a:off x="2363276" y="832133"/>
            <a:ext cx="3664786"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数据量大，</a:t>
            </a:r>
            <a:r>
              <a:rPr lang="en-US" altLang="zh-CN" sz="3200" b="1" dirty="0">
                <a:latin typeface="微软雅黑" panose="020B0503020204020204" pitchFamily="34" charset="-122"/>
                <a:ea typeface="微软雅黑" panose="020B0503020204020204" pitchFamily="34" charset="-122"/>
              </a:rPr>
              <a:t>RAM</a:t>
            </a:r>
            <a:r>
              <a:rPr lang="zh-CN" altLang="en-US" sz="3200" b="1" dirty="0">
                <a:latin typeface="微软雅黑" panose="020B0503020204020204" pitchFamily="34" charset="-122"/>
                <a:ea typeface="微软雅黑" panose="020B0503020204020204" pitchFamily="34" charset="-122"/>
              </a:rPr>
              <a:t>小</a:t>
            </a:r>
          </a:p>
        </p:txBody>
      </p:sp>
    </p:spTree>
    <p:extLst>
      <p:ext uri="{BB962C8B-B14F-4D97-AF65-F5344CB8AC3E}">
        <p14:creationId xmlns:p14="http://schemas.microsoft.com/office/powerpoint/2010/main" val="2048006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文本框 95"/>
          <p:cNvSpPr txBox="1"/>
          <p:nvPr/>
        </p:nvSpPr>
        <p:spPr>
          <a:xfrm>
            <a:off x="241535" y="1335404"/>
            <a:ext cx="3214341" cy="769441"/>
          </a:xfrm>
          <a:prstGeom prst="rect">
            <a:avLst/>
          </a:prstGeom>
          <a:noFill/>
        </p:spPr>
        <p:txBody>
          <a:bodyPr wrap="none" rtlCol="0">
            <a:spAutoFit/>
          </a:bodyPr>
          <a:lstStyle/>
          <a:p>
            <a:r>
              <a:rPr lang="en-US" altLang="zh-CN" sz="4400" i="1" dirty="0">
                <a:latin typeface="微软雅黑" panose="020B0503020204020204" pitchFamily="34" charset="-122"/>
                <a:ea typeface="微软雅黑" panose="020B0503020204020204" pitchFamily="34" charset="-122"/>
              </a:rPr>
              <a:t>CONTENTS</a:t>
            </a:r>
            <a:endParaRPr lang="zh-CN" altLang="en-US" sz="4400" i="1" dirty="0">
              <a:latin typeface="微软雅黑" panose="020B0503020204020204" pitchFamily="34" charset="-122"/>
              <a:ea typeface="微软雅黑" panose="020B0503020204020204" pitchFamily="34" charset="-122"/>
            </a:endParaRPr>
          </a:p>
        </p:txBody>
      </p:sp>
      <p:sp>
        <p:nvSpPr>
          <p:cNvPr id="97" name="上箭头 96"/>
          <p:cNvSpPr/>
          <p:nvPr/>
        </p:nvSpPr>
        <p:spPr bwMode="auto">
          <a:xfrm>
            <a:off x="3059832" y="2283555"/>
            <a:ext cx="792088" cy="1094929"/>
          </a:xfrm>
          <a:prstGeom prst="upArrow">
            <a:avLst>
              <a:gd name="adj1" fmla="val 50000"/>
              <a:gd name="adj2" fmla="val 120553"/>
            </a:avLst>
          </a:prstGeom>
          <a:gradFill flip="none" rotWithShape="1">
            <a:gsLst>
              <a:gs pos="1000">
                <a:srgbClr val="A42E2E"/>
              </a:gs>
              <a:gs pos="100000">
                <a:srgbClr val="E3675A"/>
              </a:gs>
            </a:gsLst>
            <a:lin ang="13500000" scaled="1"/>
            <a:tileRect/>
          </a:gradFill>
          <a:ln w="12700" cap="flat" cmpd="sng" algn="ctr">
            <a:noFill/>
            <a:prstDash val="solid"/>
            <a:round/>
            <a:headEnd type="none" w="med" len="med"/>
            <a:tailEnd type="none" w="med" len="med"/>
          </a:ln>
          <a:effectLst>
            <a:outerShdw blurRad="50800" dist="114300" dir="6600000" algn="tr" rotWithShape="0">
              <a:prstClr val="black">
                <a:alpha val="40000"/>
              </a:prstClr>
            </a:outerShdw>
          </a:effectLst>
          <a:scene3d>
            <a:camera prst="obliqueTopLeft">
              <a:rot lat="1800000" lon="0" rev="0"/>
            </a:camera>
            <a:lightRig rig="threePt" dir="t"/>
          </a:scene3d>
          <a:sp3d prstMaterial="matte"/>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98" name="矩形 97"/>
          <p:cNvSpPr/>
          <p:nvPr/>
        </p:nvSpPr>
        <p:spPr>
          <a:xfrm>
            <a:off x="3849494" y="2657244"/>
            <a:ext cx="4665855" cy="553998"/>
          </a:xfrm>
          <a:prstGeom prst="rect">
            <a:avLst/>
          </a:prstGeom>
          <a:noFill/>
          <a:effectLst>
            <a:innerShdw blurRad="63500" dist="50800" dir="18900000">
              <a:prstClr val="black">
                <a:alpha val="50000"/>
              </a:prstClr>
            </a:innerShdw>
          </a:effectLst>
        </p:spPr>
        <p:txBody>
          <a:bodyPr wrap="square">
            <a:spAutoFit/>
          </a:bodyPr>
          <a:lstStyle/>
          <a:p>
            <a:r>
              <a:rPr lang="zh-CN" altLang="en-US" sz="3000" b="1" dirty="0">
                <a:solidFill>
                  <a:schemeClr val="tx1">
                    <a:lumMod val="65000"/>
                    <a:lumOff val="35000"/>
                  </a:schemeClr>
                </a:solidFill>
                <a:latin typeface="微软雅黑" panose="020B0503020204020204" pitchFamily="34" charset="-122"/>
                <a:ea typeface="微软雅黑" panose="020B0503020204020204" pitchFamily="34" charset="-122"/>
              </a:rPr>
              <a:t>任务与目标</a:t>
            </a:r>
          </a:p>
        </p:txBody>
      </p:sp>
      <p:sp>
        <p:nvSpPr>
          <p:cNvPr id="99" name="矩形 98"/>
          <p:cNvSpPr/>
          <p:nvPr/>
        </p:nvSpPr>
        <p:spPr>
          <a:xfrm>
            <a:off x="3845947" y="3693383"/>
            <a:ext cx="4062377" cy="553998"/>
          </a:xfrm>
          <a:prstGeom prst="rect">
            <a:avLst/>
          </a:prstGeom>
          <a:noFill/>
          <a:effectLst>
            <a:innerShdw blurRad="63500" dist="50800" dir="18900000">
              <a:prstClr val="black">
                <a:alpha val="50000"/>
              </a:prstClr>
            </a:innerShdw>
          </a:effectLst>
        </p:spPr>
        <p:txBody>
          <a:bodyPr wrap="square">
            <a:spAutoFit/>
          </a:bodyPr>
          <a:lstStyle/>
          <a:p>
            <a:r>
              <a:rPr lang="zh-CN" altLang="en-US" sz="3000" b="1" dirty="0">
                <a:solidFill>
                  <a:schemeClr val="tx1">
                    <a:lumMod val="65000"/>
                    <a:lumOff val="35000"/>
                  </a:schemeClr>
                </a:solidFill>
                <a:latin typeface="微软雅黑" panose="020B0503020204020204" pitchFamily="34" charset="-122"/>
                <a:ea typeface="微软雅黑" panose="020B0503020204020204" pitchFamily="34" charset="-122"/>
              </a:rPr>
              <a:t>主要内容与进展</a:t>
            </a:r>
          </a:p>
        </p:txBody>
      </p:sp>
      <p:sp>
        <p:nvSpPr>
          <p:cNvPr id="101" name="矩形 100"/>
          <p:cNvSpPr/>
          <p:nvPr/>
        </p:nvSpPr>
        <p:spPr>
          <a:xfrm>
            <a:off x="3601108" y="3819524"/>
            <a:ext cx="3704479" cy="418191"/>
          </a:xfrm>
          <a:prstGeom prst="rect">
            <a:avLst/>
          </a:prstGeom>
        </p:spPr>
        <p:txBody>
          <a:bodyPr wrap="square">
            <a:spAutoFit/>
          </a:bodyPr>
          <a:lstStyle/>
          <a:p>
            <a:pPr marL="0" lvl="1" algn="just" eaLnBrk="1" hangingPunct="1">
              <a:lnSpc>
                <a:spcPct val="150000"/>
              </a:lnSpc>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       </a:t>
            </a:r>
          </a:p>
        </p:txBody>
      </p:sp>
      <p:sp>
        <p:nvSpPr>
          <p:cNvPr id="102" name="矩形 101"/>
          <p:cNvSpPr/>
          <p:nvPr/>
        </p:nvSpPr>
        <p:spPr>
          <a:xfrm>
            <a:off x="3845947" y="5614442"/>
            <a:ext cx="4062377" cy="553998"/>
          </a:xfrm>
          <a:prstGeom prst="rect">
            <a:avLst/>
          </a:prstGeom>
          <a:noFill/>
          <a:effectLst>
            <a:innerShdw blurRad="63500" dist="50800" dir="18900000">
              <a:prstClr val="black">
                <a:alpha val="50000"/>
              </a:prstClr>
            </a:innerShdw>
          </a:effectLst>
        </p:spPr>
        <p:txBody>
          <a:bodyPr wrap="square">
            <a:spAutoFit/>
          </a:bodyPr>
          <a:lstStyle/>
          <a:p>
            <a:r>
              <a:rPr lang="zh-CN" altLang="en-US" sz="3000" b="1" dirty="0">
                <a:solidFill>
                  <a:schemeClr val="tx1">
                    <a:lumMod val="65000"/>
                    <a:lumOff val="35000"/>
                  </a:schemeClr>
                </a:solidFill>
                <a:latin typeface="微软雅黑" panose="020B0503020204020204" pitchFamily="34" charset="-122"/>
                <a:ea typeface="微软雅黑" panose="020B0503020204020204" pitchFamily="34" charset="-122"/>
              </a:rPr>
              <a:t>未实现的功能</a:t>
            </a:r>
            <a:endParaRPr lang="en-US" altLang="zh-CN" sz="3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3" name="矩形 102"/>
          <p:cNvSpPr/>
          <p:nvPr/>
        </p:nvSpPr>
        <p:spPr>
          <a:xfrm>
            <a:off x="3220876" y="2570253"/>
            <a:ext cx="380232" cy="630942"/>
          </a:xfrm>
          <a:prstGeom prst="rect">
            <a:avLst/>
          </a:prstGeom>
        </p:spPr>
        <p:txBody>
          <a:bodyPr wrap="none">
            <a:spAutoFit/>
          </a:bodyPr>
          <a:lstStyle/>
          <a:p>
            <a:r>
              <a:rPr lang="en-US" altLang="zh-CN" sz="3500" b="1" dirty="0">
                <a:solidFill>
                  <a:schemeClr val="bg1"/>
                </a:solidFill>
                <a:latin typeface="Lucida Calligraphy" panose="03010101010101010101" pitchFamily="66" charset="0"/>
                <a:ea typeface="Tahoma" panose="020B0604030504040204" pitchFamily="34" charset="0"/>
                <a:cs typeface="Tahoma" panose="020B0604030504040204" pitchFamily="34" charset="0"/>
              </a:rPr>
              <a:t>1</a:t>
            </a:r>
            <a:endParaRPr lang="zh-CN" altLang="en-US" sz="3500" b="1" dirty="0">
              <a:solidFill>
                <a:schemeClr val="bg1"/>
              </a:solidFill>
              <a:latin typeface="Lucida Calligraphy" panose="03010101010101010101" pitchFamily="66" charset="0"/>
              <a:cs typeface="Tahoma" panose="020B0604030504040204" pitchFamily="34" charset="0"/>
            </a:endParaRPr>
          </a:p>
        </p:txBody>
      </p:sp>
      <p:sp>
        <p:nvSpPr>
          <p:cNvPr id="104" name="上箭头 103"/>
          <p:cNvSpPr/>
          <p:nvPr/>
        </p:nvSpPr>
        <p:spPr bwMode="auto">
          <a:xfrm>
            <a:off x="3044368" y="3272059"/>
            <a:ext cx="792088" cy="1094929"/>
          </a:xfrm>
          <a:prstGeom prst="upArrow">
            <a:avLst>
              <a:gd name="adj1" fmla="val 50000"/>
              <a:gd name="adj2" fmla="val 120553"/>
            </a:avLst>
          </a:prstGeom>
          <a:gradFill flip="none" rotWithShape="1">
            <a:gsLst>
              <a:gs pos="83000">
                <a:srgbClr val="B8D870"/>
              </a:gs>
              <a:gs pos="15000">
                <a:srgbClr val="677947"/>
              </a:gs>
            </a:gsLst>
            <a:lin ang="13500000" scaled="1"/>
            <a:tileRect/>
          </a:gradFill>
          <a:ln w="12700" cap="flat" cmpd="sng" algn="ctr">
            <a:noFill/>
            <a:prstDash val="solid"/>
            <a:round/>
            <a:headEnd type="none" w="med" len="med"/>
            <a:tailEnd type="none" w="med" len="med"/>
          </a:ln>
          <a:effectLst>
            <a:outerShdw blurRad="50800" dist="114300" dir="6600000" algn="tr" rotWithShape="0">
              <a:prstClr val="black">
                <a:alpha val="40000"/>
              </a:prstClr>
            </a:outerShdw>
          </a:effectLst>
          <a:scene3d>
            <a:camera prst="obliqueTopLeft">
              <a:rot lat="1800000" lon="0" rev="0"/>
            </a:camera>
            <a:lightRig rig="threePt" dir="t"/>
          </a:scene3d>
          <a:sp3d prstMaterial="matte"/>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105" name="上箭头 104"/>
          <p:cNvSpPr/>
          <p:nvPr/>
        </p:nvSpPr>
        <p:spPr bwMode="auto">
          <a:xfrm>
            <a:off x="3044367" y="4260563"/>
            <a:ext cx="792088" cy="1094929"/>
          </a:xfrm>
          <a:prstGeom prst="upArrow">
            <a:avLst>
              <a:gd name="adj1" fmla="val 50000"/>
              <a:gd name="adj2" fmla="val 120553"/>
            </a:avLst>
          </a:prstGeom>
          <a:gradFill flip="none" rotWithShape="1">
            <a:gsLst>
              <a:gs pos="1000">
                <a:srgbClr val="DB9458"/>
              </a:gs>
              <a:gs pos="100000">
                <a:srgbClr val="FF9B2D"/>
              </a:gs>
            </a:gsLst>
            <a:lin ang="13500000" scaled="1"/>
            <a:tileRect/>
          </a:gradFill>
          <a:ln w="12700" cap="flat" cmpd="sng" algn="ctr">
            <a:noFill/>
            <a:prstDash val="solid"/>
            <a:round/>
            <a:headEnd type="none" w="med" len="med"/>
            <a:tailEnd type="none" w="med" len="med"/>
          </a:ln>
          <a:effectLst>
            <a:outerShdw blurRad="50800" dist="114300" dir="6600000" algn="tr" rotWithShape="0">
              <a:prstClr val="black">
                <a:alpha val="40000"/>
              </a:prstClr>
            </a:outerShdw>
          </a:effectLst>
          <a:scene3d>
            <a:camera prst="obliqueTopLeft">
              <a:rot lat="1800000" lon="0" rev="0"/>
            </a:camera>
            <a:lightRig rig="threePt" dir="t"/>
          </a:scene3d>
          <a:sp3d prstMaterial="matte"/>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106" name="上箭头 105"/>
          <p:cNvSpPr/>
          <p:nvPr/>
        </p:nvSpPr>
        <p:spPr bwMode="auto">
          <a:xfrm>
            <a:off x="3044367" y="5226219"/>
            <a:ext cx="792088" cy="1094929"/>
          </a:xfrm>
          <a:prstGeom prst="upArrow">
            <a:avLst>
              <a:gd name="adj1" fmla="val 50000"/>
              <a:gd name="adj2" fmla="val 120553"/>
            </a:avLst>
          </a:prstGeom>
          <a:gradFill flip="none" rotWithShape="1">
            <a:gsLst>
              <a:gs pos="1000">
                <a:srgbClr val="2C726C"/>
              </a:gs>
              <a:gs pos="99000">
                <a:srgbClr val="6E9686"/>
              </a:gs>
            </a:gsLst>
            <a:lin ang="13500000" scaled="1"/>
            <a:tileRect/>
          </a:gradFill>
          <a:ln w="12700" cap="flat" cmpd="sng" algn="ctr">
            <a:noFill/>
            <a:prstDash val="solid"/>
            <a:round/>
            <a:headEnd type="none" w="med" len="med"/>
            <a:tailEnd type="none" w="med" len="med"/>
          </a:ln>
          <a:effectLst>
            <a:outerShdw blurRad="50800" dist="114300" dir="6600000" algn="tr" rotWithShape="0">
              <a:prstClr val="black">
                <a:alpha val="40000"/>
              </a:prstClr>
            </a:outerShdw>
          </a:effectLst>
          <a:scene3d>
            <a:camera prst="obliqueTopLeft">
              <a:rot lat="1800000" lon="0" rev="0"/>
            </a:camera>
            <a:lightRig rig="threePt" dir="t"/>
          </a:scene3d>
          <a:sp3d prstMaterial="matte"/>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107" name="矩形 106"/>
          <p:cNvSpPr/>
          <p:nvPr/>
        </p:nvSpPr>
        <p:spPr>
          <a:xfrm>
            <a:off x="3181458" y="3618197"/>
            <a:ext cx="439544" cy="630942"/>
          </a:xfrm>
          <a:prstGeom prst="rect">
            <a:avLst/>
          </a:prstGeom>
        </p:spPr>
        <p:txBody>
          <a:bodyPr wrap="none">
            <a:spAutoFit/>
          </a:bodyPr>
          <a:lstStyle/>
          <a:p>
            <a:r>
              <a:rPr lang="en-US" altLang="zh-CN" sz="3500" b="1" dirty="0">
                <a:solidFill>
                  <a:schemeClr val="bg1"/>
                </a:solidFill>
                <a:latin typeface="Lucida Calligraphy" panose="03010101010101010101" pitchFamily="66" charset="0"/>
                <a:ea typeface="Tahoma" panose="020B0604030504040204" pitchFamily="34" charset="0"/>
                <a:cs typeface="Tahoma" panose="020B0604030504040204" pitchFamily="34" charset="0"/>
              </a:rPr>
              <a:t>2</a:t>
            </a:r>
            <a:endParaRPr lang="zh-CN" altLang="en-US" sz="3500" b="1" dirty="0">
              <a:solidFill>
                <a:schemeClr val="bg1"/>
              </a:solidFill>
              <a:latin typeface="Lucida Calligraphy" panose="03010101010101010101" pitchFamily="66" charset="0"/>
              <a:cs typeface="Tahoma" panose="020B0604030504040204" pitchFamily="34" charset="0"/>
            </a:endParaRPr>
          </a:p>
        </p:txBody>
      </p:sp>
      <p:sp>
        <p:nvSpPr>
          <p:cNvPr id="108" name="矩形 107"/>
          <p:cNvSpPr/>
          <p:nvPr/>
        </p:nvSpPr>
        <p:spPr>
          <a:xfrm>
            <a:off x="3161564" y="4610247"/>
            <a:ext cx="439544" cy="630942"/>
          </a:xfrm>
          <a:prstGeom prst="rect">
            <a:avLst/>
          </a:prstGeom>
        </p:spPr>
        <p:txBody>
          <a:bodyPr wrap="none">
            <a:spAutoFit/>
          </a:bodyPr>
          <a:lstStyle/>
          <a:p>
            <a:r>
              <a:rPr lang="en-US" altLang="zh-CN" sz="3500" b="1" dirty="0">
                <a:solidFill>
                  <a:schemeClr val="bg1"/>
                </a:solidFill>
                <a:latin typeface="Lucida Calligraphy" panose="03010101010101010101" pitchFamily="66" charset="0"/>
                <a:ea typeface="Tahoma" panose="020B0604030504040204" pitchFamily="34" charset="0"/>
                <a:cs typeface="Tahoma" panose="020B0604030504040204" pitchFamily="34" charset="0"/>
              </a:rPr>
              <a:t>3</a:t>
            </a:r>
            <a:endParaRPr lang="zh-CN" altLang="en-US" sz="3500" b="1" dirty="0">
              <a:solidFill>
                <a:schemeClr val="bg1"/>
              </a:solidFill>
              <a:latin typeface="Lucida Calligraphy" panose="03010101010101010101" pitchFamily="66" charset="0"/>
              <a:cs typeface="Tahoma" panose="020B0604030504040204" pitchFamily="34" charset="0"/>
            </a:endParaRPr>
          </a:p>
        </p:txBody>
      </p:sp>
      <p:sp>
        <p:nvSpPr>
          <p:cNvPr id="109" name="矩形 108"/>
          <p:cNvSpPr/>
          <p:nvPr/>
        </p:nvSpPr>
        <p:spPr>
          <a:xfrm>
            <a:off x="3123092" y="5537498"/>
            <a:ext cx="478016" cy="630942"/>
          </a:xfrm>
          <a:prstGeom prst="rect">
            <a:avLst/>
          </a:prstGeom>
        </p:spPr>
        <p:txBody>
          <a:bodyPr wrap="none">
            <a:spAutoFit/>
          </a:bodyPr>
          <a:lstStyle/>
          <a:p>
            <a:r>
              <a:rPr lang="en-US" altLang="zh-CN" sz="3500" b="1" dirty="0">
                <a:solidFill>
                  <a:schemeClr val="bg1"/>
                </a:solidFill>
                <a:latin typeface="Lucida Calligraphy" panose="03010101010101010101" pitchFamily="66" charset="0"/>
                <a:ea typeface="Tahoma" panose="020B0604030504040204" pitchFamily="34" charset="0"/>
                <a:cs typeface="Tahoma" panose="020B0604030504040204" pitchFamily="34" charset="0"/>
              </a:rPr>
              <a:t>4</a:t>
            </a:r>
            <a:endParaRPr lang="zh-CN" altLang="en-US" sz="3500" b="1" dirty="0">
              <a:solidFill>
                <a:schemeClr val="bg1"/>
              </a:solidFill>
              <a:latin typeface="Lucida Calligraphy" panose="03010101010101010101" pitchFamily="66" charset="0"/>
              <a:cs typeface="Tahoma" panose="020B0604030504040204" pitchFamily="34" charset="0"/>
            </a:endParaRPr>
          </a:p>
        </p:txBody>
      </p:sp>
      <p:sp>
        <p:nvSpPr>
          <p:cNvPr id="16" name="矩形 15"/>
          <p:cNvSpPr/>
          <p:nvPr/>
        </p:nvSpPr>
        <p:spPr>
          <a:xfrm>
            <a:off x="3836455" y="4633919"/>
            <a:ext cx="4062377" cy="553998"/>
          </a:xfrm>
          <a:prstGeom prst="rect">
            <a:avLst/>
          </a:prstGeom>
          <a:noFill/>
          <a:effectLst>
            <a:innerShdw blurRad="63500" dist="50800" dir="18900000">
              <a:prstClr val="black">
                <a:alpha val="50000"/>
              </a:prstClr>
            </a:innerShdw>
          </a:effectLst>
        </p:spPr>
        <p:txBody>
          <a:bodyPr wrap="square">
            <a:spAutoFit/>
          </a:bodyPr>
          <a:lstStyle/>
          <a:p>
            <a:r>
              <a:rPr lang="zh-CN" altLang="en-US" sz="3000" b="1" dirty="0">
                <a:solidFill>
                  <a:schemeClr val="tx1">
                    <a:lumMod val="65000"/>
                    <a:lumOff val="35000"/>
                  </a:schemeClr>
                </a:solidFill>
                <a:latin typeface="微软雅黑" panose="020B0503020204020204" pitchFamily="34" charset="-122"/>
                <a:ea typeface="微软雅黑" panose="020B0503020204020204" pitchFamily="34" charset="-122"/>
              </a:rPr>
              <a:t>难点和关键点</a:t>
            </a:r>
          </a:p>
        </p:txBody>
      </p:sp>
    </p:spTree>
    <p:extLst>
      <p:ext uri="{BB962C8B-B14F-4D97-AF65-F5344CB8AC3E}">
        <p14:creationId xmlns:p14="http://schemas.microsoft.com/office/powerpoint/2010/main" val="276033261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074" y="1700211"/>
            <a:ext cx="6877051" cy="5157789"/>
          </a:xfrm>
          <a:prstGeom prst="rect">
            <a:avLst/>
          </a:prstGeom>
        </p:spPr>
      </p:pic>
      <p:sp>
        <p:nvSpPr>
          <p:cNvPr id="4" name="圆角矩形 3"/>
          <p:cNvSpPr/>
          <p:nvPr/>
        </p:nvSpPr>
        <p:spPr bwMode="auto">
          <a:xfrm>
            <a:off x="1700210" y="2500314"/>
            <a:ext cx="6081714" cy="557214"/>
          </a:xfrm>
          <a:prstGeom prst="roundRect">
            <a:avLst/>
          </a:prstGeom>
          <a:noFill/>
          <a:ln w="12700" cap="flat" cmpd="sng" algn="ctr">
            <a:solidFill>
              <a:srgbClr val="4A87C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b="1" dirty="0">
                <a:solidFill>
                  <a:schemeClr val="tx1">
                    <a:lumMod val="95000"/>
                    <a:lumOff val="5000"/>
                  </a:schemeClr>
                </a:solidFill>
                <a:latin typeface="Calibri" panose="020F0502020204030204" pitchFamily="34" charset="0"/>
                <a:ea typeface="Heiti SC Light" charset="0"/>
                <a:cs typeface="Heiti SC Light" charset="0"/>
                <a:sym typeface="Calibri" panose="020F0502020204030204" pitchFamily="34" charset="0"/>
              </a:rPr>
              <a:t>决定分类效果的关键点</a:t>
            </a:r>
            <a:endParaRPr kumimoji="0" lang="zh-CN" altLang="en-US" sz="2400" b="1" i="0" u="none" strike="noStrike" cap="none" normalizeH="0" baseline="0" dirty="0">
              <a:ln>
                <a:noFill/>
              </a:ln>
              <a:solidFill>
                <a:schemeClr val="tx1">
                  <a:lumMod val="95000"/>
                  <a:lumOff val="5000"/>
                </a:schemeClr>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5" name="圆角矩形 4"/>
          <p:cNvSpPr/>
          <p:nvPr/>
        </p:nvSpPr>
        <p:spPr bwMode="auto">
          <a:xfrm>
            <a:off x="1700210" y="3290889"/>
            <a:ext cx="5629275" cy="2776536"/>
          </a:xfrm>
          <a:prstGeom prst="round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fontAlgn="base">
              <a:spcBef>
                <a:spcPts val="600"/>
              </a:spcBef>
              <a:spcAft>
                <a:spcPct val="0"/>
              </a:spcAft>
              <a:buClr>
                <a:srgbClr val="C00000"/>
              </a:buClr>
              <a:buSzPct val="6000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cs typeface="Heiti SC Light" charset="0"/>
                <a:sym typeface="Calibri" panose="020F0502020204030204" pitchFamily="34" charset="0"/>
              </a:rPr>
              <a:t>阅读多篇论文，复现论文中的算法</a:t>
            </a:r>
            <a:endParaRPr lang="en-US" altLang="zh-CN" dirty="0">
              <a:latin typeface="微软雅黑" panose="020B0503020204020204" pitchFamily="34" charset="-122"/>
              <a:ea typeface="微软雅黑" panose="020B0503020204020204" pitchFamily="34" charset="-122"/>
              <a:cs typeface="Heiti SC Light" charset="0"/>
              <a:sym typeface="Calibri" panose="020F0502020204030204" pitchFamily="34" charset="0"/>
            </a:endParaRPr>
          </a:p>
          <a:p>
            <a:pPr marL="285750" indent="-285750" fontAlgn="base">
              <a:spcBef>
                <a:spcPts val="600"/>
              </a:spcBef>
              <a:spcAft>
                <a:spcPct val="0"/>
              </a:spcAft>
              <a:buClr>
                <a:srgbClr val="C00000"/>
              </a:buClr>
              <a:buSzPct val="6000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cs typeface="Heiti SC Light" charset="0"/>
                <a:sym typeface="Calibri" panose="020F0502020204030204" pitchFamily="34" charset="0"/>
              </a:rPr>
              <a:t>理解各个算法的原理与适用场景</a:t>
            </a:r>
            <a:endParaRPr lang="en-US" altLang="zh-CN" dirty="0">
              <a:latin typeface="微软雅黑" panose="020B0503020204020204" pitchFamily="34" charset="-122"/>
              <a:ea typeface="微软雅黑" panose="020B0503020204020204" pitchFamily="34" charset="-122"/>
              <a:cs typeface="Heiti SC Light" charset="0"/>
              <a:sym typeface="Calibri" panose="020F0502020204030204" pitchFamily="34" charset="0"/>
            </a:endParaRPr>
          </a:p>
          <a:p>
            <a:pPr marL="285750" indent="-285750" fontAlgn="base">
              <a:spcBef>
                <a:spcPts val="600"/>
              </a:spcBef>
              <a:spcAft>
                <a:spcPct val="0"/>
              </a:spcAft>
              <a:buClr>
                <a:srgbClr val="C00000"/>
              </a:buClr>
              <a:buSzPct val="60000"/>
              <a:buFont typeface="Wingdings" panose="05000000000000000000" pitchFamily="2" charset="2"/>
              <a:buChar char="p"/>
            </a:pPr>
            <a:r>
              <a:rPr lang="zh-CN" altLang="en-US" b="1" dirty="0">
                <a:latin typeface="黑体" panose="02010609060101010101" pitchFamily="49" charset="-122"/>
                <a:ea typeface="黑体" panose="02010609060101010101" pitchFamily="49" charset="-122"/>
                <a:cs typeface="Heiti SC Light" charset="0"/>
                <a:sym typeface="Calibri" panose="020F0502020204030204" pitchFamily="34" charset="0"/>
              </a:rPr>
              <a:t>将网络上获取的资料整理成读书笔记</a:t>
            </a:r>
            <a:endParaRPr lang="en-US" altLang="zh-CN" b="1" dirty="0">
              <a:latin typeface="黑体" panose="02010609060101010101" pitchFamily="49" charset="-122"/>
              <a:ea typeface="黑体" panose="02010609060101010101" pitchFamily="49" charset="-122"/>
              <a:cs typeface="Heiti SC Light" charset="0"/>
              <a:sym typeface="Calibri" panose="020F0502020204030204" pitchFamily="34" charset="0"/>
            </a:endParaRPr>
          </a:p>
          <a:p>
            <a:pPr marL="285750" indent="-285750" fontAlgn="base">
              <a:spcBef>
                <a:spcPts val="600"/>
              </a:spcBef>
              <a:spcAft>
                <a:spcPct val="0"/>
              </a:spcAft>
              <a:buClr>
                <a:srgbClr val="C00000"/>
              </a:buClr>
              <a:buSzPct val="60000"/>
              <a:buFont typeface="Wingdings" panose="05000000000000000000" pitchFamily="2" charset="2"/>
              <a:buChar char="p"/>
            </a:pPr>
            <a:r>
              <a:rPr lang="zh-CN" altLang="en-US" b="1" dirty="0">
                <a:latin typeface="黑体" panose="02010609060101010101" pitchFamily="49" charset="-122"/>
                <a:ea typeface="黑体" panose="02010609060101010101" pitchFamily="49" charset="-122"/>
                <a:cs typeface="Heiti SC Light" charset="0"/>
                <a:sym typeface="Calibri" panose="020F0502020204030204" pitchFamily="34" charset="0"/>
              </a:rPr>
              <a:t>将论文中的算法在本地跑起来</a:t>
            </a:r>
            <a:endParaRPr lang="en-US" altLang="zh-CN" b="1" dirty="0">
              <a:latin typeface="黑体" panose="02010609060101010101" pitchFamily="49" charset="-122"/>
              <a:ea typeface="黑体" panose="02010609060101010101" pitchFamily="49" charset="-122"/>
              <a:cs typeface="Heiti SC Light" charset="0"/>
              <a:sym typeface="Calibri" panose="020F0502020204030204" pitchFamily="34" charset="0"/>
            </a:endParaRPr>
          </a:p>
          <a:p>
            <a:pPr fontAlgn="base">
              <a:spcBef>
                <a:spcPts val="600"/>
              </a:spcBef>
              <a:spcAft>
                <a:spcPct val="0"/>
              </a:spcAft>
              <a:buClr>
                <a:srgbClr val="C00000"/>
              </a:buClr>
              <a:buSzPct val="60000"/>
            </a:pPr>
            <a:endParaRPr kumimoji="0" lang="en-US" altLang="zh-CN"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a:p>
            <a:pPr marL="285750" indent="-285750" fontAlgn="base">
              <a:spcBef>
                <a:spcPts val="600"/>
              </a:spcBef>
              <a:spcAft>
                <a:spcPct val="0"/>
              </a:spcAft>
              <a:buClr>
                <a:srgbClr val="C00000"/>
              </a:buClr>
              <a:buSzPct val="60000"/>
              <a:buFont typeface="Wingdings" panose="05000000000000000000" pitchFamily="2" charset="2"/>
              <a:buChar char="n"/>
            </a:pPr>
            <a:r>
              <a:rPr kumimoji="0" lang="zh-CN" altLang="en-US"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rPr>
              <a:t>正在根据本场景优化选中的算法</a:t>
            </a:r>
          </a:p>
        </p:txBody>
      </p:sp>
      <p:sp>
        <p:nvSpPr>
          <p:cNvPr id="6" name="矩形 5"/>
          <p:cNvSpPr/>
          <p:nvPr/>
        </p:nvSpPr>
        <p:spPr>
          <a:xfrm>
            <a:off x="3812187" y="956652"/>
            <a:ext cx="1620957"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算法比较</a:t>
            </a:r>
          </a:p>
        </p:txBody>
      </p:sp>
    </p:spTree>
    <p:extLst>
      <p:ext uri="{BB962C8B-B14F-4D97-AF65-F5344CB8AC3E}">
        <p14:creationId xmlns:p14="http://schemas.microsoft.com/office/powerpoint/2010/main" val="402286285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074" y="1700211"/>
            <a:ext cx="6877051" cy="5157789"/>
          </a:xfrm>
          <a:prstGeom prst="rect">
            <a:avLst/>
          </a:prstGeom>
        </p:spPr>
      </p:pic>
      <p:sp>
        <p:nvSpPr>
          <p:cNvPr id="4" name="圆角矩形 3"/>
          <p:cNvSpPr/>
          <p:nvPr/>
        </p:nvSpPr>
        <p:spPr bwMode="auto">
          <a:xfrm>
            <a:off x="1976342" y="3452814"/>
            <a:ext cx="5629275" cy="2776536"/>
          </a:xfrm>
          <a:prstGeom prst="round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fontAlgn="base">
              <a:spcBef>
                <a:spcPts val="600"/>
              </a:spcBef>
              <a:spcAft>
                <a:spcPct val="0"/>
              </a:spcAft>
              <a:buClr>
                <a:srgbClr val="C00000"/>
              </a:buClr>
              <a:buSzPct val="7000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cs typeface="Heiti SC Light" charset="0"/>
                <a:sym typeface="Calibri" panose="020F0502020204030204" pitchFamily="34" charset="0"/>
              </a:rPr>
              <a:t>初步以我的标准为用户标准（中二）</a:t>
            </a:r>
            <a:endParaRPr lang="en-US" altLang="zh-CN" dirty="0">
              <a:latin typeface="微软雅黑" panose="020B0503020204020204" pitchFamily="34" charset="-122"/>
              <a:ea typeface="微软雅黑" panose="020B0503020204020204" pitchFamily="34" charset="-122"/>
              <a:cs typeface="Heiti SC Light" charset="0"/>
              <a:sym typeface="Calibri" panose="020F0502020204030204" pitchFamily="34" charset="0"/>
            </a:endParaRPr>
          </a:p>
          <a:p>
            <a:pPr marL="342900" indent="-342900" fontAlgn="base">
              <a:spcBef>
                <a:spcPts val="600"/>
              </a:spcBef>
              <a:spcAft>
                <a:spcPct val="0"/>
              </a:spcAft>
              <a:buClr>
                <a:srgbClr val="C00000"/>
              </a:buClr>
              <a:buSzPct val="70000"/>
              <a:buFont typeface="Wingdings" panose="05000000000000000000" pitchFamily="2" charset="2"/>
              <a:buChar char="l"/>
            </a:pPr>
            <a:r>
              <a:rPr kumimoji="0" lang="zh-CN" altLang="en-US"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Heiti SC Light" charset="0"/>
                <a:sym typeface="Calibri" panose="020F0502020204030204" pitchFamily="34" charset="0"/>
              </a:rPr>
              <a:t>选取部分案例，询问老师同学看法</a:t>
            </a:r>
            <a:r>
              <a:rPr lang="zh-CN" altLang="en-US" dirty="0">
                <a:latin typeface="微软雅黑" panose="020B0503020204020204" pitchFamily="34" charset="-122"/>
                <a:ea typeface="微软雅黑" panose="020B0503020204020204" pitchFamily="34" charset="-122"/>
                <a:cs typeface="Heiti SC Light" charset="0"/>
                <a:sym typeface="Calibri" panose="020F0502020204030204" pitchFamily="34" charset="0"/>
              </a:rPr>
              <a:t>（不一定搞）</a:t>
            </a:r>
            <a:endParaRPr kumimoji="0" lang="en-US" altLang="zh-CN"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Heiti SC Light" charset="0"/>
              <a:sym typeface="Calibri" panose="020F0502020204030204" pitchFamily="34" charset="0"/>
            </a:endParaRPr>
          </a:p>
          <a:p>
            <a:pPr marL="342900" indent="-342900" fontAlgn="base">
              <a:spcBef>
                <a:spcPts val="600"/>
              </a:spcBef>
              <a:spcAft>
                <a:spcPct val="0"/>
              </a:spcAft>
              <a:buClr>
                <a:srgbClr val="C00000"/>
              </a:buClr>
              <a:buSzPct val="70000"/>
              <a:buFont typeface="Wingdings" panose="05000000000000000000" pitchFamily="2" charset="2"/>
              <a:buChar char="l"/>
            </a:pPr>
            <a:r>
              <a:rPr kumimoji="0" lang="zh-CN" altLang="en-US"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Heiti SC Light" charset="0"/>
                <a:sym typeface="Calibri" panose="020F0502020204030204" pitchFamily="34" charset="0"/>
              </a:rPr>
              <a:t>易用性：使用油猴脚本或</a:t>
            </a:r>
            <a:r>
              <a:rPr kumimoji="0" lang="en-US" altLang="zh-CN"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Heiti SC Light" charset="0"/>
                <a:sym typeface="Calibri" panose="020F0502020204030204" pitchFamily="34" charset="0"/>
              </a:rPr>
              <a:t>chrome</a:t>
            </a:r>
            <a:r>
              <a:rPr kumimoji="0" lang="zh-CN" altLang="en-US"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Heiti SC Light" charset="0"/>
                <a:sym typeface="Calibri" panose="020F0502020204030204" pitchFamily="34" charset="0"/>
              </a:rPr>
              <a:t>插件自动过滤（或整合，因为聚类以后的类为标准）垃圾评论，用户只需安装即可</a:t>
            </a:r>
            <a:endParaRPr kumimoji="0" lang="zh-CN" altLang="en-US"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5" name="矩形 4"/>
          <p:cNvSpPr/>
          <p:nvPr/>
        </p:nvSpPr>
        <p:spPr>
          <a:xfrm>
            <a:off x="3812187" y="956652"/>
            <a:ext cx="1620957"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用户体验</a:t>
            </a:r>
          </a:p>
        </p:txBody>
      </p:sp>
      <p:sp>
        <p:nvSpPr>
          <p:cNvPr id="7" name="圆角矩形 6"/>
          <p:cNvSpPr/>
          <p:nvPr/>
        </p:nvSpPr>
        <p:spPr bwMode="auto">
          <a:xfrm>
            <a:off x="1700210" y="2500314"/>
            <a:ext cx="6081714" cy="557214"/>
          </a:xfrm>
          <a:prstGeom prst="roundRect">
            <a:avLst/>
          </a:prstGeom>
          <a:noFill/>
          <a:ln w="12700" cap="flat" cmpd="sng" algn="ctr">
            <a:solidFill>
              <a:srgbClr val="4A87C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b="1" dirty="0">
                <a:solidFill>
                  <a:schemeClr val="tx1">
                    <a:lumMod val="95000"/>
                    <a:lumOff val="5000"/>
                  </a:schemeClr>
                </a:solidFill>
                <a:latin typeface="Calibri" panose="020F0502020204030204" pitchFamily="34" charset="0"/>
                <a:ea typeface="Heiti SC Light" charset="0"/>
                <a:cs typeface="Heiti SC Light" charset="0"/>
                <a:sym typeface="Calibri" panose="020F0502020204030204" pitchFamily="34" charset="0"/>
              </a:rPr>
              <a:t>不同用户对垃圾评论的定义标准不同</a:t>
            </a:r>
            <a:endParaRPr kumimoji="0" lang="zh-CN" altLang="en-US" sz="2400" b="1" i="0" u="none" strike="noStrike" cap="none" normalizeH="0" baseline="0" dirty="0">
              <a:ln>
                <a:noFill/>
              </a:ln>
              <a:solidFill>
                <a:schemeClr val="tx1">
                  <a:lumMod val="95000"/>
                  <a:lumOff val="5000"/>
                </a:schemeClr>
              </a:solidFill>
              <a:effectLst/>
              <a:latin typeface="Calibri" panose="020F0502020204030204" pitchFamily="34" charset="0"/>
              <a:ea typeface="Heiti SC Light" charset="0"/>
              <a:cs typeface="Heiti SC Light" charset="0"/>
              <a:sym typeface="Calibri" panose="020F0502020204030204" pitchFamily="34" charset="0"/>
            </a:endParaRPr>
          </a:p>
        </p:txBody>
      </p:sp>
    </p:spTree>
    <p:extLst>
      <p:ext uri="{BB962C8B-B14F-4D97-AF65-F5344CB8AC3E}">
        <p14:creationId xmlns:p14="http://schemas.microsoft.com/office/powerpoint/2010/main" val="385541227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2187" y="956652"/>
            <a:ext cx="2339102"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未实现的功能</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074" y="1700211"/>
            <a:ext cx="6877051" cy="5157789"/>
          </a:xfrm>
          <a:prstGeom prst="rect">
            <a:avLst/>
          </a:prstGeom>
        </p:spPr>
      </p:pic>
      <p:sp>
        <p:nvSpPr>
          <p:cNvPr id="4" name="圆角矩形 3"/>
          <p:cNvSpPr/>
          <p:nvPr/>
        </p:nvSpPr>
        <p:spPr bwMode="auto">
          <a:xfrm>
            <a:off x="2769509" y="2364323"/>
            <a:ext cx="4424458" cy="557214"/>
          </a:xfrm>
          <a:prstGeom prst="roundRect">
            <a:avLst/>
          </a:prstGeom>
          <a:solidFill>
            <a:schemeClr val="accent4">
              <a:lumMod val="75000"/>
            </a:schemeClr>
          </a:solidFill>
          <a:ln w="12700" cap="flat" cmpd="sng" algn="ctr">
            <a:solidFill>
              <a:srgbClr val="4A87C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b="1" dirty="0">
                <a:solidFill>
                  <a:schemeClr val="bg1"/>
                </a:solidFill>
                <a:latin typeface="Calibri" panose="020F0502020204030204" pitchFamily="34" charset="0"/>
                <a:ea typeface="Heiti SC Light" charset="0"/>
                <a:cs typeface="Heiti SC Light" charset="0"/>
                <a:sym typeface="Calibri" panose="020F0502020204030204" pitchFamily="34" charset="0"/>
              </a:rPr>
              <a:t>模型训练与双向绑定</a:t>
            </a:r>
          </a:p>
        </p:txBody>
      </p:sp>
      <p:sp>
        <p:nvSpPr>
          <p:cNvPr id="5" name="圆角矩形 4"/>
          <p:cNvSpPr/>
          <p:nvPr/>
        </p:nvSpPr>
        <p:spPr bwMode="auto">
          <a:xfrm>
            <a:off x="2248190" y="3362197"/>
            <a:ext cx="5629275" cy="2776536"/>
          </a:xfrm>
          <a:prstGeom prst="round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fontAlgn="base">
              <a:spcBef>
                <a:spcPts val="600"/>
              </a:spcBef>
              <a:spcAft>
                <a:spcPct val="0"/>
              </a:spcAft>
              <a:buClr>
                <a:srgbClr val="C00000"/>
              </a:buClr>
              <a:buSzPct val="70000"/>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cs typeface="Heiti SC Light" charset="0"/>
                <a:sym typeface="Calibri" panose="020F0502020204030204" pitchFamily="34" charset="0"/>
              </a:rPr>
              <a:t>Hi</a:t>
            </a:r>
            <a:r>
              <a:rPr lang="zh-CN" altLang="en-US" dirty="0">
                <a:latin typeface="微软雅黑" panose="020B0503020204020204" pitchFamily="34" charset="-122"/>
                <a:ea typeface="微软雅黑" panose="020B0503020204020204" pitchFamily="34" charset="-122"/>
                <a:cs typeface="Heiti SC Light" charset="0"/>
                <a:sym typeface="Calibri" panose="020F0502020204030204" pitchFamily="34" charset="0"/>
              </a:rPr>
              <a:t>，我是结束语，我缺乏主次没分重点</a:t>
            </a:r>
            <a:r>
              <a:rPr lang="en-US" altLang="zh-CN" dirty="0">
                <a:latin typeface="微软雅黑" panose="020B0503020204020204" pitchFamily="34" charset="-122"/>
                <a:ea typeface="微软雅黑" panose="020B0503020204020204" pitchFamily="34" charset="-122"/>
                <a:cs typeface="Heiti SC Light" charset="0"/>
                <a:sym typeface="Calibri" panose="020F0502020204030204" pitchFamily="34" charset="0"/>
              </a:rPr>
              <a:t>xxxxxxxxxxxxxxxxxxxxxxxxxxxxxxxxxxxxxxxxxxxxxxxxxxxxxxxxxxxxxxxxxxxxxxxxxxxxxxxxxxxxxxxxxxxxxxxxxxxxxxxxxxxxxxxxxxxxxxxxxxxxxxxxxxxxxxxxxxxxxxxxxxxxxxxxxxxxxxxxxxxxxxxxxxxxxxxxxxxxxxx</a:t>
            </a:r>
            <a:r>
              <a:rPr lang="zh-CN" altLang="en-US" dirty="0">
                <a:latin typeface="微软雅黑" panose="020B0503020204020204" pitchFamily="34" charset="-122"/>
                <a:ea typeface="微软雅黑" panose="020B0503020204020204" pitchFamily="34" charset="-122"/>
                <a:cs typeface="Heiti SC Light" charset="0"/>
                <a:sym typeface="Calibri" panose="020F0502020204030204" pitchFamily="34" charset="0"/>
              </a:rPr>
              <a:t>。</a:t>
            </a:r>
            <a:endParaRPr lang="en-US" altLang="zh-CN" dirty="0">
              <a:latin typeface="微软雅黑" panose="020B0503020204020204" pitchFamily="34" charset="-122"/>
              <a:ea typeface="微软雅黑" panose="020B0503020204020204" pitchFamily="34" charset="-122"/>
              <a:cs typeface="Heiti SC Light" charset="0"/>
              <a:sym typeface="Calibri" panose="020F0502020204030204" pitchFamily="34" charset="0"/>
            </a:endParaRPr>
          </a:p>
          <a:p>
            <a:pPr fontAlgn="base">
              <a:spcBef>
                <a:spcPts val="600"/>
              </a:spcBef>
              <a:spcAft>
                <a:spcPct val="0"/>
              </a:spcAft>
              <a:buClr>
                <a:srgbClr val="C00000"/>
              </a:buClr>
              <a:buSzPct val="60000"/>
            </a:pPr>
            <a:endParaRPr kumimoji="0" lang="en-US" altLang="zh-CN"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a:p>
            <a:pPr marL="285750" indent="-285750" fontAlgn="base">
              <a:spcBef>
                <a:spcPts val="600"/>
              </a:spcBef>
              <a:spcAft>
                <a:spcPct val="0"/>
              </a:spcAft>
              <a:buClr>
                <a:srgbClr val="C00000"/>
              </a:buClr>
              <a:buSzPct val="60000"/>
              <a:buFont typeface="Wingdings" panose="05000000000000000000" pitchFamily="2" charset="2"/>
              <a:buChar char="n"/>
            </a:pPr>
            <a:endParaRPr kumimoji="0" lang="zh-CN" altLang="en-US"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pic>
        <p:nvPicPr>
          <p:cNvPr id="11" name="图片 10">
            <a:extLst>
              <a:ext uri="{FF2B5EF4-FFF2-40B4-BE49-F238E27FC236}">
                <a16:creationId xmlns:a16="http://schemas.microsoft.com/office/drawing/2014/main" id="{FB5785D5-872F-4056-ACBE-7781D582B3C2}"/>
              </a:ext>
            </a:extLst>
          </p:cNvPr>
          <p:cNvPicPr>
            <a:picLocks noChangeAspect="1"/>
          </p:cNvPicPr>
          <p:nvPr/>
        </p:nvPicPr>
        <p:blipFill>
          <a:blip r:embed="rId3"/>
          <a:stretch>
            <a:fillRect/>
          </a:stretch>
        </p:blipFill>
        <p:spPr>
          <a:xfrm>
            <a:off x="1855785" y="3040845"/>
            <a:ext cx="5889628" cy="3817155"/>
          </a:xfrm>
          <a:prstGeom prst="rect">
            <a:avLst/>
          </a:prstGeom>
        </p:spPr>
      </p:pic>
    </p:spTree>
    <p:extLst>
      <p:ext uri="{BB962C8B-B14F-4D97-AF65-F5344CB8AC3E}">
        <p14:creationId xmlns:p14="http://schemas.microsoft.com/office/powerpoint/2010/main" val="225928696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86954" y="682367"/>
            <a:ext cx="2646878" cy="584775"/>
          </a:xfrm>
          <a:prstGeom prst="rect">
            <a:avLst/>
          </a:prstGeom>
        </p:spPr>
        <p:txBody>
          <a:bodyPr wrap="none">
            <a:spAutoFit/>
          </a:bodyPr>
          <a:lstStyle/>
          <a:p>
            <a:pPr marL="0" lvl="1">
              <a:defRPr/>
            </a:pPr>
            <a:r>
              <a:rPr lang="zh-CN" altLang="en-US" sz="3200" b="1" dirty="0">
                <a:latin typeface="微软雅黑" panose="020B0503020204020204" pitchFamily="34" charset="-122"/>
                <a:ea typeface="微软雅黑" panose="020B0503020204020204" pitchFamily="34" charset="-122"/>
              </a:rPr>
              <a:t>我的联系方式</a:t>
            </a:r>
            <a:endParaRPr lang="en-US" altLang="zh-CN" sz="3200" b="1" dirty="0">
              <a:latin typeface="微软雅黑" panose="020B0503020204020204" pitchFamily="34" charset="-122"/>
              <a:ea typeface="微软雅黑" panose="020B0503020204020204" pitchFamily="34" charset="-122"/>
            </a:endParaRPr>
          </a:p>
        </p:txBody>
      </p:sp>
      <p:sp>
        <p:nvSpPr>
          <p:cNvPr id="5" name="矩形 4"/>
          <p:cNvSpPr/>
          <p:nvPr/>
        </p:nvSpPr>
        <p:spPr>
          <a:xfrm>
            <a:off x="1641214" y="1551460"/>
            <a:ext cx="5917004" cy="3883307"/>
          </a:xfrm>
          <a:prstGeom prst="rect">
            <a:avLst/>
          </a:prstGeom>
        </p:spPr>
        <p:txBody>
          <a:bodyPr wrap="none">
            <a:spAutoFit/>
          </a:bodyPr>
          <a:lstStyle/>
          <a:p>
            <a:pPr marL="0" lvl="1">
              <a:lnSpc>
                <a:spcPct val="200000"/>
              </a:lnSpc>
              <a:defRPr/>
            </a:pPr>
            <a:r>
              <a:rPr lang="zh-CN" altLang="en-US" sz="3200" b="1" dirty="0">
                <a:latin typeface="微软雅黑" panose="020B0503020204020204" pitchFamily="34" charset="-122"/>
                <a:ea typeface="微软雅黑" panose="020B0503020204020204" pitchFamily="34" charset="-122"/>
              </a:rPr>
              <a:t>姓名：黄怀宇</a:t>
            </a:r>
            <a:endParaRPr lang="en-US" altLang="zh-CN" sz="3200" b="1" dirty="0">
              <a:latin typeface="微软雅黑" panose="020B0503020204020204" pitchFamily="34" charset="-122"/>
              <a:ea typeface="微软雅黑" panose="020B0503020204020204" pitchFamily="34" charset="-122"/>
            </a:endParaRPr>
          </a:p>
          <a:p>
            <a:pPr marL="0" lvl="1">
              <a:lnSpc>
                <a:spcPct val="200000"/>
              </a:lnSpc>
              <a:defRPr/>
            </a:pPr>
            <a:r>
              <a:rPr lang="zh-CN" altLang="en-US" sz="3200" b="1" dirty="0">
                <a:latin typeface="微软雅黑" panose="020B0503020204020204" pitchFamily="34" charset="-122"/>
                <a:ea typeface="微软雅黑" panose="020B0503020204020204" pitchFamily="34" charset="-122"/>
              </a:rPr>
              <a:t>邮箱：</a:t>
            </a:r>
            <a:r>
              <a:rPr lang="en-US" altLang="zh-CN" sz="3200" b="1" dirty="0">
                <a:latin typeface="微软雅黑" panose="020B0503020204020204" pitchFamily="34" charset="-122"/>
                <a:ea typeface="微软雅黑" panose="020B0503020204020204" pitchFamily="34" charset="-122"/>
              </a:rPr>
              <a:t>1172765646@qq.com</a:t>
            </a:r>
          </a:p>
          <a:p>
            <a:pPr marL="0" lvl="1">
              <a:lnSpc>
                <a:spcPct val="200000"/>
              </a:lnSpc>
              <a:defRPr/>
            </a:pPr>
            <a:r>
              <a:rPr lang="zh-CN" altLang="en-US" sz="3200" b="1" dirty="0">
                <a:latin typeface="微软雅黑" panose="020B0503020204020204" pitchFamily="34" charset="-122"/>
                <a:ea typeface="微软雅黑" panose="020B0503020204020204" pitchFamily="34" charset="-122"/>
              </a:rPr>
              <a:t>电话：</a:t>
            </a:r>
            <a:r>
              <a:rPr lang="en-US" altLang="zh-CN" sz="3200" b="1" dirty="0">
                <a:latin typeface="微软雅黑" panose="020B0503020204020204" pitchFamily="34" charset="-122"/>
                <a:ea typeface="微软雅黑" panose="020B0503020204020204" pitchFamily="34" charset="-122"/>
              </a:rPr>
              <a:t>13609119670</a:t>
            </a:r>
          </a:p>
          <a:p>
            <a:pPr marL="0" lvl="1">
              <a:lnSpc>
                <a:spcPct val="200000"/>
              </a:lnSpc>
              <a:defRPr/>
            </a:pPr>
            <a:r>
              <a:rPr lang="en-US" altLang="zh-CN" sz="3200" b="1" dirty="0" err="1">
                <a:latin typeface="微软雅黑" panose="020B0503020204020204" pitchFamily="34" charset="-122"/>
                <a:ea typeface="微软雅黑" panose="020B0503020204020204" pitchFamily="34" charset="-122"/>
              </a:rPr>
              <a:t>Github</a:t>
            </a:r>
            <a:r>
              <a:rPr lang="zh-CN" altLang="en-US" sz="3200" b="1" dirty="0">
                <a:latin typeface="微软雅黑" panose="020B0503020204020204" pitchFamily="34" charset="-122"/>
                <a:ea typeface="微软雅黑" panose="020B0503020204020204" pitchFamily="34" charset="-122"/>
              </a:rPr>
              <a:t>：</a:t>
            </a:r>
            <a:r>
              <a:rPr lang="en-US" altLang="zh-CN" sz="3200" b="1" dirty="0" err="1">
                <a:latin typeface="微软雅黑" panose="020B0503020204020204" pitchFamily="34" charset="-122"/>
                <a:ea typeface="微软雅黑" panose="020B0503020204020204" pitchFamily="34" charset="-122"/>
              </a:rPr>
              <a:t>magictomagic</a:t>
            </a:r>
            <a:endParaRPr lang="en-US" altLang="zh-CN"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696530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1771135"/>
            <a:ext cx="9144000" cy="1556951"/>
          </a:xfrm>
          <a:prstGeom prst="rect">
            <a:avLst/>
          </a:prstGeom>
          <a:gradFill>
            <a:gsLst>
              <a:gs pos="1000">
                <a:srgbClr val="9B5048"/>
              </a:gs>
              <a:gs pos="100000">
                <a:srgbClr val="DD6358"/>
              </a:gs>
            </a:gsLst>
            <a:path path="circle">
              <a:fillToRect t="100000" r="100000"/>
            </a:path>
          </a:gra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grpSp>
        <p:nvGrpSpPr>
          <p:cNvPr id="3" name="组合 2"/>
          <p:cNvGrpSpPr/>
          <p:nvPr/>
        </p:nvGrpSpPr>
        <p:grpSpPr>
          <a:xfrm>
            <a:off x="3275856" y="3645024"/>
            <a:ext cx="2426318" cy="2952328"/>
            <a:chOff x="2930842" y="2813880"/>
            <a:chExt cx="2771332" cy="3279416"/>
          </a:xfrm>
        </p:grpSpPr>
        <p:sp>
          <p:nvSpPr>
            <p:cNvPr id="4" name="上箭头 3"/>
            <p:cNvSpPr/>
            <p:nvPr/>
          </p:nvSpPr>
          <p:spPr bwMode="auto">
            <a:xfrm>
              <a:off x="5012286" y="2813880"/>
              <a:ext cx="540122" cy="3039145"/>
            </a:xfrm>
            <a:prstGeom prst="upArrow">
              <a:avLst>
                <a:gd name="adj1" fmla="val 66640"/>
                <a:gd name="adj2" fmla="val 156809"/>
              </a:avLst>
            </a:prstGeom>
            <a:gradFill flip="none" rotWithShape="1">
              <a:gsLst>
                <a:gs pos="1000">
                  <a:srgbClr val="9B5048"/>
                </a:gs>
                <a:gs pos="100000">
                  <a:srgbClr val="DD6358"/>
                </a:gs>
              </a:gsLst>
              <a:path path="circle">
                <a:fillToRect t="100000" r="100000"/>
              </a:path>
              <a:tileRect l="-100000" b="-100000"/>
            </a:gradFill>
            <a:ln w="12700" cap="flat" cmpd="sng" algn="ctr">
              <a:noFill/>
              <a:prstDash val="solid"/>
              <a:round/>
              <a:headEnd type="none" w="med" len="med"/>
              <a:tailEnd type="none" w="med" len="med"/>
            </a:ln>
            <a:effectLst>
              <a:outerShdw blurRad="50800" dist="38100" dir="16200000" rotWithShape="0">
                <a:prstClr val="black">
                  <a:alpha val="40000"/>
                </a:prstClr>
              </a:outerShdw>
            </a:effectLst>
            <a:scene3d>
              <a:camera prst="obliqueTopLeft">
                <a:rot lat="2400000" lon="0" rev="0"/>
              </a:camera>
              <a:lightRig rig="threePt" dir="t"/>
            </a:scene3d>
            <a:sp3d prstMaterial="matte"/>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5" name="上箭头 4"/>
            <p:cNvSpPr/>
            <p:nvPr/>
          </p:nvSpPr>
          <p:spPr bwMode="auto">
            <a:xfrm>
              <a:off x="3699019" y="4397381"/>
              <a:ext cx="792088" cy="1094929"/>
            </a:xfrm>
            <a:prstGeom prst="upArrow">
              <a:avLst>
                <a:gd name="adj1" fmla="val 50000"/>
                <a:gd name="adj2" fmla="val 0"/>
              </a:avLst>
            </a:prstGeom>
            <a:gradFill flip="none" rotWithShape="1">
              <a:gsLst>
                <a:gs pos="83000">
                  <a:srgbClr val="B8D870"/>
                </a:gs>
                <a:gs pos="15000">
                  <a:srgbClr val="677947"/>
                </a:gs>
              </a:gsLst>
              <a:lin ang="13500000" scaled="1"/>
              <a:tileRect/>
            </a:gradFill>
            <a:ln w="12700" cap="flat" cmpd="sng" algn="ctr">
              <a:noFill/>
              <a:prstDash val="solid"/>
              <a:round/>
              <a:headEnd type="none" w="med" len="med"/>
              <a:tailEnd type="none" w="med" len="med"/>
            </a:ln>
            <a:effectLst>
              <a:outerShdw blurRad="50800" dist="38100" dir="16200000" rotWithShape="0">
                <a:prstClr val="black">
                  <a:alpha val="40000"/>
                </a:prstClr>
              </a:outerShdw>
            </a:effectLst>
            <a:scene3d>
              <a:camera prst="obliqueTopLeft">
                <a:rot lat="2400000" lon="0" rev="0"/>
              </a:camera>
              <a:lightRig rig="threePt" dir="t"/>
            </a:scene3d>
            <a:sp3d prstMaterial="matte"/>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6" name="上箭头 5"/>
            <p:cNvSpPr/>
            <p:nvPr/>
          </p:nvSpPr>
          <p:spPr bwMode="auto">
            <a:xfrm>
              <a:off x="4282957" y="3873550"/>
              <a:ext cx="792088" cy="1756843"/>
            </a:xfrm>
            <a:prstGeom prst="upArrow">
              <a:avLst>
                <a:gd name="adj1" fmla="val 50000"/>
                <a:gd name="adj2" fmla="val 0"/>
              </a:avLst>
            </a:prstGeom>
            <a:gradFill flip="none" rotWithShape="1">
              <a:gsLst>
                <a:gs pos="1000">
                  <a:srgbClr val="DB9458"/>
                </a:gs>
                <a:gs pos="100000">
                  <a:srgbClr val="FF9B2D"/>
                </a:gs>
              </a:gsLst>
              <a:lin ang="13500000" scaled="1"/>
              <a:tileRect/>
            </a:gradFill>
            <a:ln w="12700" cap="flat" cmpd="sng" algn="ctr">
              <a:noFill/>
              <a:prstDash val="solid"/>
              <a:round/>
              <a:headEnd type="none" w="med" len="med"/>
              <a:tailEnd type="none" w="med" len="med"/>
            </a:ln>
            <a:effectLst>
              <a:outerShdw blurRad="50800" dist="38100" dir="16200000" rotWithShape="0">
                <a:prstClr val="black">
                  <a:alpha val="40000"/>
                </a:prstClr>
              </a:outerShdw>
            </a:effectLst>
            <a:scene3d>
              <a:camera prst="obliqueTopLeft">
                <a:rot lat="2400000" lon="0" rev="0"/>
              </a:camera>
              <a:lightRig rig="threePt" dir="t"/>
            </a:scene3d>
            <a:sp3d prstMaterial="matte"/>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7" name="上箭头 6"/>
            <p:cNvSpPr/>
            <p:nvPr/>
          </p:nvSpPr>
          <p:spPr bwMode="auto">
            <a:xfrm>
              <a:off x="3143220" y="4746803"/>
              <a:ext cx="792088" cy="666895"/>
            </a:xfrm>
            <a:prstGeom prst="upArrow">
              <a:avLst>
                <a:gd name="adj1" fmla="val 50000"/>
                <a:gd name="adj2" fmla="val 0"/>
              </a:avLst>
            </a:prstGeom>
            <a:gradFill flip="none" rotWithShape="1">
              <a:gsLst>
                <a:gs pos="1000">
                  <a:srgbClr val="2C726C"/>
                </a:gs>
                <a:gs pos="99000">
                  <a:srgbClr val="6E9686"/>
                </a:gs>
              </a:gsLst>
              <a:lin ang="13500000" scaled="1"/>
              <a:tileRect/>
            </a:gradFill>
            <a:ln w="12700" cap="flat" cmpd="sng" algn="ctr">
              <a:noFill/>
              <a:prstDash val="solid"/>
              <a:round/>
              <a:headEnd type="none" w="med" len="med"/>
              <a:tailEnd type="none" w="med" len="med"/>
            </a:ln>
            <a:effectLst/>
            <a:scene3d>
              <a:camera prst="obliqueTopLeft">
                <a:rot lat="2400000" lon="0" rev="0"/>
              </a:camera>
              <a:lightRig rig="threePt" dir="t"/>
            </a:scene3d>
            <a:sp3d prstMaterial="matte"/>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cxnSp>
          <p:nvCxnSpPr>
            <p:cNvPr id="8" name="直接连接符 7"/>
            <p:cNvCxnSpPr/>
            <p:nvPr/>
          </p:nvCxnSpPr>
          <p:spPr bwMode="auto">
            <a:xfrm rot="10800000" flipH="1">
              <a:off x="2997945" y="6093296"/>
              <a:ext cx="2704229" cy="0"/>
            </a:xfrm>
            <a:prstGeom prst="line">
              <a:avLst/>
            </a:prstGeom>
            <a:solidFill>
              <a:srgbClr val="FFFEFE"/>
            </a:solidFill>
            <a:ln w="12700" cap="flat" cmpd="sng" algn="ctr">
              <a:gradFill flip="none" rotWithShape="1">
                <a:gsLst>
                  <a:gs pos="0">
                    <a:schemeClr val="bg1">
                      <a:alpha val="0"/>
                    </a:schemeClr>
                  </a:gs>
                  <a:gs pos="98788">
                    <a:schemeClr val="bg1">
                      <a:alpha val="0"/>
                    </a:schemeClr>
                  </a:gs>
                  <a:gs pos="48000">
                    <a:schemeClr val="tx1">
                      <a:lumMod val="95000"/>
                      <a:lumOff val="5000"/>
                    </a:schemeClr>
                  </a:gs>
                </a:gsLst>
                <a:lin ang="0" scaled="1"/>
                <a:tileRect/>
              </a:gradFill>
              <a:prstDash val="solid"/>
              <a:round/>
              <a:headEnd type="none" w="med" len="med"/>
              <a:tailEnd type="none" w="med" len="med"/>
            </a:ln>
            <a:effectLst>
              <a:outerShdw blurRad="12700" dist="12700" dir="5400000" algn="t" rotWithShape="0">
                <a:prstClr val="black">
                  <a:alpha val="40000"/>
                </a:prstClr>
              </a:outerShdw>
            </a:effectLst>
          </p:spPr>
        </p:cxnSp>
        <p:sp>
          <p:nvSpPr>
            <p:cNvPr id="9" name="矩形 8"/>
            <p:cNvSpPr/>
            <p:nvPr/>
          </p:nvSpPr>
          <p:spPr>
            <a:xfrm>
              <a:off x="4386264" y="4782756"/>
              <a:ext cx="443456" cy="581187"/>
            </a:xfrm>
            <a:prstGeom prst="rect">
              <a:avLst/>
            </a:prstGeom>
          </p:spPr>
          <p:txBody>
            <a:bodyPr wrap="none">
              <a:spAutoFit/>
            </a:bodyPr>
            <a:lstStyle/>
            <a:p>
              <a:r>
                <a:rPr lang="en-US" altLang="zh-CN" sz="2800" b="1" dirty="0">
                  <a:solidFill>
                    <a:schemeClr val="bg1"/>
                  </a:solidFill>
                  <a:latin typeface="Lucida Calligraphy" panose="03010101010101010101" pitchFamily="66" charset="0"/>
                  <a:ea typeface="Tahoma" panose="020B0604030504040204" pitchFamily="34" charset="0"/>
                  <a:cs typeface="Tahoma" panose="020B0604030504040204" pitchFamily="34" charset="0"/>
                </a:rPr>
                <a:t>2</a:t>
              </a:r>
              <a:endParaRPr lang="zh-CN" altLang="en-US" sz="2800" b="1" dirty="0">
                <a:solidFill>
                  <a:schemeClr val="bg1"/>
                </a:solidFill>
                <a:latin typeface="Lucida Calligraphy" panose="03010101010101010101" pitchFamily="66" charset="0"/>
                <a:ea typeface="Tahoma" panose="020B0604030504040204" pitchFamily="34" charset="0"/>
                <a:cs typeface="Tahoma" panose="020B0604030504040204" pitchFamily="34" charset="0"/>
              </a:endParaRPr>
            </a:p>
          </p:txBody>
        </p:sp>
        <p:sp>
          <p:nvSpPr>
            <p:cNvPr id="10" name="矩形 9"/>
            <p:cNvSpPr/>
            <p:nvPr/>
          </p:nvSpPr>
          <p:spPr>
            <a:xfrm>
              <a:off x="3299708" y="4800500"/>
              <a:ext cx="443456" cy="581187"/>
            </a:xfrm>
            <a:prstGeom prst="rect">
              <a:avLst/>
            </a:prstGeom>
            <a:effectLst>
              <a:outerShdw blurRad="50800" dist="38100" dir="16200000" rotWithShape="0">
                <a:prstClr val="black">
                  <a:alpha val="40000"/>
                </a:prstClr>
              </a:outerShdw>
            </a:effectLst>
          </p:spPr>
          <p:txBody>
            <a:bodyPr wrap="none">
              <a:spAutoFit/>
            </a:bodyPr>
            <a:lstStyle/>
            <a:p>
              <a:r>
                <a:rPr lang="en-US" altLang="zh-CN" sz="2800" b="1" dirty="0">
                  <a:solidFill>
                    <a:schemeClr val="bg1"/>
                  </a:solidFill>
                  <a:latin typeface="Lucida Calligraphy" panose="03010101010101010101" pitchFamily="66" charset="0"/>
                  <a:ea typeface="Tahoma" panose="020B0604030504040204" pitchFamily="34" charset="0"/>
                  <a:cs typeface="Tahoma" panose="020B0604030504040204" pitchFamily="34" charset="0"/>
                </a:rPr>
                <a:t>2</a:t>
              </a:r>
              <a:endParaRPr lang="zh-CN" altLang="en-US" sz="2800" b="1" dirty="0">
                <a:solidFill>
                  <a:schemeClr val="bg1"/>
                </a:solidFill>
                <a:latin typeface="Lucida Calligraphy" panose="03010101010101010101" pitchFamily="66" charset="0"/>
                <a:ea typeface="Tahoma" panose="020B0604030504040204" pitchFamily="34" charset="0"/>
                <a:cs typeface="Tahoma" panose="020B0604030504040204" pitchFamily="34" charset="0"/>
              </a:endParaRPr>
            </a:p>
          </p:txBody>
        </p:sp>
        <p:sp>
          <p:nvSpPr>
            <p:cNvPr id="11" name="矩形 10"/>
            <p:cNvSpPr/>
            <p:nvPr/>
          </p:nvSpPr>
          <p:spPr>
            <a:xfrm>
              <a:off x="3780527" y="4800500"/>
              <a:ext cx="483736" cy="581187"/>
            </a:xfrm>
            <a:prstGeom prst="rect">
              <a:avLst/>
            </a:prstGeom>
          </p:spPr>
          <p:txBody>
            <a:bodyPr wrap="none">
              <a:spAutoFit/>
            </a:bodyPr>
            <a:lstStyle/>
            <a:p>
              <a:r>
                <a:rPr lang="en-US" altLang="zh-CN" sz="2800" b="1" dirty="0">
                  <a:solidFill>
                    <a:schemeClr val="bg1"/>
                  </a:solidFill>
                  <a:latin typeface="Lucida Calligraphy" panose="03010101010101010101" pitchFamily="66" charset="0"/>
                  <a:ea typeface="Tahoma" panose="020B0604030504040204" pitchFamily="34" charset="0"/>
                  <a:cs typeface="Tahoma" panose="020B0604030504040204" pitchFamily="34" charset="0"/>
                </a:rPr>
                <a:t>0</a:t>
              </a:r>
              <a:endParaRPr lang="zh-CN" altLang="en-US" sz="2800" b="1" dirty="0">
                <a:solidFill>
                  <a:schemeClr val="bg1"/>
                </a:solidFill>
                <a:latin typeface="Lucida Calligraphy" panose="03010101010101010101" pitchFamily="66" charset="0"/>
                <a:ea typeface="Tahoma" panose="020B0604030504040204" pitchFamily="34" charset="0"/>
                <a:cs typeface="Tahoma" panose="020B0604030504040204" pitchFamily="34" charset="0"/>
              </a:endParaRPr>
            </a:p>
          </p:txBody>
        </p:sp>
        <p:sp>
          <p:nvSpPr>
            <p:cNvPr id="12" name="矩形 11"/>
            <p:cNvSpPr/>
            <p:nvPr/>
          </p:nvSpPr>
          <p:spPr>
            <a:xfrm>
              <a:off x="4865658" y="4722506"/>
              <a:ext cx="388527" cy="581187"/>
            </a:xfrm>
            <a:prstGeom prst="rect">
              <a:avLst/>
            </a:prstGeom>
          </p:spPr>
          <p:txBody>
            <a:bodyPr wrap="none">
              <a:spAutoFit/>
            </a:bodyPr>
            <a:lstStyle/>
            <a:p>
              <a:r>
                <a:rPr lang="en-US" altLang="zh-CN" sz="2800" b="1" dirty="0">
                  <a:solidFill>
                    <a:schemeClr val="bg1"/>
                  </a:solidFill>
                  <a:latin typeface="Lucida Calligraphy" panose="03010101010101010101" pitchFamily="66" charset="0"/>
                  <a:ea typeface="Tahoma" panose="020B0604030504040204" pitchFamily="34" charset="0"/>
                  <a:cs typeface="Tahoma" panose="020B0604030504040204" pitchFamily="34" charset="0"/>
                </a:rPr>
                <a:t>1</a:t>
              </a:r>
              <a:endParaRPr lang="zh-CN" altLang="en-US" sz="2800" b="1" dirty="0">
                <a:solidFill>
                  <a:schemeClr val="bg1"/>
                </a:solidFill>
                <a:latin typeface="Lucida Calligraphy" panose="03010101010101010101" pitchFamily="66" charset="0"/>
                <a:cs typeface="Tahoma" panose="020B0604030504040204" pitchFamily="34" charset="0"/>
              </a:endParaRPr>
            </a:p>
          </p:txBody>
        </p:sp>
        <p:cxnSp>
          <p:nvCxnSpPr>
            <p:cNvPr id="13" name="直接连接符 12"/>
            <p:cNvCxnSpPr/>
            <p:nvPr/>
          </p:nvCxnSpPr>
          <p:spPr bwMode="auto">
            <a:xfrm flipH="1">
              <a:off x="2930842" y="5301208"/>
              <a:ext cx="2704229" cy="0"/>
            </a:xfrm>
            <a:prstGeom prst="line">
              <a:avLst/>
            </a:prstGeom>
            <a:solidFill>
              <a:srgbClr val="FFFEFE"/>
            </a:solidFill>
            <a:ln w="12700" cap="flat" cmpd="sng" algn="ctr">
              <a:gradFill flip="none" rotWithShape="1">
                <a:gsLst>
                  <a:gs pos="0">
                    <a:schemeClr val="bg1">
                      <a:alpha val="0"/>
                    </a:schemeClr>
                  </a:gs>
                  <a:gs pos="98788">
                    <a:schemeClr val="bg1">
                      <a:alpha val="0"/>
                    </a:schemeClr>
                  </a:gs>
                  <a:gs pos="48000">
                    <a:schemeClr val="tx1">
                      <a:lumMod val="95000"/>
                      <a:lumOff val="5000"/>
                    </a:schemeClr>
                  </a:gs>
                </a:gsLst>
                <a:lin ang="0" scaled="1"/>
                <a:tileRect/>
              </a:gradFill>
              <a:prstDash val="solid"/>
              <a:round/>
              <a:headEnd type="none" w="med" len="med"/>
              <a:tailEnd type="none" w="med" len="med"/>
            </a:ln>
            <a:effectLst>
              <a:outerShdw blurRad="12700" dist="12700" dir="16200000" rotWithShape="0">
                <a:schemeClr val="tx1">
                  <a:lumMod val="95000"/>
                  <a:lumOff val="5000"/>
                  <a:alpha val="66000"/>
                </a:schemeClr>
              </a:outerShdw>
            </a:effectLst>
          </p:spPr>
        </p:cxnSp>
      </p:grpSp>
      <p:sp>
        <p:nvSpPr>
          <p:cNvPr id="14" name="文本框 13"/>
          <p:cNvSpPr txBox="1"/>
          <p:nvPr/>
        </p:nvSpPr>
        <p:spPr>
          <a:xfrm>
            <a:off x="2051005" y="1863683"/>
            <a:ext cx="5338321" cy="1323439"/>
          </a:xfrm>
          <a:prstGeom prst="rect">
            <a:avLst/>
          </a:prstGeom>
          <a:noFill/>
        </p:spPr>
        <p:txBody>
          <a:bodyPr wrap="none" rtlCol="0">
            <a:spAutoFit/>
          </a:bodyPr>
          <a:lstStyle/>
          <a:p>
            <a:r>
              <a:rPr lang="zh-CN" altLang="en-US" sz="8000" b="1" dirty="0">
                <a:solidFill>
                  <a:schemeClr val="bg1"/>
                </a:solidFill>
                <a:latin typeface="隶书" panose="02010509060101010101" pitchFamily="49" charset="-122"/>
                <a:ea typeface="隶书" panose="02010509060101010101" pitchFamily="49" charset="-122"/>
              </a:rPr>
              <a:t>谢谢大家！</a:t>
            </a:r>
          </a:p>
        </p:txBody>
      </p:sp>
      <p:sp>
        <p:nvSpPr>
          <p:cNvPr id="15" name="矩形 14"/>
          <p:cNvSpPr/>
          <p:nvPr/>
        </p:nvSpPr>
        <p:spPr>
          <a:xfrm>
            <a:off x="3200321" y="5980598"/>
            <a:ext cx="2185214" cy="492443"/>
          </a:xfrm>
          <a:prstGeom prst="rect">
            <a:avLst/>
          </a:prstGeom>
        </p:spPr>
        <p:txBody>
          <a:bodyPr wrap="none">
            <a:spAutoFit/>
          </a:bodyPr>
          <a:lstStyle/>
          <a:p>
            <a:r>
              <a:rPr lang="zh-CN" altLang="en-US" sz="2600" b="1" dirty="0">
                <a:solidFill>
                  <a:schemeClr val="tx1">
                    <a:lumMod val="95000"/>
                    <a:lumOff val="5000"/>
                  </a:schemeClr>
                </a:solidFill>
                <a:latin typeface="微软雅黑" panose="020B0503020204020204" pitchFamily="34" charset="-122"/>
                <a:ea typeface="微软雅黑" panose="020B0503020204020204" pitchFamily="34" charset="-122"/>
              </a:rPr>
              <a:t>西安交通大学</a:t>
            </a:r>
            <a:endParaRPr lang="zh-CN" altLang="en-US" sz="2600" dirty="0">
              <a:solidFill>
                <a:schemeClr val="tx1">
                  <a:lumMod val="95000"/>
                  <a:lumOff val="5000"/>
                </a:schemeClr>
              </a:solidFill>
            </a:endParaRPr>
          </a:p>
        </p:txBody>
      </p:sp>
    </p:spTree>
    <p:extLst>
      <p:ext uri="{BB962C8B-B14F-4D97-AF65-F5344CB8AC3E}">
        <p14:creationId xmlns:p14="http://schemas.microsoft.com/office/powerpoint/2010/main" val="139111319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a:spLocks noChangeAspect="1"/>
          </p:cNvSpPr>
          <p:nvPr/>
        </p:nvSpPr>
        <p:spPr bwMode="auto">
          <a:xfrm rot="2657518">
            <a:off x="2109615" y="-1643377"/>
            <a:ext cx="6120000" cy="11320426"/>
          </a:xfrm>
          <a:custGeom>
            <a:avLst/>
            <a:gdLst>
              <a:gd name="connsiteX0" fmla="*/ 3102938 w 6120000"/>
              <a:gd name="connsiteY0" fmla="*/ 0 h 11320426"/>
              <a:gd name="connsiteX1" fmla="*/ 6120000 w 6120000"/>
              <a:gd name="connsiteY1" fmla="*/ 3092566 h 11320426"/>
              <a:gd name="connsiteX2" fmla="*/ 5384536 w 6120000"/>
              <a:gd name="connsiteY2" fmla="*/ 3084709 h 11320426"/>
              <a:gd name="connsiteX3" fmla="*/ 5384535 w 6120000"/>
              <a:gd name="connsiteY3" fmla="*/ 7393931 h 11320426"/>
              <a:gd name="connsiteX4" fmla="*/ 1359777 w 6120000"/>
              <a:gd name="connsiteY4" fmla="*/ 11320426 h 11320426"/>
              <a:gd name="connsiteX5" fmla="*/ 843318 w 6120000"/>
              <a:gd name="connsiteY5" fmla="*/ 10791043 h 11320426"/>
              <a:gd name="connsiteX6" fmla="*/ 843318 w 6120000"/>
              <a:gd name="connsiteY6" fmla="*/ 3036191 h 11320426"/>
              <a:gd name="connsiteX7" fmla="*/ 0 w 6120000"/>
              <a:gd name="connsiteY7" fmla="*/ 3027181 h 1132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0000" h="11320426">
                <a:moveTo>
                  <a:pt x="3102938" y="0"/>
                </a:moveTo>
                <a:lnTo>
                  <a:pt x="6120000" y="3092566"/>
                </a:lnTo>
                <a:lnTo>
                  <a:pt x="5384536" y="3084709"/>
                </a:lnTo>
                <a:lnTo>
                  <a:pt x="5384535" y="7393931"/>
                </a:lnTo>
                <a:lnTo>
                  <a:pt x="1359777" y="11320426"/>
                </a:lnTo>
                <a:lnTo>
                  <a:pt x="843318" y="10791043"/>
                </a:lnTo>
                <a:lnTo>
                  <a:pt x="843318" y="3036191"/>
                </a:lnTo>
                <a:lnTo>
                  <a:pt x="0" y="3027181"/>
                </a:lnTo>
                <a:close/>
              </a:path>
            </a:pathLst>
          </a:custGeom>
          <a:gradFill>
            <a:gsLst>
              <a:gs pos="1000">
                <a:srgbClr val="A42E2E"/>
              </a:gs>
              <a:gs pos="100000">
                <a:srgbClr val="E3675A"/>
              </a:gs>
            </a:gsLst>
            <a:lin ang="13500000" scaled="1"/>
          </a:gra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19" name="矩形 18"/>
          <p:cNvSpPr/>
          <p:nvPr/>
        </p:nvSpPr>
        <p:spPr>
          <a:xfrm>
            <a:off x="171444" y="0"/>
            <a:ext cx="1453860" cy="1323439"/>
          </a:xfrm>
          <a:prstGeom prst="rect">
            <a:avLst/>
          </a:prstGeom>
        </p:spPr>
        <p:txBody>
          <a:bodyPr wrap="none">
            <a:spAutoFit/>
          </a:bodyPr>
          <a:lstStyle/>
          <a:p>
            <a:r>
              <a:rPr lang="en-US" altLang="zh-CN" sz="8000" dirty="0">
                <a:solidFill>
                  <a:srgbClr val="C64D46"/>
                </a:solidFill>
                <a:latin typeface="Broadway" panose="04040905080B02020502" pitchFamily="82" charset="0"/>
              </a:rPr>
              <a:t>01</a:t>
            </a:r>
            <a:endParaRPr lang="zh-CN" altLang="en-US" sz="8000" dirty="0">
              <a:solidFill>
                <a:srgbClr val="C64D46"/>
              </a:solidFill>
              <a:latin typeface="Broadway" panose="04040905080B02020502" pitchFamily="82" charset="0"/>
            </a:endParaRPr>
          </a:p>
        </p:txBody>
      </p:sp>
      <p:pic>
        <p:nvPicPr>
          <p:cNvPr id="21" name="图片 20"/>
          <p:cNvPicPr>
            <a:picLocks noChangeAspect="1"/>
          </p:cNvPicPr>
          <p:nvPr/>
        </p:nvPicPr>
        <p:blipFill>
          <a:blip r:embed="rId2" cstate="print">
            <a:biLevel thresh="2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804248" y="34989"/>
            <a:ext cx="2193230" cy="770442"/>
          </a:xfrm>
          <a:prstGeom prst="rect">
            <a:avLst/>
          </a:prstGeom>
        </p:spPr>
      </p:pic>
      <p:sp>
        <p:nvSpPr>
          <p:cNvPr id="7" name="矩形 6"/>
          <p:cNvSpPr/>
          <p:nvPr/>
        </p:nvSpPr>
        <p:spPr>
          <a:xfrm>
            <a:off x="1974012" y="5139880"/>
            <a:ext cx="2749471" cy="707886"/>
          </a:xfrm>
          <a:prstGeom prst="rect">
            <a:avLst/>
          </a:prstGeom>
        </p:spPr>
        <p:txBody>
          <a:bodyPr wrap="none">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任务与目标</a:t>
            </a:r>
          </a:p>
        </p:txBody>
      </p:sp>
      <p:grpSp>
        <p:nvGrpSpPr>
          <p:cNvPr id="2" name="组合 1"/>
          <p:cNvGrpSpPr/>
          <p:nvPr/>
        </p:nvGrpSpPr>
        <p:grpSpPr>
          <a:xfrm>
            <a:off x="4903372" y="1116221"/>
            <a:ext cx="2644496" cy="2730852"/>
            <a:chOff x="4911608" y="2192054"/>
            <a:chExt cx="1636137" cy="1757653"/>
          </a:xfrm>
        </p:grpSpPr>
        <p:grpSp>
          <p:nvGrpSpPr>
            <p:cNvPr id="9" name="组合 8"/>
            <p:cNvGrpSpPr/>
            <p:nvPr/>
          </p:nvGrpSpPr>
          <p:grpSpPr>
            <a:xfrm>
              <a:off x="4911608" y="2534774"/>
              <a:ext cx="1498717" cy="1414933"/>
              <a:chOff x="4349633" y="3280892"/>
              <a:chExt cx="2766150" cy="2418742"/>
            </a:xfrm>
          </p:grpSpPr>
          <p:grpSp>
            <p:nvGrpSpPr>
              <p:cNvPr id="10" name="组合 9"/>
              <p:cNvGrpSpPr/>
              <p:nvPr/>
            </p:nvGrpSpPr>
            <p:grpSpPr>
              <a:xfrm>
                <a:off x="4349633" y="3280892"/>
                <a:ext cx="2766150" cy="2418742"/>
                <a:chOff x="4120425" y="3473426"/>
                <a:chExt cx="648067" cy="589439"/>
              </a:xfrm>
            </p:grpSpPr>
            <p:grpSp>
              <p:nvGrpSpPr>
                <p:cNvPr id="13" name="组合 12"/>
                <p:cNvGrpSpPr/>
                <p:nvPr/>
              </p:nvGrpSpPr>
              <p:grpSpPr>
                <a:xfrm>
                  <a:off x="4120425" y="3473426"/>
                  <a:ext cx="648067" cy="583403"/>
                  <a:chOff x="4139955" y="5941941"/>
                  <a:chExt cx="648067" cy="583403"/>
                </a:xfrm>
                <a:solidFill>
                  <a:schemeClr val="tx1">
                    <a:lumMod val="50000"/>
                    <a:lumOff val="50000"/>
                  </a:schemeClr>
                </a:solidFill>
                <a:effectLst>
                  <a:outerShdw blurRad="101600" dist="127000" dir="2400000" algn="t" rotWithShape="0">
                    <a:prstClr val="black">
                      <a:alpha val="40000"/>
                    </a:prstClr>
                  </a:outerShdw>
                </a:effectLst>
              </p:grpSpPr>
              <p:sp>
                <p:nvSpPr>
                  <p:cNvPr id="15" name="任意多边形 14"/>
                  <p:cNvSpPr/>
                  <p:nvPr/>
                </p:nvSpPr>
                <p:spPr bwMode="auto">
                  <a:xfrm rot="5400000">
                    <a:off x="4315640" y="6052962"/>
                    <a:ext cx="296697" cy="648067"/>
                  </a:xfrm>
                  <a:custGeom>
                    <a:avLst/>
                    <a:gdLst>
                      <a:gd name="connsiteX0" fmla="*/ 0 w 471535"/>
                      <a:gd name="connsiteY0" fmla="*/ 332129 h 864091"/>
                      <a:gd name="connsiteX1" fmla="*/ 24319 w 471535"/>
                      <a:gd name="connsiteY1" fmla="*/ 263024 h 864091"/>
                      <a:gd name="connsiteX2" fmla="*/ 471535 w 471535"/>
                      <a:gd name="connsiteY2" fmla="*/ 0 h 864091"/>
                      <a:gd name="connsiteX3" fmla="*/ 471535 w 471535"/>
                      <a:gd name="connsiteY3" fmla="*/ 432048 h 864091"/>
                      <a:gd name="connsiteX4" fmla="*/ 469303 w 471535"/>
                      <a:gd name="connsiteY4" fmla="*/ 864091 h 864091"/>
                      <a:gd name="connsiteX5" fmla="*/ 23282 w 471535"/>
                      <a:gd name="connsiteY5" fmla="*/ 598886 h 864091"/>
                      <a:gd name="connsiteX6" fmla="*/ 125 w 471535"/>
                      <a:gd name="connsiteY6" fmla="*/ 531773 h 864091"/>
                      <a:gd name="connsiteX7" fmla="*/ 28079 w 471535"/>
                      <a:gd name="connsiteY7" fmla="*/ 488106 h 864091"/>
                      <a:gd name="connsiteX8" fmla="*/ 38825 w 471535"/>
                      <a:gd name="connsiteY8" fmla="*/ 432048 h 864091"/>
                      <a:gd name="connsiteX9" fmla="*/ 28079 w 471535"/>
                      <a:gd name="connsiteY9" fmla="*/ 375991 h 86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535" h="864091">
                        <a:moveTo>
                          <a:pt x="0" y="332129"/>
                        </a:moveTo>
                        <a:lnTo>
                          <a:pt x="24319" y="263024"/>
                        </a:lnTo>
                        <a:cubicBezTo>
                          <a:pt x="98306" y="108377"/>
                          <a:pt x="270724" y="0"/>
                          <a:pt x="471535" y="0"/>
                        </a:cubicBezTo>
                        <a:lnTo>
                          <a:pt x="471535" y="432048"/>
                        </a:lnTo>
                        <a:lnTo>
                          <a:pt x="469303" y="864091"/>
                        </a:lnTo>
                        <a:cubicBezTo>
                          <a:pt x="268321" y="863270"/>
                          <a:pt x="96368" y="754009"/>
                          <a:pt x="23282" y="598886"/>
                        </a:cubicBezTo>
                        <a:lnTo>
                          <a:pt x="125" y="531773"/>
                        </a:lnTo>
                        <a:lnTo>
                          <a:pt x="28079" y="488106"/>
                        </a:lnTo>
                        <a:cubicBezTo>
                          <a:pt x="34999" y="470876"/>
                          <a:pt x="38825" y="451933"/>
                          <a:pt x="38825" y="432048"/>
                        </a:cubicBezTo>
                        <a:cubicBezTo>
                          <a:pt x="38825" y="412164"/>
                          <a:pt x="34999" y="393220"/>
                          <a:pt x="28079" y="375991"/>
                        </a:cubicBezTo>
                        <a:close/>
                      </a:path>
                    </a:pathLst>
                  </a:custGeom>
                  <a:solidFill>
                    <a:srgbClr val="FFFEFE"/>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16" name="椭圆 15"/>
                  <p:cNvSpPr/>
                  <p:nvPr/>
                </p:nvSpPr>
                <p:spPr bwMode="auto">
                  <a:xfrm>
                    <a:off x="4319972" y="5941941"/>
                    <a:ext cx="288032" cy="273487"/>
                  </a:xfrm>
                  <a:prstGeom prst="ellipse">
                    <a:avLst/>
                  </a:prstGeom>
                  <a:solidFill>
                    <a:srgbClr val="FFFEFE"/>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grpSp>
            <p:sp>
              <p:nvSpPr>
                <p:cNvPr id="14" name="菱形 13"/>
                <p:cNvSpPr/>
                <p:nvPr/>
              </p:nvSpPr>
              <p:spPr bwMode="auto">
                <a:xfrm>
                  <a:off x="4410690" y="3853523"/>
                  <a:ext cx="72000" cy="209342"/>
                </a:xfrm>
                <a:prstGeom prst="diamond">
                  <a:avLst/>
                </a:prstGeom>
                <a:gradFill>
                  <a:gsLst>
                    <a:gs pos="1000">
                      <a:srgbClr val="A42E2E"/>
                    </a:gs>
                    <a:gs pos="100000">
                      <a:srgbClr val="E3675A"/>
                    </a:gs>
                  </a:gsLst>
                  <a:lin ang="13500000" scaled="1"/>
                </a:gra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grpSp>
          <p:sp>
            <p:nvSpPr>
              <p:cNvPr id="11" name="菱形 10"/>
              <p:cNvSpPr/>
              <p:nvPr/>
            </p:nvSpPr>
            <p:spPr bwMode="auto">
              <a:xfrm>
                <a:off x="5601628" y="4535032"/>
                <a:ext cx="281211" cy="296055"/>
              </a:xfrm>
              <a:prstGeom prst="diamond">
                <a:avLst/>
              </a:prstGeom>
              <a:gradFill>
                <a:gsLst>
                  <a:gs pos="1000">
                    <a:srgbClr val="A42E2E"/>
                  </a:gs>
                  <a:gs pos="100000">
                    <a:srgbClr val="E3675A"/>
                  </a:gs>
                </a:gsLst>
                <a:lin ang="13500000" scaled="1"/>
              </a:gra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grpSp>
        <p:sp>
          <p:nvSpPr>
            <p:cNvPr id="17" name="矩形 16"/>
            <p:cNvSpPr/>
            <p:nvPr/>
          </p:nvSpPr>
          <p:spPr>
            <a:xfrm rot="19893152">
              <a:off x="5957444" y="2192054"/>
              <a:ext cx="590301" cy="653709"/>
            </a:xfrm>
            <a:prstGeom prst="rect">
              <a:avLst/>
            </a:prstGeom>
          </p:spPr>
          <p:txBody>
            <a:bodyPr wrap="none">
              <a:spAutoFit/>
            </a:bodyPr>
            <a:lstStyle/>
            <a:p>
              <a:r>
                <a:rPr lang="zh-CN" altLang="en-US" sz="6000" b="1" dirty="0">
                  <a:solidFill>
                    <a:schemeClr val="bg1"/>
                  </a:solidFill>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421669514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b="6115"/>
          <a:stretch/>
        </p:blipFill>
        <p:spPr>
          <a:xfrm>
            <a:off x="1999470" y="1479872"/>
            <a:ext cx="4838700" cy="3030016"/>
          </a:xfrm>
          <a:prstGeom prst="rect">
            <a:avLst/>
          </a:prstGeom>
        </p:spPr>
      </p:pic>
      <p:sp>
        <p:nvSpPr>
          <p:cNvPr id="4" name="矩形 3"/>
          <p:cNvSpPr/>
          <p:nvPr/>
        </p:nvSpPr>
        <p:spPr>
          <a:xfrm>
            <a:off x="3297948" y="5527924"/>
            <a:ext cx="3528530" cy="954107"/>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    过滤垃圾评论</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提升评论区的信噪比</a:t>
            </a:r>
          </a:p>
        </p:txBody>
      </p:sp>
    </p:spTree>
    <p:extLst>
      <p:ext uri="{BB962C8B-B14F-4D97-AF65-F5344CB8AC3E}">
        <p14:creationId xmlns:p14="http://schemas.microsoft.com/office/powerpoint/2010/main" val="125872925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351" y="1146538"/>
            <a:ext cx="6877051" cy="5157789"/>
          </a:xfrm>
          <a:prstGeom prst="rect">
            <a:avLst/>
          </a:prstGeom>
        </p:spPr>
      </p:pic>
      <p:sp>
        <p:nvSpPr>
          <p:cNvPr id="3" name="矩形 2"/>
          <p:cNvSpPr/>
          <p:nvPr/>
        </p:nvSpPr>
        <p:spPr>
          <a:xfrm>
            <a:off x="3990120" y="2482334"/>
            <a:ext cx="1620957" cy="523220"/>
          </a:xfrm>
          <a:prstGeom prst="rect">
            <a:avLst/>
          </a:prstGeom>
        </p:spPr>
        <p:txBody>
          <a:bodyPr wrap="none">
            <a:spAutoFit/>
          </a:bodyPr>
          <a:lstStyle/>
          <a:p>
            <a:r>
              <a:rPr lang="zh-CN" altLang="en-US" sz="2800" dirty="0">
                <a:solidFill>
                  <a:srgbClr val="C00000"/>
                </a:solidFill>
                <a:latin typeface="宋体" panose="02010600030101010101" pitchFamily="2" charset="-122"/>
                <a:ea typeface="宋体" panose="02010600030101010101" pitchFamily="2" charset="-122"/>
                <a:cs typeface="Heiti SC Light" charset="0"/>
                <a:sym typeface="Calibri" panose="020F0502020204030204" pitchFamily="34" charset="0"/>
              </a:rPr>
              <a:t>垃圾评论</a:t>
            </a:r>
            <a:endParaRPr lang="zh-CN" altLang="en-US" sz="2800" dirty="0">
              <a:solidFill>
                <a:srgbClr val="C00000"/>
              </a:solidFill>
              <a:latin typeface="宋体" panose="02010600030101010101" pitchFamily="2" charset="-122"/>
              <a:ea typeface="宋体" panose="02010600030101010101" pitchFamily="2" charset="-122"/>
            </a:endParaRPr>
          </a:p>
        </p:txBody>
      </p:sp>
      <p:sp>
        <p:nvSpPr>
          <p:cNvPr id="4" name="矩形 3"/>
          <p:cNvSpPr/>
          <p:nvPr/>
        </p:nvSpPr>
        <p:spPr>
          <a:xfrm>
            <a:off x="3579752" y="3225893"/>
            <a:ext cx="2800767" cy="2202654"/>
          </a:xfrm>
          <a:prstGeom prst="rect">
            <a:avLst/>
          </a:prstGeom>
        </p:spPr>
        <p:txBody>
          <a:bodyPr wrap="none">
            <a:spAutoFit/>
          </a:bodyPr>
          <a:lstStyle/>
          <a:p>
            <a:pPr marL="457200" indent="-457200">
              <a:lnSpc>
                <a:spcPct val="200000"/>
              </a:lnSpc>
              <a:buFont typeface="+mj-lt"/>
              <a:buAutoNum type="arabicPeriod"/>
            </a:pPr>
            <a:r>
              <a:rPr lang="zh-CN" altLang="en-US" sz="2400" dirty="0"/>
              <a:t>水军刷评</a:t>
            </a:r>
            <a:endParaRPr lang="en-US" altLang="zh-CN" sz="2400" dirty="0"/>
          </a:p>
          <a:p>
            <a:pPr marL="457200" indent="-457200">
              <a:lnSpc>
                <a:spcPct val="200000"/>
              </a:lnSpc>
              <a:buFont typeface="+mj-lt"/>
              <a:buAutoNum type="arabicPeriod"/>
            </a:pPr>
            <a:r>
              <a:rPr lang="zh-CN" altLang="en-US" sz="2400" dirty="0"/>
              <a:t>低价值评论</a:t>
            </a:r>
            <a:endParaRPr lang="en-US" altLang="zh-CN" sz="2400" dirty="0"/>
          </a:p>
          <a:p>
            <a:pPr marL="457200" indent="-457200">
              <a:lnSpc>
                <a:spcPct val="200000"/>
              </a:lnSpc>
              <a:buFont typeface="+mj-lt"/>
              <a:buAutoNum type="arabicPeriod"/>
            </a:pPr>
            <a:r>
              <a:rPr lang="zh-CN" altLang="en-US" sz="2400" dirty="0"/>
              <a:t>信噪比低的评论</a:t>
            </a:r>
            <a:endParaRPr lang="en-US" altLang="zh-CN" sz="2400" dirty="0"/>
          </a:p>
        </p:txBody>
      </p:sp>
    </p:spTree>
    <p:extLst>
      <p:ext uri="{BB962C8B-B14F-4D97-AF65-F5344CB8AC3E}">
        <p14:creationId xmlns:p14="http://schemas.microsoft.com/office/powerpoint/2010/main" val="16224969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074" y="1700211"/>
            <a:ext cx="6877051" cy="5157789"/>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1000" y="5027401"/>
            <a:ext cx="1195075" cy="1706774"/>
          </a:xfrm>
          <a:prstGeom prst="rect">
            <a:avLst/>
          </a:prstGeom>
        </p:spPr>
      </p:pic>
      <p:sp>
        <p:nvSpPr>
          <p:cNvPr id="3" name="圆角矩形 2"/>
          <p:cNvSpPr/>
          <p:nvPr/>
        </p:nvSpPr>
        <p:spPr bwMode="auto">
          <a:xfrm>
            <a:off x="1985961" y="2457450"/>
            <a:ext cx="5629275" cy="557214"/>
          </a:xfrm>
          <a:prstGeom prst="roundRect">
            <a:avLst/>
          </a:prstGeom>
          <a:solidFill>
            <a:srgbClr val="C0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bg1"/>
                </a:solidFill>
                <a:effectLst/>
                <a:latin typeface="Calibri" panose="020F0502020204030204" pitchFamily="34" charset="0"/>
                <a:ea typeface="Heiti SC Light" charset="0"/>
                <a:cs typeface="Heiti SC Light" charset="0"/>
                <a:sym typeface="Calibri" panose="020F0502020204030204" pitchFamily="34" charset="0"/>
              </a:rPr>
              <a:t>（弃用）开始没考虑到数据规模</a:t>
            </a:r>
          </a:p>
        </p:txBody>
      </p:sp>
      <p:sp>
        <p:nvSpPr>
          <p:cNvPr id="4" name="圆角矩形 3"/>
          <p:cNvSpPr/>
          <p:nvPr/>
        </p:nvSpPr>
        <p:spPr bwMode="auto">
          <a:xfrm>
            <a:off x="1985960" y="3328989"/>
            <a:ext cx="5629275" cy="2776536"/>
          </a:xfrm>
          <a:prstGeom prst="round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fontAlgn="base">
              <a:spcBef>
                <a:spcPts val="600"/>
              </a:spcBef>
              <a:spcAft>
                <a:spcPct val="0"/>
              </a:spcAft>
              <a:buClr>
                <a:srgbClr val="C00000"/>
              </a:buClr>
              <a:buSzPct val="60000"/>
              <a:buFont typeface="Wingdings" panose="05000000000000000000" pitchFamily="2" charset="2"/>
              <a:buChar char="u"/>
            </a:pPr>
            <a:r>
              <a:rPr lang="en-US" altLang="zh-CN" sz="1600" dirty="0">
                <a:latin typeface="微软雅黑" panose="020B0503020204020204" pitchFamily="34" charset="-122"/>
                <a:ea typeface="微软雅黑" panose="020B0503020204020204" pitchFamily="34" charset="-122"/>
                <a:cs typeface="Heiti SC Light" charset="0"/>
                <a:sym typeface="Calibri" panose="020F0502020204030204" pitchFamily="34" charset="0"/>
              </a:rPr>
              <a:t>Hi</a:t>
            </a:r>
            <a:r>
              <a:rPr lang="zh-CN" altLang="en-US" sz="1600" dirty="0">
                <a:latin typeface="微软雅黑" panose="020B0503020204020204" pitchFamily="34" charset="-122"/>
                <a:ea typeface="微软雅黑" panose="020B0503020204020204" pitchFamily="34" charset="-122"/>
                <a:cs typeface="Heiti SC Light" charset="0"/>
                <a:sym typeface="Calibri" panose="020F0502020204030204" pitchFamily="34" charset="0"/>
              </a:rPr>
              <a:t>，我是正文第一段，我来自于</a:t>
            </a:r>
            <a:r>
              <a:rPr lang="en-US" altLang="zh-CN" sz="1600" dirty="0">
                <a:latin typeface="微软雅黑" panose="020B0503020204020204" pitchFamily="34" charset="-122"/>
                <a:ea typeface="微软雅黑" panose="020B0503020204020204" pitchFamily="34" charset="-122"/>
                <a:cs typeface="Heiti SC Light" charset="0"/>
                <a:sym typeface="Calibri" panose="020F0502020204030204" pitchFamily="34" charset="0"/>
              </a:rPr>
              <a:t>word</a:t>
            </a:r>
            <a:r>
              <a:rPr lang="zh-CN" altLang="en-US" sz="1600" dirty="0">
                <a:latin typeface="微软雅黑" panose="020B0503020204020204" pitchFamily="34" charset="-122"/>
                <a:ea typeface="微软雅黑" panose="020B0503020204020204" pitchFamily="34" charset="-122"/>
                <a:cs typeface="Heiti SC Light" charset="0"/>
                <a:sym typeface="Calibri" panose="020F0502020204030204" pitchFamily="34" charset="0"/>
              </a:rPr>
              <a:t>，我的字体是微软雅黑，我现在是</a:t>
            </a:r>
            <a:r>
              <a:rPr lang="en-US" altLang="zh-CN" sz="1600" dirty="0">
                <a:latin typeface="微软雅黑" panose="020B0503020204020204" pitchFamily="34" charset="-122"/>
                <a:ea typeface="微软雅黑" panose="020B0503020204020204" pitchFamily="34" charset="-122"/>
                <a:cs typeface="Heiti SC Light" charset="0"/>
                <a:sym typeface="Calibri" panose="020F0502020204030204" pitchFamily="34" charset="0"/>
              </a:rPr>
              <a:t>16</a:t>
            </a:r>
            <a:r>
              <a:rPr lang="zh-CN" altLang="en-US" sz="1600" dirty="0">
                <a:latin typeface="微软雅黑" panose="020B0503020204020204" pitchFamily="34" charset="-122"/>
                <a:ea typeface="微软雅黑" panose="020B0503020204020204" pitchFamily="34" charset="-122"/>
                <a:cs typeface="Heiti SC Light" charset="0"/>
                <a:sym typeface="Calibri" panose="020F0502020204030204" pitchFamily="34" charset="0"/>
              </a:rPr>
              <a:t>号字体，要不是下面那个娃娃我还能再大一点；</a:t>
            </a:r>
            <a:endParaRPr lang="en-US" altLang="zh-CN" sz="1600" dirty="0">
              <a:latin typeface="微软雅黑" panose="020B0503020204020204" pitchFamily="34" charset="-122"/>
              <a:ea typeface="微软雅黑" panose="020B0503020204020204" pitchFamily="34" charset="-122"/>
              <a:cs typeface="Heiti SC Light" charset="0"/>
              <a:sym typeface="Calibri" panose="020F0502020204030204" pitchFamily="34" charset="0"/>
            </a:endParaRPr>
          </a:p>
          <a:p>
            <a:pPr marL="285750" indent="-285750" fontAlgn="base">
              <a:spcBef>
                <a:spcPts val="600"/>
              </a:spcBef>
              <a:spcAft>
                <a:spcPct val="0"/>
              </a:spcAft>
              <a:buClr>
                <a:srgbClr val="C00000"/>
              </a:buClr>
              <a:buSzPct val="60000"/>
              <a:buFont typeface="Wingdings" panose="05000000000000000000" pitchFamily="2" charset="2"/>
              <a:buChar char="u"/>
            </a:pPr>
            <a:r>
              <a:rPr kumimoji="0"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Heiti SC Light" charset="0"/>
                <a:sym typeface="Calibri" panose="020F0502020204030204" pitchFamily="34" charset="0"/>
              </a:rPr>
              <a:t>Hi</a:t>
            </a:r>
            <a:r>
              <a:rPr kumimoji="0" lang="zh-CN" altLang="en-US"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Heiti SC Light" charset="0"/>
                <a:sym typeface="Calibri" panose="020F0502020204030204" pitchFamily="34" charset="0"/>
              </a:rPr>
              <a:t>、我</a:t>
            </a:r>
            <a:r>
              <a:rPr lang="zh-CN" altLang="en-US" sz="1600" b="1" dirty="0">
                <a:latin typeface="黑体" panose="02010609060101010101" pitchFamily="49" charset="-122"/>
                <a:ea typeface="黑体" panose="02010609060101010101" pitchFamily="49" charset="-122"/>
                <a:cs typeface="Heiti SC Light" charset="0"/>
                <a:sym typeface="Calibri" panose="020F0502020204030204" pitchFamily="34" charset="0"/>
              </a:rPr>
              <a:t>是正文第二段，我跟上文是同一个</a:t>
            </a:r>
            <a:r>
              <a:rPr lang="en-US" altLang="zh-CN" sz="1600" b="1" dirty="0">
                <a:latin typeface="黑体" panose="02010609060101010101" pitchFamily="49" charset="-122"/>
                <a:ea typeface="黑体" panose="02010609060101010101" pitchFamily="49" charset="-122"/>
                <a:cs typeface="Heiti SC Light" charset="0"/>
                <a:sym typeface="Calibri" panose="020F0502020204030204" pitchFamily="34" charset="0"/>
              </a:rPr>
              <a:t>word</a:t>
            </a:r>
            <a:r>
              <a:rPr lang="zh-CN" altLang="en-US" sz="1600" b="1" dirty="0">
                <a:latin typeface="黑体" panose="02010609060101010101" pitchFamily="49" charset="-122"/>
                <a:ea typeface="黑体" panose="02010609060101010101" pitchFamily="49" charset="-122"/>
                <a:cs typeface="Heiti SC Light" charset="0"/>
                <a:sym typeface="Calibri" panose="020F0502020204030204" pitchFamily="34" charset="0"/>
              </a:rPr>
              <a:t>粘贴过来的，我是黑体加粗，我也是</a:t>
            </a:r>
            <a:r>
              <a:rPr lang="en-US" altLang="zh-CN" sz="1600" b="1" dirty="0">
                <a:latin typeface="黑体" panose="02010609060101010101" pitchFamily="49" charset="-122"/>
                <a:ea typeface="黑体" panose="02010609060101010101" pitchFamily="49" charset="-122"/>
                <a:cs typeface="Heiti SC Light" charset="0"/>
                <a:sym typeface="Calibri" panose="020F0502020204030204" pitchFamily="34" charset="0"/>
              </a:rPr>
              <a:t>16</a:t>
            </a:r>
            <a:r>
              <a:rPr lang="zh-CN" altLang="en-US" sz="1600" b="1" dirty="0">
                <a:latin typeface="黑体" panose="02010609060101010101" pitchFamily="49" charset="-122"/>
                <a:ea typeface="黑体" panose="02010609060101010101" pitchFamily="49" charset="-122"/>
                <a:cs typeface="Heiti SC Light" charset="0"/>
                <a:sym typeface="Calibri" panose="020F0502020204030204" pitchFamily="34" charset="0"/>
              </a:rPr>
              <a:t>号；</a:t>
            </a:r>
          </a:p>
          <a:p>
            <a:pPr marL="285750" indent="-285750" fontAlgn="base">
              <a:spcBef>
                <a:spcPts val="600"/>
              </a:spcBef>
              <a:spcAft>
                <a:spcPct val="0"/>
              </a:spcAft>
              <a:buClr>
                <a:srgbClr val="C00000"/>
              </a:buClr>
              <a:buSzPct val="60000"/>
              <a:buFont typeface="Wingdings" panose="05000000000000000000" pitchFamily="2" charset="2"/>
              <a:buChar char="u"/>
            </a:pPr>
            <a:r>
              <a:rPr lang="en-US" altLang="zh-CN" sz="1600" b="1" dirty="0">
                <a:latin typeface="宋体" panose="02010600030101010101" pitchFamily="2" charset="-122"/>
                <a:ea typeface="宋体" panose="02010600030101010101" pitchFamily="2" charset="-122"/>
                <a:cs typeface="Heiti SC Light" charset="0"/>
                <a:sym typeface="Calibri" panose="020F0502020204030204" pitchFamily="34" charset="0"/>
              </a:rPr>
              <a:t>Hi</a:t>
            </a:r>
            <a:r>
              <a:rPr lang="zh-CN" altLang="en-US" sz="1600" b="1" dirty="0">
                <a:latin typeface="宋体" panose="02010600030101010101" pitchFamily="2" charset="-122"/>
                <a:ea typeface="宋体" panose="02010600030101010101" pitchFamily="2" charset="-122"/>
                <a:cs typeface="Heiti SC Light" charset="0"/>
                <a:sym typeface="Calibri" panose="020F0502020204030204" pitchFamily="34" charset="0"/>
              </a:rPr>
              <a:t>、我是正文第三段，我的台词跟他们一样我没什么好说的了，对了我是宋体加粗</a:t>
            </a:r>
            <a:r>
              <a:rPr lang="en-US" altLang="zh-CN" sz="1600" b="1" dirty="0">
                <a:latin typeface="宋体" panose="02010600030101010101" pitchFamily="2" charset="-122"/>
                <a:ea typeface="宋体" panose="02010600030101010101" pitchFamily="2" charset="-122"/>
                <a:cs typeface="Heiti SC Light" charset="0"/>
                <a:sym typeface="Calibri" panose="020F0502020204030204" pitchFamily="34" charset="0"/>
              </a:rPr>
              <a:t>16</a:t>
            </a:r>
            <a:r>
              <a:rPr lang="zh-CN" altLang="en-US" sz="1600" b="1" dirty="0">
                <a:latin typeface="宋体" panose="02010600030101010101" pitchFamily="2" charset="-122"/>
                <a:ea typeface="宋体" panose="02010600030101010101" pitchFamily="2" charset="-122"/>
                <a:cs typeface="Heiti SC Light" charset="0"/>
                <a:sym typeface="Calibri" panose="020F0502020204030204" pitchFamily="34" charset="0"/>
              </a:rPr>
              <a:t>号；</a:t>
            </a:r>
            <a:endParaRPr lang="zh-CN" altLang="en-US" b="1" dirty="0">
              <a:latin typeface="宋体" panose="02010600030101010101" pitchFamily="2" charset="-122"/>
              <a:ea typeface="宋体" panose="02010600030101010101" pitchFamily="2" charset="-122"/>
              <a:cs typeface="Heiti SC Light" charset="0"/>
              <a:sym typeface="Calibri" panose="020F0502020204030204" pitchFamily="34" charset="0"/>
            </a:endParaRPr>
          </a:p>
          <a:p>
            <a:pPr fontAlgn="base">
              <a:spcBef>
                <a:spcPct val="0"/>
              </a:spcBef>
              <a:spcAft>
                <a:spcPct val="0"/>
              </a:spcAft>
            </a:pPr>
            <a:endParaRPr kumimoji="0" lang="zh-CN" altLang="en-US"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8" name="矩形 7"/>
          <p:cNvSpPr/>
          <p:nvPr/>
        </p:nvSpPr>
        <p:spPr>
          <a:xfrm>
            <a:off x="3812187" y="956652"/>
            <a:ext cx="1842171"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架构设计</a:t>
            </a:r>
            <a:r>
              <a:rPr lang="en-US" altLang="zh-CN" sz="2800" b="1" dirty="0">
                <a:latin typeface="微软雅黑" panose="020B0503020204020204" pitchFamily="34" charset="-122"/>
                <a:ea typeface="微软雅黑" panose="020B0503020204020204" pitchFamily="34" charset="-122"/>
              </a:rPr>
              <a:t>1</a:t>
            </a:r>
            <a:endParaRPr lang="zh-CN" altLang="en-US" sz="28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458CA8C0-A2EC-4EF2-862B-112F66AD1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05164"/>
            <a:ext cx="9144000" cy="2673832"/>
          </a:xfrm>
          <a:prstGeom prst="rect">
            <a:avLst/>
          </a:prstGeom>
        </p:spPr>
      </p:pic>
    </p:spTree>
    <p:extLst>
      <p:ext uri="{BB962C8B-B14F-4D97-AF65-F5344CB8AC3E}">
        <p14:creationId xmlns:p14="http://schemas.microsoft.com/office/powerpoint/2010/main" val="32843151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074" y="1700211"/>
            <a:ext cx="6877051" cy="5157789"/>
          </a:xfrm>
          <a:prstGeom prst="rect">
            <a:avLst/>
          </a:prstGeom>
        </p:spPr>
      </p:pic>
      <p:sp>
        <p:nvSpPr>
          <p:cNvPr id="4" name="圆角矩形 3"/>
          <p:cNvSpPr/>
          <p:nvPr/>
        </p:nvSpPr>
        <p:spPr bwMode="auto">
          <a:xfrm>
            <a:off x="1700210" y="2500314"/>
            <a:ext cx="6081714" cy="557214"/>
          </a:xfrm>
          <a:prstGeom prst="roundRect">
            <a:avLst/>
          </a:prstGeom>
          <a:noFill/>
          <a:ln w="12700" cap="flat" cmpd="sng" algn="ctr">
            <a:solidFill>
              <a:srgbClr val="4A87C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b="1" dirty="0">
                <a:solidFill>
                  <a:schemeClr val="tx1">
                    <a:lumMod val="95000"/>
                    <a:lumOff val="5000"/>
                  </a:schemeClr>
                </a:solidFill>
                <a:latin typeface="Calibri" panose="020F0502020204030204" pitchFamily="34" charset="0"/>
                <a:ea typeface="Heiti SC Light" charset="0"/>
                <a:cs typeface="Heiti SC Light" charset="0"/>
                <a:sym typeface="Calibri" panose="020F0502020204030204" pitchFamily="34" charset="0"/>
              </a:rPr>
              <a:t>针对遇到的难点，增删部分</a:t>
            </a:r>
            <a:r>
              <a:rPr kumimoji="0" lang="zh-CN" altLang="en-US" sz="2400" b="1" i="0" u="none" strike="noStrike" cap="none" normalizeH="0" baseline="0" dirty="0">
                <a:ln>
                  <a:noFill/>
                </a:ln>
                <a:solidFill>
                  <a:schemeClr val="tx1">
                    <a:lumMod val="95000"/>
                    <a:lumOff val="5000"/>
                  </a:schemeClr>
                </a:solidFill>
                <a:effectLst/>
                <a:latin typeface="Calibri" panose="020F0502020204030204" pitchFamily="34" charset="0"/>
                <a:ea typeface="Heiti SC Light" charset="0"/>
                <a:cs typeface="Heiti SC Light" charset="0"/>
                <a:sym typeface="Calibri" panose="020F0502020204030204" pitchFamily="34" charset="0"/>
              </a:rPr>
              <a:t>模块</a:t>
            </a:r>
          </a:p>
        </p:txBody>
      </p:sp>
      <p:sp>
        <p:nvSpPr>
          <p:cNvPr id="5" name="圆角矩形 4"/>
          <p:cNvSpPr/>
          <p:nvPr/>
        </p:nvSpPr>
        <p:spPr bwMode="auto">
          <a:xfrm>
            <a:off x="1700210" y="3290889"/>
            <a:ext cx="5629275" cy="2776536"/>
          </a:xfrm>
          <a:prstGeom prst="round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fontAlgn="base">
              <a:spcBef>
                <a:spcPts val="600"/>
              </a:spcBef>
              <a:spcAft>
                <a:spcPct val="0"/>
              </a:spcAft>
              <a:buClr>
                <a:srgbClr val="C00000"/>
              </a:buClr>
              <a:buSzPct val="60000"/>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cs typeface="Heiti SC Light" charset="0"/>
                <a:sym typeface="Calibri" panose="020F0502020204030204" pitchFamily="34" charset="0"/>
              </a:rPr>
              <a:t>Hi</a:t>
            </a:r>
            <a:r>
              <a:rPr lang="zh-CN" altLang="en-US" dirty="0">
                <a:latin typeface="微软雅黑" panose="020B0503020204020204" pitchFamily="34" charset="-122"/>
                <a:ea typeface="微软雅黑" panose="020B0503020204020204" pitchFamily="34" charset="-122"/>
                <a:cs typeface="Heiti SC Light" charset="0"/>
                <a:sym typeface="Calibri" panose="020F0502020204030204" pitchFamily="34" charset="0"/>
              </a:rPr>
              <a:t>，我是正文第一段，我是微软雅黑</a:t>
            </a:r>
            <a:r>
              <a:rPr lang="en-US" altLang="zh-CN" dirty="0">
                <a:latin typeface="微软雅黑" panose="020B0503020204020204" pitchFamily="34" charset="-122"/>
                <a:ea typeface="微软雅黑" panose="020B0503020204020204" pitchFamily="34" charset="-122"/>
                <a:cs typeface="Heiti SC Light" charset="0"/>
                <a:sym typeface="Calibri" panose="020F0502020204030204" pitchFamily="34" charset="0"/>
              </a:rPr>
              <a:t>18</a:t>
            </a:r>
            <a:r>
              <a:rPr lang="zh-CN" altLang="en-US" dirty="0">
                <a:latin typeface="微软雅黑" panose="020B0503020204020204" pitchFamily="34" charset="-122"/>
                <a:ea typeface="微软雅黑" panose="020B0503020204020204" pitchFamily="34" charset="-122"/>
                <a:cs typeface="Heiti SC Light" charset="0"/>
                <a:sym typeface="Calibri" panose="020F0502020204030204" pitchFamily="34" charset="0"/>
              </a:rPr>
              <a:t>号，因为本页没有图片所以我可以变成</a:t>
            </a:r>
            <a:r>
              <a:rPr lang="en-US" altLang="zh-CN" dirty="0">
                <a:latin typeface="微软雅黑" panose="020B0503020204020204" pitchFamily="34" charset="-122"/>
                <a:ea typeface="微软雅黑" panose="020B0503020204020204" pitchFamily="34" charset="-122"/>
                <a:cs typeface="Heiti SC Light" charset="0"/>
                <a:sym typeface="Calibri" panose="020F0502020204030204" pitchFamily="34" charset="0"/>
              </a:rPr>
              <a:t>18</a:t>
            </a:r>
            <a:r>
              <a:rPr lang="zh-CN" altLang="en-US" dirty="0">
                <a:latin typeface="微软雅黑" panose="020B0503020204020204" pitchFamily="34" charset="-122"/>
                <a:ea typeface="微软雅黑" panose="020B0503020204020204" pitchFamily="34" charset="-122"/>
                <a:cs typeface="Heiti SC Light" charset="0"/>
                <a:sym typeface="Calibri" panose="020F0502020204030204" pitchFamily="34" charset="0"/>
              </a:rPr>
              <a:t>号了；</a:t>
            </a:r>
            <a:endParaRPr lang="en-US" altLang="zh-CN" dirty="0">
              <a:latin typeface="微软雅黑" panose="020B0503020204020204" pitchFamily="34" charset="-122"/>
              <a:ea typeface="微软雅黑" panose="020B0503020204020204" pitchFamily="34" charset="-122"/>
              <a:cs typeface="Heiti SC Light" charset="0"/>
              <a:sym typeface="Calibri" panose="020F0502020204030204" pitchFamily="34" charset="0"/>
            </a:endParaRPr>
          </a:p>
          <a:p>
            <a:pPr marL="285750" indent="-285750" fontAlgn="base">
              <a:spcBef>
                <a:spcPts val="600"/>
              </a:spcBef>
              <a:spcAft>
                <a:spcPct val="0"/>
              </a:spcAft>
              <a:buClr>
                <a:srgbClr val="C00000"/>
              </a:buClr>
              <a:buSzPct val="60000"/>
              <a:buFont typeface="Wingdings" panose="05000000000000000000" pitchFamily="2" charset="2"/>
              <a:buChar char="n"/>
            </a:pPr>
            <a:r>
              <a:rPr kumimoji="0" lang="en-US" altLang="zh-CN"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Heiti SC Light" charset="0"/>
                <a:sym typeface="Calibri" panose="020F0502020204030204" pitchFamily="34" charset="0"/>
              </a:rPr>
              <a:t>Hi</a:t>
            </a:r>
            <a:r>
              <a:rPr kumimoji="0" lang="zh-CN" altLang="en-US"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Heiti SC Light" charset="0"/>
                <a:sym typeface="Calibri" panose="020F0502020204030204" pitchFamily="34" charset="0"/>
              </a:rPr>
              <a:t>、我</a:t>
            </a:r>
            <a:r>
              <a:rPr lang="zh-CN" altLang="en-US" b="1" dirty="0">
                <a:latin typeface="黑体" panose="02010609060101010101" pitchFamily="49" charset="-122"/>
                <a:ea typeface="黑体" panose="02010609060101010101" pitchFamily="49" charset="-122"/>
                <a:cs typeface="Heiti SC Light" charset="0"/>
                <a:sym typeface="Calibri" panose="020F0502020204030204" pitchFamily="34" charset="0"/>
              </a:rPr>
              <a:t>是正文扩展内容第一段，我是黑体加粗</a:t>
            </a:r>
            <a:r>
              <a:rPr lang="en-US" altLang="zh-CN" b="1" dirty="0">
                <a:latin typeface="黑体" panose="02010609060101010101" pitchFamily="49" charset="-122"/>
                <a:ea typeface="黑体" panose="02010609060101010101" pitchFamily="49" charset="-122"/>
                <a:cs typeface="Heiti SC Light" charset="0"/>
                <a:sym typeface="Calibri" panose="020F0502020204030204" pitchFamily="34" charset="0"/>
              </a:rPr>
              <a:t>16</a:t>
            </a:r>
            <a:r>
              <a:rPr lang="zh-CN" altLang="en-US" b="1" dirty="0">
                <a:latin typeface="黑体" panose="02010609060101010101" pitchFamily="49" charset="-122"/>
                <a:ea typeface="黑体" panose="02010609060101010101" pitchFamily="49" charset="-122"/>
                <a:cs typeface="Heiti SC Light" charset="0"/>
                <a:sym typeface="Calibri" panose="020F0502020204030204" pitchFamily="34" charset="0"/>
              </a:rPr>
              <a:t>号；</a:t>
            </a:r>
          </a:p>
          <a:p>
            <a:pPr marL="285750" indent="-285750" fontAlgn="base">
              <a:spcBef>
                <a:spcPts val="600"/>
              </a:spcBef>
              <a:spcAft>
                <a:spcPct val="0"/>
              </a:spcAft>
              <a:buClr>
                <a:srgbClr val="C00000"/>
              </a:buClr>
              <a:buSzPct val="60000"/>
              <a:buFont typeface="Wingdings" panose="05000000000000000000" pitchFamily="2" charset="2"/>
              <a:buChar char="n"/>
            </a:pPr>
            <a:r>
              <a:rPr lang="en-US" altLang="zh-CN" b="1" dirty="0">
                <a:latin typeface="黑体" panose="02010609060101010101" pitchFamily="49" charset="-122"/>
                <a:ea typeface="黑体" panose="02010609060101010101" pitchFamily="49" charset="-122"/>
                <a:cs typeface="Heiti SC Light" charset="0"/>
                <a:sym typeface="Calibri" panose="020F0502020204030204" pitchFamily="34" charset="0"/>
              </a:rPr>
              <a:t>Hi</a:t>
            </a:r>
            <a:r>
              <a:rPr lang="zh-CN" altLang="en-US" b="1" dirty="0">
                <a:latin typeface="黑体" panose="02010609060101010101" pitchFamily="49" charset="-122"/>
                <a:ea typeface="黑体" panose="02010609060101010101" pitchFamily="49" charset="-122"/>
                <a:cs typeface="Heiti SC Light" charset="0"/>
                <a:sym typeface="Calibri" panose="020F0502020204030204" pitchFamily="34" charset="0"/>
              </a:rPr>
              <a:t>、我是正文扩展内容第二段。同上。</a:t>
            </a:r>
            <a:endParaRPr lang="en-US" altLang="zh-CN" b="1" dirty="0">
              <a:latin typeface="黑体" panose="02010609060101010101" pitchFamily="49" charset="-122"/>
              <a:ea typeface="黑体" panose="02010609060101010101" pitchFamily="49" charset="-122"/>
              <a:cs typeface="Heiti SC Light" charset="0"/>
              <a:sym typeface="Calibri" panose="020F0502020204030204" pitchFamily="34" charset="0"/>
            </a:endParaRPr>
          </a:p>
          <a:p>
            <a:pPr marL="285750" indent="-285750" fontAlgn="base">
              <a:spcBef>
                <a:spcPts val="600"/>
              </a:spcBef>
              <a:spcAft>
                <a:spcPct val="0"/>
              </a:spcAft>
              <a:buClr>
                <a:srgbClr val="C00000"/>
              </a:buClr>
              <a:buSzPct val="60000"/>
              <a:buFont typeface="Wingdings" panose="05000000000000000000" pitchFamily="2" charset="2"/>
              <a:buChar char="n"/>
            </a:pPr>
            <a:r>
              <a:rPr lang="en-US" altLang="zh-CN" b="1" dirty="0">
                <a:latin typeface="黑体" panose="02010609060101010101" pitchFamily="49" charset="-122"/>
                <a:ea typeface="黑体" panose="02010609060101010101" pitchFamily="49" charset="-122"/>
                <a:cs typeface="Heiti SC Light" charset="0"/>
                <a:sym typeface="Calibri" panose="020F0502020204030204" pitchFamily="34" charset="0"/>
              </a:rPr>
              <a:t>Hi</a:t>
            </a:r>
            <a:r>
              <a:rPr lang="zh-CN" altLang="en-US" b="1" dirty="0">
                <a:latin typeface="黑体" panose="02010609060101010101" pitchFamily="49" charset="-122"/>
                <a:ea typeface="黑体" panose="02010609060101010101" pitchFamily="49" charset="-122"/>
                <a:cs typeface="Heiti SC Light" charset="0"/>
                <a:sym typeface="Calibri" panose="020F0502020204030204" pitchFamily="34" charset="0"/>
              </a:rPr>
              <a:t>、我第三</a:t>
            </a:r>
          </a:p>
          <a:p>
            <a:pPr marL="285750" indent="-285750" fontAlgn="base">
              <a:spcBef>
                <a:spcPts val="600"/>
              </a:spcBef>
              <a:spcAft>
                <a:spcPct val="0"/>
              </a:spcAft>
              <a:buClr>
                <a:srgbClr val="C00000"/>
              </a:buClr>
              <a:buSzPct val="60000"/>
              <a:buFont typeface="Wingdings" panose="05000000000000000000" pitchFamily="2" charset="2"/>
              <a:buChar char="n"/>
            </a:pPr>
            <a:r>
              <a:rPr lang="en-US" altLang="zh-CN" b="1" dirty="0">
                <a:latin typeface="黑体" panose="02010609060101010101" pitchFamily="49" charset="-122"/>
                <a:ea typeface="黑体" panose="02010609060101010101" pitchFamily="49" charset="-122"/>
                <a:cs typeface="Heiti SC Light" charset="0"/>
                <a:sym typeface="Calibri" panose="020F0502020204030204" pitchFamily="34" charset="0"/>
              </a:rPr>
              <a:t>Hi</a:t>
            </a:r>
            <a:r>
              <a:rPr lang="zh-CN" altLang="en-US" b="1" dirty="0">
                <a:latin typeface="黑体" panose="02010609060101010101" pitchFamily="49" charset="-122"/>
                <a:ea typeface="黑体" panose="02010609060101010101" pitchFamily="49" charset="-122"/>
                <a:cs typeface="Heiti SC Light" charset="0"/>
                <a:sym typeface="Calibri" panose="020F0502020204030204" pitchFamily="34" charset="0"/>
              </a:rPr>
              <a:t>、我第四</a:t>
            </a:r>
            <a:endParaRPr lang="zh-CN" altLang="en-US" dirty="0">
              <a:latin typeface="Calibri" panose="020F0502020204030204" pitchFamily="34" charset="0"/>
              <a:ea typeface="Heiti SC Light" charset="0"/>
              <a:cs typeface="Heiti SC Light" charset="0"/>
              <a:sym typeface="Calibri" panose="020F0502020204030204" pitchFamily="34" charset="0"/>
            </a:endParaRPr>
          </a:p>
          <a:p>
            <a:pPr fontAlgn="base">
              <a:spcBef>
                <a:spcPts val="600"/>
              </a:spcBef>
              <a:spcAft>
                <a:spcPct val="0"/>
              </a:spcAft>
              <a:buClr>
                <a:srgbClr val="C00000"/>
              </a:buClr>
              <a:buSzPct val="60000"/>
            </a:pPr>
            <a:endParaRPr kumimoji="0" lang="en-US" altLang="zh-CN"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a:p>
            <a:pPr marL="285750" indent="-285750" fontAlgn="base">
              <a:spcBef>
                <a:spcPts val="600"/>
              </a:spcBef>
              <a:spcAft>
                <a:spcPct val="0"/>
              </a:spcAft>
              <a:buClr>
                <a:srgbClr val="C00000"/>
              </a:buClr>
              <a:buSzPct val="60000"/>
              <a:buFont typeface="Wingdings" panose="05000000000000000000" pitchFamily="2" charset="2"/>
              <a:buChar char="n"/>
            </a:pPr>
            <a:endParaRPr kumimoji="0" lang="zh-CN" altLang="en-US"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6" name="矩形 5"/>
          <p:cNvSpPr/>
          <p:nvPr/>
        </p:nvSpPr>
        <p:spPr>
          <a:xfrm>
            <a:off x="3812187" y="956652"/>
            <a:ext cx="1842171"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架构设计</a:t>
            </a:r>
            <a:r>
              <a:rPr lang="en-US" altLang="zh-CN" sz="2800" b="1" dirty="0">
                <a:latin typeface="微软雅黑" panose="020B0503020204020204" pitchFamily="34" charset="-122"/>
                <a:ea typeface="微软雅黑" panose="020B0503020204020204" pitchFamily="34" charset="-122"/>
              </a:rPr>
              <a:t>2</a:t>
            </a:r>
            <a:endParaRPr lang="zh-CN" altLang="en-US" sz="2800" b="1"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D51987C0-3DBC-477F-91D2-61FBAD2FA94E}"/>
              </a:ext>
            </a:extLst>
          </p:cNvPr>
          <p:cNvPicPr>
            <a:picLocks noChangeAspect="1"/>
          </p:cNvPicPr>
          <p:nvPr/>
        </p:nvPicPr>
        <p:blipFill>
          <a:blip r:embed="rId3"/>
          <a:stretch>
            <a:fillRect/>
          </a:stretch>
        </p:blipFill>
        <p:spPr>
          <a:xfrm>
            <a:off x="0" y="3248216"/>
            <a:ext cx="9144000" cy="2670048"/>
          </a:xfrm>
          <a:prstGeom prst="rect">
            <a:avLst/>
          </a:prstGeom>
        </p:spPr>
      </p:pic>
    </p:spTree>
    <p:extLst>
      <p:ext uri="{BB962C8B-B14F-4D97-AF65-F5344CB8AC3E}">
        <p14:creationId xmlns:p14="http://schemas.microsoft.com/office/powerpoint/2010/main" val="3901482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44572" y="716195"/>
            <a:ext cx="7959169" cy="1754326"/>
          </a:xfrm>
          <a:prstGeom prst="rect">
            <a:avLst/>
          </a:prstGeom>
        </p:spPr>
        <p:txBody>
          <a:bodyPr wrap="square">
            <a:spAutoFit/>
          </a:bodyPr>
          <a:lstStyle/>
          <a:p>
            <a:pPr>
              <a:spcAft>
                <a:spcPts val="2400"/>
              </a:spcAft>
              <a:defRPr/>
            </a:pPr>
            <a:r>
              <a:rPr lang="zh-CN" altLang="en-US" sz="3200" b="1" dirty="0">
                <a:latin typeface="微软雅黑" panose="020B0503020204020204" pitchFamily="34" charset="-122"/>
                <a:ea typeface="微软雅黑" panose="020B0503020204020204" pitchFamily="34" charset="-122"/>
              </a:rPr>
              <a:t>主要内容与进展：</a:t>
            </a:r>
            <a:endParaRPr lang="en-US" altLang="zh-CN" sz="3200" b="1" dirty="0">
              <a:latin typeface="微软雅黑" panose="020B0503020204020204" pitchFamily="34" charset="-122"/>
              <a:ea typeface="微软雅黑" panose="020B0503020204020204" pitchFamily="34" charset="-122"/>
            </a:endParaRPr>
          </a:p>
          <a:p>
            <a:endParaRPr lang="en-US" altLang="zh-CN" sz="2800" b="1" dirty="0">
              <a:latin typeface="微软雅黑" panose="020B0503020204020204" pitchFamily="34" charset="-122"/>
              <a:ea typeface="微软雅黑" panose="020B0503020204020204" pitchFamily="34" charset="-122"/>
            </a:endParaRPr>
          </a:p>
          <a:p>
            <a:endParaRPr lang="zh-CN" altLang="en-US" sz="2800" b="1" dirty="0">
              <a:latin typeface="微软雅黑" panose="020B0503020204020204" pitchFamily="34" charset="-122"/>
              <a:ea typeface="微软雅黑" panose="020B0503020204020204" pitchFamily="34" charset="-122"/>
            </a:endParaRPr>
          </a:p>
        </p:txBody>
      </p:sp>
      <p:sp>
        <p:nvSpPr>
          <p:cNvPr id="2" name="矩形 1"/>
          <p:cNvSpPr/>
          <p:nvPr/>
        </p:nvSpPr>
        <p:spPr>
          <a:xfrm>
            <a:off x="1189437" y="4010997"/>
            <a:ext cx="2094793" cy="961289"/>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正在训练对评论进行聚类和训练</a:t>
            </a:r>
            <a:endParaRPr lang="en-US" altLang="zh-CN" sz="2000" b="1" dirty="0">
              <a:latin typeface="微软雅黑" panose="020B0503020204020204" pitchFamily="34" charset="-122"/>
              <a:ea typeface="微软雅黑" panose="020B0503020204020204" pitchFamily="34" charset="-122"/>
            </a:endParaRPr>
          </a:p>
        </p:txBody>
      </p:sp>
      <p:grpSp>
        <p:nvGrpSpPr>
          <p:cNvPr id="17" name="组合 16"/>
          <p:cNvGrpSpPr/>
          <p:nvPr/>
        </p:nvGrpSpPr>
        <p:grpSpPr>
          <a:xfrm>
            <a:off x="3298650" y="2223492"/>
            <a:ext cx="2473236" cy="3600446"/>
            <a:chOff x="3298650" y="1857310"/>
            <a:chExt cx="2473236" cy="3966628"/>
          </a:xfrm>
        </p:grpSpPr>
        <p:sp>
          <p:nvSpPr>
            <p:cNvPr id="15" name="上箭头 14"/>
            <p:cNvSpPr/>
            <p:nvPr/>
          </p:nvSpPr>
          <p:spPr bwMode="auto">
            <a:xfrm>
              <a:off x="4232176" y="1857310"/>
              <a:ext cx="467167" cy="3625490"/>
            </a:xfrm>
            <a:prstGeom prst="upArrow">
              <a:avLst/>
            </a:prstGeom>
            <a:gradFill>
              <a:gsLst>
                <a:gs pos="100000">
                  <a:srgbClr val="A4B8BD"/>
                </a:gs>
                <a:gs pos="0">
                  <a:srgbClr val="6E7E81"/>
                </a:gs>
              </a:gsLst>
              <a:lin ang="16200000" scaled="1"/>
            </a:gradFill>
            <a:ln w="12700" cap="flat" cmpd="sng" algn="ctr">
              <a:no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4" name="圆角右箭头 3"/>
            <p:cNvSpPr/>
            <p:nvPr/>
          </p:nvSpPr>
          <p:spPr bwMode="auto">
            <a:xfrm flipH="1">
              <a:off x="3298650" y="3713084"/>
              <a:ext cx="842859" cy="2110854"/>
            </a:xfrm>
            <a:prstGeom prst="bentArrow">
              <a:avLst>
                <a:gd name="adj1" fmla="val 22188"/>
                <a:gd name="adj2" fmla="val 25000"/>
                <a:gd name="adj3" fmla="val 28657"/>
                <a:gd name="adj4" fmla="val 31526"/>
              </a:avLst>
            </a:prstGeom>
            <a:gradFill>
              <a:gsLst>
                <a:gs pos="1000">
                  <a:srgbClr val="DB9458"/>
                </a:gs>
                <a:gs pos="100000">
                  <a:srgbClr val="FF9B2D"/>
                </a:gs>
              </a:gsLst>
              <a:lin ang="13500000" scaled="1"/>
            </a:gradFill>
            <a:ln w="12700" cap="flat" cmpd="sng" algn="ctr">
              <a:no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5" name="圆角右箭头 4"/>
            <p:cNvSpPr/>
            <p:nvPr/>
          </p:nvSpPr>
          <p:spPr bwMode="auto">
            <a:xfrm>
              <a:off x="4781049" y="4038291"/>
              <a:ext cx="990837" cy="1588812"/>
            </a:xfrm>
            <a:prstGeom prst="bentArrow">
              <a:avLst>
                <a:gd name="adj1" fmla="val 19021"/>
                <a:gd name="adj2" fmla="val 25000"/>
                <a:gd name="adj3" fmla="val 26057"/>
                <a:gd name="adj4" fmla="val 33352"/>
              </a:avLst>
            </a:prstGeom>
            <a:gradFill>
              <a:gsLst>
                <a:gs pos="100000">
                  <a:srgbClr val="CB6997"/>
                </a:gs>
                <a:gs pos="0">
                  <a:srgbClr val="88355D"/>
                </a:gs>
              </a:gsLst>
              <a:lin ang="16200000" scaled="1"/>
            </a:gradFill>
            <a:ln w="12700" cap="flat" cmpd="sng" algn="ctr">
              <a:noFill/>
              <a:prstDash val="solid"/>
              <a:round/>
              <a:headEnd type="none" w="med" len="med"/>
              <a:tailEnd type="none" w="med" len="med"/>
            </a:ln>
            <a:effectLst>
              <a:outerShdw blurRad="50800" dist="635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6" name="圆角右箭头 5"/>
            <p:cNvSpPr/>
            <p:nvPr/>
          </p:nvSpPr>
          <p:spPr bwMode="auto">
            <a:xfrm flipH="1">
              <a:off x="3405316" y="2597828"/>
              <a:ext cx="938507" cy="3144331"/>
            </a:xfrm>
            <a:prstGeom prst="bentArrow">
              <a:avLst>
                <a:gd name="adj1" fmla="val 21252"/>
                <a:gd name="adj2" fmla="val 25000"/>
                <a:gd name="adj3" fmla="val 30840"/>
                <a:gd name="adj4" fmla="val 25911"/>
              </a:avLst>
            </a:prstGeom>
            <a:gradFill>
              <a:gsLst>
                <a:gs pos="100000">
                  <a:srgbClr val="719D8F"/>
                </a:gs>
                <a:gs pos="0">
                  <a:srgbClr val="2A7572"/>
                </a:gs>
              </a:gsLst>
              <a:lin ang="16200000" scaled="1"/>
            </a:gradFill>
            <a:ln w="12700" cap="flat" cmpd="sng" algn="ctr">
              <a:no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7" name="圆角右箭头 6"/>
            <p:cNvSpPr/>
            <p:nvPr/>
          </p:nvSpPr>
          <p:spPr bwMode="auto">
            <a:xfrm>
              <a:off x="4585994" y="2942835"/>
              <a:ext cx="990837" cy="2634081"/>
            </a:xfrm>
            <a:prstGeom prst="bentArrow">
              <a:avLst>
                <a:gd name="adj1" fmla="val 20158"/>
                <a:gd name="adj2" fmla="val 25000"/>
                <a:gd name="adj3" fmla="val 26057"/>
                <a:gd name="adj4" fmla="val 24903"/>
              </a:avLst>
            </a:prstGeom>
            <a:gradFill>
              <a:gsLst>
                <a:gs pos="83000">
                  <a:srgbClr val="B8D870"/>
                </a:gs>
                <a:gs pos="15000">
                  <a:srgbClr val="677947"/>
                </a:gs>
              </a:gsLst>
              <a:lin ang="13500000" scaled="1"/>
            </a:gra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grpSp>
      <p:sp>
        <p:nvSpPr>
          <p:cNvPr id="8" name="任意多边形 7"/>
          <p:cNvSpPr/>
          <p:nvPr/>
        </p:nvSpPr>
        <p:spPr bwMode="auto">
          <a:xfrm>
            <a:off x="3462061" y="5418583"/>
            <a:ext cx="2015354" cy="1109943"/>
          </a:xfrm>
          <a:custGeom>
            <a:avLst/>
            <a:gdLst>
              <a:gd name="connsiteX0" fmla="*/ 1232913 w 2122882"/>
              <a:gd name="connsiteY0" fmla="*/ 0 h 1300167"/>
              <a:gd name="connsiteX1" fmla="*/ 1867583 w 2122882"/>
              <a:gd name="connsiteY1" fmla="*/ 508104 h 1300167"/>
              <a:gd name="connsiteX2" fmla="*/ 1872275 w 2122882"/>
              <a:gd name="connsiteY2" fmla="*/ 553822 h 1300167"/>
              <a:gd name="connsiteX3" fmla="*/ 1887107 w 2122882"/>
              <a:gd name="connsiteY3" fmla="*/ 558426 h 1300167"/>
              <a:gd name="connsiteX4" fmla="*/ 2122882 w 2122882"/>
              <a:gd name="connsiteY4" fmla="*/ 914128 h 1300167"/>
              <a:gd name="connsiteX5" fmla="*/ 2122881 w 2122882"/>
              <a:gd name="connsiteY5" fmla="*/ 914128 h 1300167"/>
              <a:gd name="connsiteX6" fmla="*/ 1736842 w 2122882"/>
              <a:gd name="connsiteY6" fmla="*/ 1300167 h 1300167"/>
              <a:gd name="connsiteX7" fmla="*/ 386039 w 2122882"/>
              <a:gd name="connsiteY7" fmla="*/ 1300166 h 1300167"/>
              <a:gd name="connsiteX8" fmla="*/ 7843 w 2122882"/>
              <a:gd name="connsiteY8" fmla="*/ 991927 h 1300167"/>
              <a:gd name="connsiteX9" fmla="*/ 0 w 2122882"/>
              <a:gd name="connsiteY9" fmla="*/ 914128 h 1300167"/>
              <a:gd name="connsiteX10" fmla="*/ 7843 w 2122882"/>
              <a:gd name="connsiteY10" fmla="*/ 836328 h 1300167"/>
              <a:gd name="connsiteX11" fmla="*/ 253306 w 2122882"/>
              <a:gd name="connsiteY11" fmla="*/ 551514 h 1300167"/>
              <a:gd name="connsiteX12" fmla="*/ 290101 w 2122882"/>
              <a:gd name="connsiteY12" fmla="*/ 541575 h 1300167"/>
              <a:gd name="connsiteX13" fmla="*/ 276850 w 2122882"/>
              <a:gd name="connsiteY13" fmla="*/ 469228 h 1300167"/>
              <a:gd name="connsiteX14" fmla="*/ 542345 w 2122882"/>
              <a:gd name="connsiteY14" fmla="*/ 176574 h 1300167"/>
              <a:gd name="connsiteX15" fmla="*/ 690786 w 2122882"/>
              <a:gd name="connsiteY15" fmla="*/ 226555 h 1300167"/>
              <a:gd name="connsiteX16" fmla="*/ 719301 w 2122882"/>
              <a:gd name="connsiteY16" fmla="*/ 252489 h 1300167"/>
              <a:gd name="connsiteX17" fmla="*/ 774828 w 2122882"/>
              <a:gd name="connsiteY17" fmla="*/ 186383 h 1300167"/>
              <a:gd name="connsiteX18" fmla="*/ 1232913 w 2122882"/>
              <a:gd name="connsiteY18" fmla="*/ 0 h 130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2882" h="1300167">
                <a:moveTo>
                  <a:pt x="1232913" y="0"/>
                </a:moveTo>
                <a:cubicBezTo>
                  <a:pt x="1545977" y="0"/>
                  <a:pt x="1807175" y="218129"/>
                  <a:pt x="1867583" y="508104"/>
                </a:cubicBezTo>
                <a:lnTo>
                  <a:pt x="1872275" y="553822"/>
                </a:lnTo>
                <a:lnTo>
                  <a:pt x="1887107" y="558426"/>
                </a:lnTo>
                <a:cubicBezTo>
                  <a:pt x="2025662" y="617030"/>
                  <a:pt x="2122882" y="754226"/>
                  <a:pt x="2122882" y="914128"/>
                </a:cubicBezTo>
                <a:lnTo>
                  <a:pt x="2122881" y="914128"/>
                </a:lnTo>
                <a:cubicBezTo>
                  <a:pt x="2122881" y="1127331"/>
                  <a:pt x="1950045" y="1300167"/>
                  <a:pt x="1736842" y="1300167"/>
                </a:cubicBezTo>
                <a:lnTo>
                  <a:pt x="386039" y="1300166"/>
                </a:lnTo>
                <a:cubicBezTo>
                  <a:pt x="199486" y="1300166"/>
                  <a:pt x="43840" y="1167839"/>
                  <a:pt x="7843" y="991927"/>
                </a:cubicBezTo>
                <a:lnTo>
                  <a:pt x="0" y="914128"/>
                </a:lnTo>
                <a:lnTo>
                  <a:pt x="7843" y="836328"/>
                </a:lnTo>
                <a:cubicBezTo>
                  <a:pt x="34840" y="704395"/>
                  <a:pt x="129141" y="596977"/>
                  <a:pt x="253306" y="551514"/>
                </a:cubicBezTo>
                <a:lnTo>
                  <a:pt x="290101" y="541575"/>
                </a:lnTo>
                <a:lnTo>
                  <a:pt x="276850" y="469228"/>
                </a:lnTo>
                <a:cubicBezTo>
                  <a:pt x="276850" y="307600"/>
                  <a:pt x="395716" y="176574"/>
                  <a:pt x="542345" y="176574"/>
                </a:cubicBezTo>
                <a:cubicBezTo>
                  <a:pt x="597331" y="176574"/>
                  <a:pt x="648413" y="194999"/>
                  <a:pt x="690786" y="226555"/>
                </a:cubicBezTo>
                <a:lnTo>
                  <a:pt x="719301" y="252489"/>
                </a:lnTo>
                <a:lnTo>
                  <a:pt x="774828" y="186383"/>
                </a:lnTo>
                <a:cubicBezTo>
                  <a:pt x="892062" y="71226"/>
                  <a:pt x="1054020" y="0"/>
                  <a:pt x="1232913" y="0"/>
                </a:cubicBezTo>
                <a:close/>
              </a:path>
            </a:pathLst>
          </a:custGeom>
          <a:gradFill>
            <a:gsLst>
              <a:gs pos="1000">
                <a:srgbClr val="A42E2E"/>
              </a:gs>
              <a:gs pos="100000">
                <a:srgbClr val="E3675A"/>
              </a:gs>
            </a:gsLst>
            <a:lin ang="13500000" scaled="1"/>
          </a:gradFill>
          <a:ln w="76200" cap="flat" cmpd="sng" algn="ctr">
            <a:noFill/>
            <a:prstDash val="solid"/>
            <a:round/>
            <a:headEnd type="none" w="med" len="med"/>
            <a:tailEnd type="none" w="med" len="med"/>
          </a:ln>
          <a:effectLst>
            <a:outerShdw blurRad="50800" dist="1016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grpSp>
        <p:nvGrpSpPr>
          <p:cNvPr id="3" name="组合 2"/>
          <p:cNvGrpSpPr/>
          <p:nvPr/>
        </p:nvGrpSpPr>
        <p:grpSpPr>
          <a:xfrm>
            <a:off x="4237666" y="5606008"/>
            <a:ext cx="603439" cy="810501"/>
            <a:chOff x="4356721" y="3140133"/>
            <a:chExt cx="1669722" cy="2305770"/>
          </a:xfrm>
        </p:grpSpPr>
        <p:sp>
          <p:nvSpPr>
            <p:cNvPr id="11" name="空心弧 10"/>
            <p:cNvSpPr/>
            <p:nvPr/>
          </p:nvSpPr>
          <p:spPr bwMode="auto">
            <a:xfrm rot="16200000">
              <a:off x="4343228" y="3154581"/>
              <a:ext cx="1458646" cy="1431659"/>
            </a:xfrm>
            <a:prstGeom prst="blockArc">
              <a:avLst>
                <a:gd name="adj1" fmla="val 16123461"/>
                <a:gd name="adj2" fmla="val 0"/>
                <a:gd name="adj3" fmla="val 25000"/>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12" name="空心弧 11"/>
            <p:cNvSpPr/>
            <p:nvPr/>
          </p:nvSpPr>
          <p:spPr bwMode="auto">
            <a:xfrm>
              <a:off x="4428608" y="3140133"/>
              <a:ext cx="1431659" cy="1458646"/>
            </a:xfrm>
            <a:prstGeom prst="blockArc">
              <a:avLst>
                <a:gd name="adj1" fmla="val 16123461"/>
                <a:gd name="adj2" fmla="val 0"/>
                <a:gd name="adj3" fmla="val 25000"/>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13" name="任意多边形 12"/>
            <p:cNvSpPr/>
            <p:nvPr/>
          </p:nvSpPr>
          <p:spPr bwMode="auto">
            <a:xfrm rot="3679468">
              <a:off x="5073044" y="3809133"/>
              <a:ext cx="735779" cy="1171019"/>
            </a:xfrm>
            <a:custGeom>
              <a:avLst/>
              <a:gdLst>
                <a:gd name="connsiteX0" fmla="*/ 0 w 653809"/>
                <a:gd name="connsiteY0" fmla="*/ 283356 h 1060175"/>
                <a:gd name="connsiteX1" fmla="*/ 157189 w 653809"/>
                <a:gd name="connsiteY1" fmla="*/ 0 h 1060175"/>
                <a:gd name="connsiteX2" fmla="*/ 484991 w 653809"/>
                <a:gd name="connsiteY2" fmla="*/ 479433 h 1060175"/>
                <a:gd name="connsiteX3" fmla="*/ 487207 w 653809"/>
                <a:gd name="connsiteY3" fmla="*/ 512257 h 1060175"/>
                <a:gd name="connsiteX4" fmla="*/ 502311 w 653809"/>
                <a:gd name="connsiteY4" fmla="*/ 592701 h 1060175"/>
                <a:gd name="connsiteX5" fmla="*/ 653809 w 653809"/>
                <a:gd name="connsiteY5" fmla="*/ 776634 h 1060175"/>
                <a:gd name="connsiteX6" fmla="*/ 496956 w 653809"/>
                <a:gd name="connsiteY6" fmla="*/ 1060175 h 1060175"/>
                <a:gd name="connsiteX7" fmla="*/ 173811 w 653809"/>
                <a:gd name="connsiteY7" fmla="*/ 613214 h 1060175"/>
                <a:gd name="connsiteX8" fmla="*/ 168084 w 653809"/>
                <a:gd name="connsiteY8" fmla="*/ 566713 h 1060175"/>
                <a:gd name="connsiteX9" fmla="*/ 166847 w 653809"/>
                <a:gd name="connsiteY9" fmla="*/ 566713 h 1060175"/>
                <a:gd name="connsiteX10" fmla="*/ 0 w 653809"/>
                <a:gd name="connsiteY10" fmla="*/ 283356 h 106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3809" h="1060175">
                  <a:moveTo>
                    <a:pt x="0" y="283356"/>
                  </a:moveTo>
                  <a:lnTo>
                    <a:pt x="157189" y="0"/>
                  </a:lnTo>
                  <a:cubicBezTo>
                    <a:pt x="337385" y="99962"/>
                    <a:pt x="457722" y="278573"/>
                    <a:pt x="484991" y="479433"/>
                  </a:cubicBezTo>
                  <a:lnTo>
                    <a:pt x="487207" y="512257"/>
                  </a:lnTo>
                  <a:lnTo>
                    <a:pt x="502311" y="592701"/>
                  </a:lnTo>
                  <a:cubicBezTo>
                    <a:pt x="527311" y="670077"/>
                    <a:pt x="580908" y="736304"/>
                    <a:pt x="653809" y="776634"/>
                  </a:cubicBezTo>
                  <a:lnTo>
                    <a:pt x="496956" y="1060175"/>
                  </a:lnTo>
                  <a:cubicBezTo>
                    <a:pt x="326852" y="966076"/>
                    <a:pt x="209299" y="801472"/>
                    <a:pt x="173811" y="613214"/>
                  </a:cubicBezTo>
                  <a:lnTo>
                    <a:pt x="168084" y="566713"/>
                  </a:lnTo>
                  <a:lnTo>
                    <a:pt x="166847" y="566713"/>
                  </a:lnTo>
                  <a:cubicBezTo>
                    <a:pt x="166847" y="448961"/>
                    <a:pt x="102969" y="340477"/>
                    <a:pt x="0" y="283356"/>
                  </a:cubicBezTo>
                  <a:close/>
                </a:path>
              </a:pathLst>
            </a:cu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rPr>
                <a:t>                 </a:t>
              </a:r>
              <a:endParaRPr kumimoji="0" lang="zh-CN" altLang="en-US" sz="1800" b="0" i="0" u="none" strike="noStrike" cap="none" normalizeH="0" baseline="0" dirty="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14" name="椭圆 13"/>
            <p:cNvSpPr/>
            <p:nvPr/>
          </p:nvSpPr>
          <p:spPr bwMode="auto">
            <a:xfrm>
              <a:off x="5029426" y="5040724"/>
              <a:ext cx="386364" cy="405179"/>
            </a:xfrm>
            <a:prstGeom prst="ellipse">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grpSp>
      <p:sp>
        <p:nvSpPr>
          <p:cNvPr id="16" name="矩形 15"/>
          <p:cNvSpPr/>
          <p:nvPr/>
        </p:nvSpPr>
        <p:spPr>
          <a:xfrm>
            <a:off x="2730358" y="1562804"/>
            <a:ext cx="3775393" cy="499624"/>
          </a:xfrm>
          <a:prstGeom prst="rect">
            <a:avLst/>
          </a:prstGeom>
        </p:spPr>
        <p:txBody>
          <a:bodyPr wrap="non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已了解主流无监督异常算法差异</a:t>
            </a:r>
            <a:endParaRPr lang="en-US" altLang="zh-CN" sz="2000" b="1" dirty="0">
              <a:latin typeface="微软雅黑" panose="020B0503020204020204" pitchFamily="34" charset="-122"/>
              <a:ea typeface="微软雅黑" panose="020B0503020204020204" pitchFamily="34" charset="-122"/>
            </a:endParaRPr>
          </a:p>
        </p:txBody>
      </p:sp>
      <p:sp>
        <p:nvSpPr>
          <p:cNvPr id="18" name="矩形 17"/>
          <p:cNvSpPr/>
          <p:nvPr/>
        </p:nvSpPr>
        <p:spPr>
          <a:xfrm>
            <a:off x="6308383" y="3147529"/>
            <a:ext cx="2492990" cy="961289"/>
          </a:xfrm>
          <a:prstGeom prst="rect">
            <a:avLst/>
          </a:prstGeom>
        </p:spPr>
        <p:txBody>
          <a:bodyPr wrap="non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已可以通过油猴脚本</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获取用户评论</a:t>
            </a:r>
            <a:endParaRPr lang="en-US" altLang="zh-CN" sz="2000" b="1" dirty="0">
              <a:latin typeface="微软雅黑" panose="020B0503020204020204" pitchFamily="34" charset="-122"/>
              <a:ea typeface="微软雅黑" panose="020B0503020204020204" pitchFamily="34" charset="-122"/>
            </a:endParaRPr>
          </a:p>
        </p:txBody>
      </p:sp>
      <p:sp>
        <p:nvSpPr>
          <p:cNvPr id="19" name="矩形 18"/>
          <p:cNvSpPr/>
          <p:nvPr/>
        </p:nvSpPr>
        <p:spPr>
          <a:xfrm>
            <a:off x="6394529" y="4169044"/>
            <a:ext cx="2492990" cy="961289"/>
          </a:xfrm>
          <a:prstGeom prst="rect">
            <a:avLst/>
          </a:prstGeom>
        </p:spPr>
        <p:txBody>
          <a:bodyPr wrap="non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未将前后端耦合调通</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过滤评论</a:t>
            </a:r>
            <a:endParaRPr lang="en-US" altLang="zh-CN" sz="2000" b="1" dirty="0">
              <a:latin typeface="微软雅黑" panose="020B0503020204020204" pitchFamily="34" charset="-122"/>
              <a:ea typeface="微软雅黑" panose="020B0503020204020204" pitchFamily="34" charset="-122"/>
            </a:endParaRPr>
          </a:p>
        </p:txBody>
      </p:sp>
      <p:sp>
        <p:nvSpPr>
          <p:cNvPr id="20" name="矩形 19"/>
          <p:cNvSpPr/>
          <p:nvPr/>
        </p:nvSpPr>
        <p:spPr>
          <a:xfrm>
            <a:off x="1228306" y="2666885"/>
            <a:ext cx="2749471" cy="499624"/>
          </a:xfrm>
          <a:prstGeom prst="rect">
            <a:avLst/>
          </a:prstGeom>
        </p:spPr>
        <p:txBody>
          <a:bodyPr wrap="non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已爬取微博评论</a:t>
            </a:r>
            <a:r>
              <a:rPr lang="en-US" altLang="zh-CN" sz="2000" b="1" dirty="0">
                <a:latin typeface="微软雅黑" panose="020B0503020204020204" pitchFamily="34" charset="-122"/>
                <a:ea typeface="微软雅黑" panose="020B0503020204020204" pitchFamily="34" charset="-122"/>
              </a:rPr>
              <a:t>40</a:t>
            </a:r>
            <a:r>
              <a:rPr lang="zh-CN" altLang="en-US" sz="2000" b="1" dirty="0">
                <a:latin typeface="微软雅黑" panose="020B0503020204020204" pitchFamily="34" charset="-122"/>
                <a:ea typeface="微软雅黑" panose="020B0503020204020204" pitchFamily="34" charset="-122"/>
              </a:rPr>
              <a:t>万</a:t>
            </a:r>
            <a:r>
              <a:rPr lang="en-US" altLang="zh-CN" sz="2000" b="1" dirty="0">
                <a:latin typeface="微软雅黑" panose="020B0503020204020204" pitchFamily="34" charset="-122"/>
                <a:ea typeface="微软雅黑" panose="020B0503020204020204" pitchFamily="34" charset="-122"/>
              </a:rPr>
              <a:t>+</a:t>
            </a:r>
          </a:p>
        </p:txBody>
      </p:sp>
      <p:sp>
        <p:nvSpPr>
          <p:cNvPr id="21" name="矩形 20"/>
          <p:cNvSpPr/>
          <p:nvPr/>
        </p:nvSpPr>
        <p:spPr>
          <a:xfrm>
            <a:off x="2231593" y="1588962"/>
            <a:ext cx="659796" cy="553998"/>
          </a:xfrm>
          <a:prstGeom prst="rect">
            <a:avLst/>
          </a:prstGeom>
        </p:spPr>
        <p:txBody>
          <a:bodyPr wrap="none">
            <a:spAutoFit/>
          </a:bodyPr>
          <a:lstStyle/>
          <a:p>
            <a:r>
              <a:rPr lang="en-US" altLang="zh-CN" sz="3000" dirty="0">
                <a:solidFill>
                  <a:srgbClr val="A3B7BC"/>
                </a:solidFill>
                <a:latin typeface="Broadway" panose="04040905080B02020502" pitchFamily="82" charset="0"/>
              </a:rPr>
              <a:t>01</a:t>
            </a:r>
            <a:endParaRPr lang="zh-CN" altLang="en-US" sz="3000" dirty="0">
              <a:solidFill>
                <a:srgbClr val="A3B7BC"/>
              </a:solidFill>
            </a:endParaRPr>
          </a:p>
        </p:txBody>
      </p:sp>
      <p:sp>
        <p:nvSpPr>
          <p:cNvPr id="22" name="矩形 21"/>
          <p:cNvSpPr/>
          <p:nvPr/>
        </p:nvSpPr>
        <p:spPr>
          <a:xfrm>
            <a:off x="568510" y="2886173"/>
            <a:ext cx="681597" cy="553998"/>
          </a:xfrm>
          <a:prstGeom prst="rect">
            <a:avLst/>
          </a:prstGeom>
        </p:spPr>
        <p:txBody>
          <a:bodyPr wrap="none">
            <a:spAutoFit/>
          </a:bodyPr>
          <a:lstStyle/>
          <a:p>
            <a:r>
              <a:rPr lang="en-US" altLang="zh-CN" sz="3000" dirty="0">
                <a:solidFill>
                  <a:srgbClr val="709C8E"/>
                </a:solidFill>
                <a:latin typeface="Broadway" panose="04040905080B02020502" pitchFamily="82" charset="0"/>
              </a:rPr>
              <a:t>02</a:t>
            </a:r>
            <a:endParaRPr lang="zh-CN" altLang="en-US" sz="3000" dirty="0">
              <a:solidFill>
                <a:srgbClr val="709C8E"/>
              </a:solidFill>
            </a:endParaRPr>
          </a:p>
        </p:txBody>
      </p:sp>
      <p:sp>
        <p:nvSpPr>
          <p:cNvPr id="23" name="矩形 22"/>
          <p:cNvSpPr/>
          <p:nvPr/>
        </p:nvSpPr>
        <p:spPr>
          <a:xfrm>
            <a:off x="572999" y="4241829"/>
            <a:ext cx="677108" cy="553998"/>
          </a:xfrm>
          <a:prstGeom prst="rect">
            <a:avLst/>
          </a:prstGeom>
        </p:spPr>
        <p:txBody>
          <a:bodyPr wrap="none">
            <a:spAutoFit/>
          </a:bodyPr>
          <a:lstStyle/>
          <a:p>
            <a:r>
              <a:rPr lang="en-US" altLang="zh-CN" sz="3000" dirty="0">
                <a:solidFill>
                  <a:srgbClr val="EF983F"/>
                </a:solidFill>
                <a:latin typeface="Broadway" panose="04040905080B02020502" pitchFamily="82" charset="0"/>
              </a:rPr>
              <a:t>04</a:t>
            </a:r>
            <a:endParaRPr lang="zh-CN" altLang="en-US" sz="3000" dirty="0">
              <a:solidFill>
                <a:srgbClr val="EF983F"/>
              </a:solidFill>
            </a:endParaRPr>
          </a:p>
        </p:txBody>
      </p:sp>
      <p:sp>
        <p:nvSpPr>
          <p:cNvPr id="24" name="矩形 23"/>
          <p:cNvSpPr/>
          <p:nvPr/>
        </p:nvSpPr>
        <p:spPr>
          <a:xfrm>
            <a:off x="5764522" y="3187850"/>
            <a:ext cx="681597" cy="553998"/>
          </a:xfrm>
          <a:prstGeom prst="rect">
            <a:avLst/>
          </a:prstGeom>
        </p:spPr>
        <p:txBody>
          <a:bodyPr wrap="none">
            <a:spAutoFit/>
          </a:bodyPr>
          <a:lstStyle/>
          <a:p>
            <a:r>
              <a:rPr lang="en-US" altLang="zh-CN" sz="3000" dirty="0">
                <a:solidFill>
                  <a:srgbClr val="9CB862"/>
                </a:solidFill>
                <a:latin typeface="Broadway" panose="04040905080B02020502" pitchFamily="82" charset="0"/>
              </a:rPr>
              <a:t>03</a:t>
            </a:r>
            <a:endParaRPr lang="zh-CN" altLang="en-US" sz="3000" dirty="0">
              <a:solidFill>
                <a:srgbClr val="9CB862"/>
              </a:solidFill>
            </a:endParaRPr>
          </a:p>
        </p:txBody>
      </p:sp>
      <p:sp>
        <p:nvSpPr>
          <p:cNvPr id="25" name="矩形 24"/>
          <p:cNvSpPr/>
          <p:nvPr/>
        </p:nvSpPr>
        <p:spPr>
          <a:xfrm>
            <a:off x="5770061" y="4204876"/>
            <a:ext cx="681597" cy="553998"/>
          </a:xfrm>
          <a:prstGeom prst="rect">
            <a:avLst/>
          </a:prstGeom>
        </p:spPr>
        <p:txBody>
          <a:bodyPr wrap="none">
            <a:spAutoFit/>
          </a:bodyPr>
          <a:lstStyle/>
          <a:p>
            <a:r>
              <a:rPr lang="en-US" altLang="zh-CN" sz="3000" dirty="0">
                <a:solidFill>
                  <a:srgbClr val="C66593"/>
                </a:solidFill>
                <a:latin typeface="Broadway" panose="04040905080B02020502" pitchFamily="82" charset="0"/>
              </a:rPr>
              <a:t>05</a:t>
            </a:r>
            <a:endParaRPr lang="zh-CN" altLang="en-US" sz="3000" dirty="0">
              <a:solidFill>
                <a:srgbClr val="C66593"/>
              </a:solidFill>
            </a:endParaRPr>
          </a:p>
        </p:txBody>
      </p:sp>
    </p:spTree>
    <p:extLst>
      <p:ext uri="{BB962C8B-B14F-4D97-AF65-F5344CB8AC3E}">
        <p14:creationId xmlns:p14="http://schemas.microsoft.com/office/powerpoint/2010/main" val="23116390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a:spLocks noChangeAspect="1"/>
          </p:cNvSpPr>
          <p:nvPr/>
        </p:nvSpPr>
        <p:spPr bwMode="auto">
          <a:xfrm rot="2657518">
            <a:off x="2109615" y="-1643377"/>
            <a:ext cx="6120000" cy="11320426"/>
          </a:xfrm>
          <a:custGeom>
            <a:avLst/>
            <a:gdLst>
              <a:gd name="connsiteX0" fmla="*/ 3102938 w 6120000"/>
              <a:gd name="connsiteY0" fmla="*/ 0 h 11320426"/>
              <a:gd name="connsiteX1" fmla="*/ 6120000 w 6120000"/>
              <a:gd name="connsiteY1" fmla="*/ 3092566 h 11320426"/>
              <a:gd name="connsiteX2" fmla="*/ 5384536 w 6120000"/>
              <a:gd name="connsiteY2" fmla="*/ 3084709 h 11320426"/>
              <a:gd name="connsiteX3" fmla="*/ 5384535 w 6120000"/>
              <a:gd name="connsiteY3" fmla="*/ 7393931 h 11320426"/>
              <a:gd name="connsiteX4" fmla="*/ 1359777 w 6120000"/>
              <a:gd name="connsiteY4" fmla="*/ 11320426 h 11320426"/>
              <a:gd name="connsiteX5" fmla="*/ 843318 w 6120000"/>
              <a:gd name="connsiteY5" fmla="*/ 10791043 h 11320426"/>
              <a:gd name="connsiteX6" fmla="*/ 843318 w 6120000"/>
              <a:gd name="connsiteY6" fmla="*/ 3036191 h 11320426"/>
              <a:gd name="connsiteX7" fmla="*/ 0 w 6120000"/>
              <a:gd name="connsiteY7" fmla="*/ 3027181 h 1132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0000" h="11320426">
                <a:moveTo>
                  <a:pt x="3102938" y="0"/>
                </a:moveTo>
                <a:lnTo>
                  <a:pt x="6120000" y="3092566"/>
                </a:lnTo>
                <a:lnTo>
                  <a:pt x="5384536" y="3084709"/>
                </a:lnTo>
                <a:lnTo>
                  <a:pt x="5384535" y="7393931"/>
                </a:lnTo>
                <a:lnTo>
                  <a:pt x="1359777" y="11320426"/>
                </a:lnTo>
                <a:lnTo>
                  <a:pt x="843318" y="10791043"/>
                </a:lnTo>
                <a:lnTo>
                  <a:pt x="843318" y="3036191"/>
                </a:lnTo>
                <a:lnTo>
                  <a:pt x="0" y="3027181"/>
                </a:lnTo>
                <a:close/>
              </a:path>
            </a:pathLst>
          </a:custGeom>
          <a:gradFill>
            <a:gsLst>
              <a:gs pos="1000">
                <a:srgbClr val="DB9458"/>
              </a:gs>
              <a:gs pos="100000">
                <a:srgbClr val="FF9B2D"/>
              </a:gs>
            </a:gsLst>
            <a:lin ang="13500000" scaled="1"/>
          </a:gra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endParaRPr>
          </a:p>
        </p:txBody>
      </p:sp>
      <p:sp>
        <p:nvSpPr>
          <p:cNvPr id="18" name="矩形 17"/>
          <p:cNvSpPr/>
          <p:nvPr/>
        </p:nvSpPr>
        <p:spPr>
          <a:xfrm>
            <a:off x="1919815" y="4889708"/>
            <a:ext cx="5395385" cy="707886"/>
          </a:xfrm>
          <a:prstGeom prst="rect">
            <a:avLst/>
          </a:prstGeom>
        </p:spPr>
        <p:txBody>
          <a:bodyPr wrap="square">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主流异常检测算法评测</a:t>
            </a:r>
          </a:p>
        </p:txBody>
      </p:sp>
      <p:sp>
        <p:nvSpPr>
          <p:cNvPr id="19" name="矩形 18"/>
          <p:cNvSpPr/>
          <p:nvPr/>
        </p:nvSpPr>
        <p:spPr>
          <a:xfrm>
            <a:off x="171444" y="0"/>
            <a:ext cx="1511952" cy="1323439"/>
          </a:xfrm>
          <a:prstGeom prst="rect">
            <a:avLst/>
          </a:prstGeom>
        </p:spPr>
        <p:txBody>
          <a:bodyPr wrap="none">
            <a:spAutoFit/>
          </a:bodyPr>
          <a:lstStyle/>
          <a:p>
            <a:r>
              <a:rPr lang="en-US" altLang="zh-CN" sz="8000" dirty="0">
                <a:solidFill>
                  <a:srgbClr val="ED9842"/>
                </a:solidFill>
                <a:latin typeface="Broadway" panose="04040905080B02020502" pitchFamily="82" charset="0"/>
              </a:rPr>
              <a:t>02</a:t>
            </a:r>
            <a:endParaRPr lang="zh-CN" altLang="en-US" sz="8000" dirty="0">
              <a:solidFill>
                <a:srgbClr val="ED9842"/>
              </a:solidFill>
              <a:latin typeface="Broadway" panose="04040905080B02020502" pitchFamily="82" charset="0"/>
            </a:endParaRPr>
          </a:p>
        </p:txBody>
      </p:sp>
      <p:pic>
        <p:nvPicPr>
          <p:cNvPr id="21" name="图片 20"/>
          <p:cNvPicPr>
            <a:picLocks noChangeAspect="1"/>
          </p:cNvPicPr>
          <p:nvPr/>
        </p:nvPicPr>
        <p:blipFill>
          <a:blip r:embed="rId2" cstate="print">
            <a:biLevel thresh="2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804248" y="34989"/>
            <a:ext cx="2193230" cy="770442"/>
          </a:xfrm>
          <a:prstGeom prst="rect">
            <a:avLst/>
          </a:prstGeom>
        </p:spPr>
      </p:pic>
      <p:pic>
        <p:nvPicPr>
          <p:cNvPr id="2" name="图片 1"/>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614759" y="1323439"/>
            <a:ext cx="2178527" cy="212741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34855871"/>
      </p:ext>
    </p:extLst>
  </p:cSld>
  <p:clrMapOvr>
    <a:masterClrMapping/>
  </p:clrMapOvr>
  <p:transition/>
</p:sld>
</file>

<file path=ppt/theme/theme1.xml><?xml version="1.0" encoding="utf-8"?>
<a:theme xmlns:a="http://schemas.openxmlformats.org/drawingml/2006/main" name="标题幻灯片">
  <a:themeElements>
    <a:clrScheme name="自定义 1">
      <a:dk1>
        <a:srgbClr val="000000"/>
      </a:dk1>
      <a:lt1>
        <a:srgbClr val="FFFFFF"/>
      </a:lt1>
      <a:dk2>
        <a:srgbClr val="FF0000"/>
      </a:dk2>
      <a:lt2>
        <a:srgbClr val="FFC000"/>
      </a:lt2>
      <a:accent1>
        <a:srgbClr val="FFFF00"/>
      </a:accent1>
      <a:accent2>
        <a:srgbClr val="92D050"/>
      </a:accent2>
      <a:accent3>
        <a:srgbClr val="00B0F0"/>
      </a:accent3>
      <a:accent4>
        <a:srgbClr val="0070C0"/>
      </a:accent4>
      <a:accent5>
        <a:srgbClr val="002060"/>
      </a:accent5>
      <a:accent6>
        <a:srgbClr val="7030A0"/>
      </a:accent6>
      <a:hlink>
        <a:srgbClr val="FFFFFF"/>
      </a:hlink>
      <a:folHlink>
        <a:srgbClr val="F8F8F8"/>
      </a:folHlink>
    </a:clrScheme>
    <a:fontScheme name="标题幻灯片">
      <a:majorFont>
        <a:latin typeface="Calibri"/>
        <a:ea typeface="Heiti SC Light"/>
        <a:cs typeface="Heiti SC Light"/>
      </a:majorFont>
      <a:minorFont>
        <a:latin typeface="Calibri"/>
        <a:ea typeface="Heiti SC Light"/>
        <a:cs typeface="Heiti SC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EFE"/>
        </a:solidFill>
        <a:ln w="12700" cap="flat" cmpd="sng" algn="ctr">
          <a:solidFill>
            <a:srgbClr val="4A87C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defRPr>
        </a:defPPr>
      </a:lstStyle>
    </a:spDef>
    <a:lnDef>
      <a:spPr bwMode="auto">
        <a:xfrm>
          <a:off x="0" y="0"/>
          <a:ext cx="1" cy="1"/>
        </a:xfrm>
        <a:custGeom>
          <a:avLst/>
          <a:gdLst/>
          <a:ahLst/>
          <a:cxnLst/>
          <a:rect l="0" t="0" r="0" b="0"/>
          <a:pathLst/>
        </a:custGeom>
        <a:solidFill>
          <a:srgbClr val="FFFEFE"/>
        </a:solidFill>
        <a:ln w="12700" cap="flat" cmpd="sng" algn="ctr">
          <a:solidFill>
            <a:srgbClr val="4A87C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Calibri" panose="020F0502020204030204" pitchFamily="34" charset="0"/>
            <a:ea typeface="Heiti SC Light" charset="0"/>
            <a:cs typeface="Heiti SC Light" charset="0"/>
            <a:sym typeface="Calibri" panose="020F0502020204030204" pitchFamily="34" charset="0"/>
          </a:defRPr>
        </a:defPPr>
      </a:lstStyle>
    </a:lnDef>
  </a:objectDefaults>
  <a:extraClrSchemeLst>
    <a:extraClrScheme>
      <a:clrScheme name="标题幻灯片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3944</TotalTime>
  <Words>1019</Words>
  <Application>Microsoft Office PowerPoint</Application>
  <PresentationFormat>全屏显示(4:3)</PresentationFormat>
  <Paragraphs>162</Paragraphs>
  <Slides>24</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宋体</vt:lpstr>
      <vt:lpstr>隶书</vt:lpstr>
      <vt:lpstr>黑体</vt:lpstr>
      <vt:lpstr>微软雅黑</vt:lpstr>
      <vt:lpstr>Arial</vt:lpstr>
      <vt:lpstr>Broadway</vt:lpstr>
      <vt:lpstr>Calibri</vt:lpstr>
      <vt:lpstr>Lucida Calligraphy</vt:lpstr>
      <vt:lpstr>Wingdings</vt:lpstr>
      <vt:lpstr>标题幻灯片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tm</cp:lastModifiedBy>
  <cp:revision>239</cp:revision>
  <dcterms:created xsi:type="dcterms:W3CDTF">2014-04-19T00:59:21Z</dcterms:created>
  <dcterms:modified xsi:type="dcterms:W3CDTF">2021-03-06T21:18:32Z</dcterms:modified>
</cp:coreProperties>
</file>