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56" r:id="rId2"/>
    <p:sldId id="258" r:id="rId3"/>
    <p:sldId id="271" r:id="rId4"/>
    <p:sldId id="266" r:id="rId5"/>
    <p:sldId id="265" r:id="rId6"/>
    <p:sldId id="262" r:id="rId7"/>
    <p:sldId id="264" r:id="rId8"/>
    <p:sldId id="320" r:id="rId9"/>
    <p:sldId id="490" r:id="rId10"/>
    <p:sldId id="318" r:id="rId11"/>
    <p:sldId id="491" r:id="rId12"/>
    <p:sldId id="492" r:id="rId13"/>
    <p:sldId id="272" r:id="rId14"/>
    <p:sldId id="290" r:id="rId15"/>
    <p:sldId id="269" r:id="rId16"/>
    <p:sldId id="493" r:id="rId17"/>
    <p:sldId id="494" r:id="rId18"/>
    <p:sldId id="495" r:id="rId19"/>
    <p:sldId id="276" r:id="rId20"/>
    <p:sldId id="497" r:id="rId21"/>
    <p:sldId id="282" r:id="rId22"/>
    <p:sldId id="496" r:id="rId23"/>
    <p:sldId id="498" r:id="rId24"/>
    <p:sldId id="488" r:id="rId25"/>
    <p:sldId id="499" r:id="rId26"/>
    <p:sldId id="484" r:id="rId27"/>
    <p:sldId id="401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5A51"/>
    <a:srgbClr val="C66593"/>
    <a:srgbClr val="DF9B58"/>
    <a:srgbClr val="9CB862"/>
    <a:srgbClr val="EF983F"/>
    <a:srgbClr val="709C8E"/>
    <a:srgbClr val="A3B7BC"/>
    <a:srgbClr val="E2A15B"/>
    <a:srgbClr val="242424"/>
    <a:srgbClr val="EDE5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82" autoAdjust="0"/>
    <p:restoredTop sz="94700" autoAdjust="0"/>
  </p:normalViewPr>
  <p:slideViewPr>
    <p:cSldViewPr snapToGrid="0">
      <p:cViewPr varScale="1">
        <p:scale>
          <a:sx n="91" d="100"/>
          <a:sy n="91" d="100"/>
        </p:scale>
        <p:origin x="130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62DAD1-32B2-4399-8A9C-790E5C77E805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2A5F4-CDED-40CE-8B0E-4C5DCA83D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053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defRPr/>
            </a:pPr>
            <a:r>
              <a:rPr lang="zh-CN" altLang="en-US" dirty="0"/>
              <a:t>简单：最少的文字表达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明了：清晰的内容含义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2A5F4-CDED-40CE-8B0E-4C5DCA83DC4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077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defRPr/>
            </a:pPr>
            <a:r>
              <a:rPr lang="zh-CN" altLang="en-US" dirty="0"/>
              <a:t>简单：最少的文字表达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明了：清晰的内容含义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2A5F4-CDED-40CE-8B0E-4C5DCA83DC4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080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D0AEC11-0507-4FAC-B4A2-807FBC9B7A39}" type="slidenum">
              <a:rPr lang="en-US" altLang="zh-CN"/>
              <a:pPr eaLnBrk="1" hangingPunct="1"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0134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2A5F4-CDED-40CE-8B0E-4C5DCA83DC4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808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/>
          </p:cNvSpPr>
          <p:nvPr userDrawn="1"/>
        </p:nvSpPr>
        <p:spPr bwMode="auto">
          <a:xfrm>
            <a:off x="327720" y="1268760"/>
            <a:ext cx="8568952" cy="45719"/>
          </a:xfrm>
          <a:prstGeom prst="rect">
            <a:avLst/>
          </a:prstGeom>
          <a:solidFill>
            <a:srgbClr val="C24D4A"/>
          </a:solidFill>
          <a:ln>
            <a:noFill/>
          </a:ln>
        </p:spPr>
        <p:txBody>
          <a:bodyPr lIns="0" tIns="0" rIns="0" bIns="0"/>
          <a:lstStyle/>
          <a:p>
            <a:pPr eaLnBrk="1" hangingPunct="1">
              <a:defRPr/>
            </a:pPr>
            <a:endParaRPr lang="zh-CN" altLang="en-US">
              <a:ea typeface="宋体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34989"/>
            <a:ext cx="2193230" cy="77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09631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/>
          </p:cNvSpPr>
          <p:nvPr userDrawn="1"/>
        </p:nvSpPr>
        <p:spPr bwMode="auto">
          <a:xfrm>
            <a:off x="251520" y="404811"/>
            <a:ext cx="6388100" cy="92075"/>
          </a:xfrm>
          <a:prstGeom prst="rect">
            <a:avLst/>
          </a:prstGeom>
          <a:solidFill>
            <a:srgbClr val="C24D4A"/>
          </a:solidFill>
          <a:ln>
            <a:noFill/>
          </a:ln>
        </p:spPr>
        <p:txBody>
          <a:bodyPr lIns="0" tIns="0" rIns="0" bIns="0"/>
          <a:lstStyle/>
          <a:p>
            <a:pPr eaLnBrk="1" hangingPunct="1">
              <a:defRPr/>
            </a:pPr>
            <a:endParaRPr lang="zh-CN" altLang="en-US"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34989"/>
            <a:ext cx="2193230" cy="77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68324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44624"/>
            <a:ext cx="2193230" cy="770442"/>
          </a:xfrm>
          <a:prstGeom prst="rect">
            <a:avLst/>
          </a:prstGeom>
        </p:spPr>
      </p:pic>
      <p:sp>
        <p:nvSpPr>
          <p:cNvPr id="3" name="Rectangle 4"/>
          <p:cNvSpPr>
            <a:spLocks/>
          </p:cNvSpPr>
          <p:nvPr userDrawn="1"/>
        </p:nvSpPr>
        <p:spPr bwMode="auto">
          <a:xfrm>
            <a:off x="2483768" y="429845"/>
            <a:ext cx="6388100" cy="92075"/>
          </a:xfrm>
          <a:prstGeom prst="rect">
            <a:avLst/>
          </a:prstGeom>
          <a:solidFill>
            <a:srgbClr val="C24D4A"/>
          </a:solidFill>
          <a:ln>
            <a:noFill/>
          </a:ln>
        </p:spPr>
        <p:txBody>
          <a:bodyPr lIns="0" tIns="0" rIns="0" bIns="0"/>
          <a:lstStyle/>
          <a:p>
            <a:pPr eaLnBrk="1" hangingPunct="1">
              <a:defRPr/>
            </a:pPr>
            <a:endParaRPr lang="zh-CN" altLang="en-US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894345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195272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652297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823143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2" descr="df07_ppt_template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 descr="C:\Users\kelly\Desktop\UROVO 优博讯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11138"/>
            <a:ext cx="181768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5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620000" cy="762000"/>
          </a:xfrm>
          <a:prstGeom prst="rect">
            <a:avLst/>
          </a:prstGeom>
        </p:spPr>
        <p:txBody>
          <a:bodyPr anchor="b"/>
          <a:lstStyle>
            <a:lvl1pPr>
              <a:defRPr sz="3600"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12538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2438400"/>
            <a:ext cx="5791200" cy="9906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 sz="2100">
                <a:solidFill>
                  <a:schemeClr val="bg2"/>
                </a:solidFill>
              </a:defRPr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1022313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1517869-52D1-4F7C-BD79-0FEEF520E274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4349982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31" name="Picture 4"/>
          <p:cNvPicPr>
            <a:picLocks noChangeAspect="1" noChangeArrowheads="1"/>
          </p:cNvPicPr>
          <p:nvPr/>
        </p:nvPicPr>
        <p:blipFill>
          <a:blip r:embed="rId11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6003925" y="4075113"/>
            <a:ext cx="3140075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4592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1" r:id="rId8"/>
  </p:sldLayoutIdLst>
  <p:transition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Heiti SC Light" charset="0"/>
          <a:cs typeface="Heiti SC Light" charset="0"/>
          <a:sym typeface="Calibri" panose="020F05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Heiti SC Light" charset="0"/>
          <a:cs typeface="Heiti SC Light" charset="0"/>
          <a:sym typeface="Calibri" panose="020F05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Heiti SC Light" charset="0"/>
          <a:cs typeface="Heiti SC Light" charset="0"/>
          <a:sym typeface="Calibri" panose="020F05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Heiti SC Light" charset="0"/>
          <a:cs typeface="Heiti SC Light" charset="0"/>
          <a:sym typeface="Calibri" panose="020F05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Heiti SC Light" charset="0"/>
          <a:cs typeface="Heiti SC Light" charset="0"/>
          <a:sym typeface="Calibri" panose="020F05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Heiti SC Light" charset="0"/>
          <a:cs typeface="Heiti SC Light" charset="0"/>
          <a:sym typeface="Calibri" panose="020F05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Heiti SC Light" charset="0"/>
          <a:cs typeface="Heiti SC Light" charset="0"/>
          <a:sym typeface="Calibri" panose="020F05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Heiti SC Light" charset="0"/>
          <a:cs typeface="Heiti SC Light" charset="0"/>
          <a:sym typeface="Calibri" panose="020F05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23900" indent="-2667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233488" indent="-319088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727200" indent="-355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184400" indent="-355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37" y="-1"/>
            <a:ext cx="3458963" cy="1215071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 bwMode="auto">
          <a:xfrm>
            <a:off x="0" y="1786587"/>
            <a:ext cx="9144000" cy="1556951"/>
          </a:xfrm>
          <a:prstGeom prst="rect">
            <a:avLst/>
          </a:prstGeom>
          <a:gradFill>
            <a:gsLst>
              <a:gs pos="1000">
                <a:srgbClr val="9B5048"/>
              </a:gs>
              <a:gs pos="100000">
                <a:srgbClr val="DD6358"/>
              </a:gs>
            </a:gsLst>
            <a:path path="circle">
              <a:fillToRect t="100000" r="100000"/>
            </a:path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Heiti SC Light" charset="0"/>
              <a:cs typeface="Heiti SC Light" charset="0"/>
              <a:sym typeface="Calibri" panose="020F050202020403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275856" y="3645024"/>
            <a:ext cx="2426318" cy="2952328"/>
            <a:chOff x="2930842" y="2813880"/>
            <a:chExt cx="2771332" cy="3279416"/>
          </a:xfrm>
        </p:grpSpPr>
        <p:sp>
          <p:nvSpPr>
            <p:cNvPr id="5" name="上箭头 4"/>
            <p:cNvSpPr/>
            <p:nvPr/>
          </p:nvSpPr>
          <p:spPr bwMode="auto">
            <a:xfrm>
              <a:off x="5012286" y="2813880"/>
              <a:ext cx="540122" cy="3039145"/>
            </a:xfrm>
            <a:prstGeom prst="upArrow">
              <a:avLst>
                <a:gd name="adj1" fmla="val 66640"/>
                <a:gd name="adj2" fmla="val 156809"/>
              </a:avLst>
            </a:prstGeom>
            <a:gradFill flip="none" rotWithShape="1">
              <a:gsLst>
                <a:gs pos="1000">
                  <a:srgbClr val="9B5048"/>
                </a:gs>
                <a:gs pos="100000">
                  <a:srgbClr val="DD6358"/>
                </a:gs>
              </a:gsLst>
              <a:path path="circle">
                <a:fillToRect t="100000" r="100000"/>
              </a:path>
              <a:tileRect l="-100000" b="-100000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  <a:scene3d>
              <a:camera prst="obliqueTopLeft">
                <a:rot lat="2400000" lon="0" rev="0"/>
              </a:camera>
              <a:lightRig rig="threePt" dir="t"/>
            </a:scene3d>
            <a:sp3d prstMaterial="matte"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Heiti SC Light" charset="0"/>
                <a:cs typeface="Heiti SC Light" charset="0"/>
                <a:sym typeface="Calibri" panose="020F0502020204030204" pitchFamily="34" charset="0"/>
              </a:endParaRPr>
            </a:p>
          </p:txBody>
        </p:sp>
        <p:sp>
          <p:nvSpPr>
            <p:cNvPr id="6" name="上箭头 5"/>
            <p:cNvSpPr/>
            <p:nvPr/>
          </p:nvSpPr>
          <p:spPr bwMode="auto">
            <a:xfrm>
              <a:off x="3699019" y="4397381"/>
              <a:ext cx="792088" cy="1094929"/>
            </a:xfrm>
            <a:prstGeom prst="upArrow">
              <a:avLst>
                <a:gd name="adj1" fmla="val 50000"/>
                <a:gd name="adj2" fmla="val 0"/>
              </a:avLst>
            </a:prstGeom>
            <a:gradFill flip="none" rotWithShape="1">
              <a:gsLst>
                <a:gs pos="83000">
                  <a:srgbClr val="B8D870"/>
                </a:gs>
                <a:gs pos="15000">
                  <a:srgbClr val="677947"/>
                </a:gs>
              </a:gsLst>
              <a:lin ang="13500000" scaled="1"/>
              <a:tileRect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  <a:scene3d>
              <a:camera prst="obliqueTopLeft">
                <a:rot lat="2400000" lon="0" rev="0"/>
              </a:camera>
              <a:lightRig rig="threePt" dir="t"/>
            </a:scene3d>
            <a:sp3d prstMaterial="matte"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Heiti SC Light" charset="0"/>
                <a:cs typeface="Heiti SC Light" charset="0"/>
                <a:sym typeface="Calibri" panose="020F0502020204030204" pitchFamily="34" charset="0"/>
              </a:endParaRPr>
            </a:p>
          </p:txBody>
        </p:sp>
        <p:sp>
          <p:nvSpPr>
            <p:cNvPr id="7" name="上箭头 6"/>
            <p:cNvSpPr/>
            <p:nvPr/>
          </p:nvSpPr>
          <p:spPr bwMode="auto">
            <a:xfrm>
              <a:off x="4282957" y="3873550"/>
              <a:ext cx="792088" cy="1756843"/>
            </a:xfrm>
            <a:prstGeom prst="upArrow">
              <a:avLst>
                <a:gd name="adj1" fmla="val 50000"/>
                <a:gd name="adj2" fmla="val 0"/>
              </a:avLst>
            </a:prstGeom>
            <a:gradFill flip="none" rotWithShape="1">
              <a:gsLst>
                <a:gs pos="1000">
                  <a:srgbClr val="DB9458"/>
                </a:gs>
                <a:gs pos="100000">
                  <a:srgbClr val="FF9B2D"/>
                </a:gs>
              </a:gsLst>
              <a:lin ang="13500000" scaled="1"/>
              <a:tileRect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  <a:scene3d>
              <a:camera prst="obliqueTopLeft">
                <a:rot lat="2400000" lon="0" rev="0"/>
              </a:camera>
              <a:lightRig rig="threePt" dir="t"/>
            </a:scene3d>
            <a:sp3d prstMaterial="matte"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Heiti SC Light" charset="0"/>
                <a:cs typeface="Heiti SC Light" charset="0"/>
                <a:sym typeface="Calibri" panose="020F0502020204030204" pitchFamily="34" charset="0"/>
              </a:endParaRPr>
            </a:p>
          </p:txBody>
        </p:sp>
        <p:sp>
          <p:nvSpPr>
            <p:cNvPr id="8" name="上箭头 7"/>
            <p:cNvSpPr/>
            <p:nvPr/>
          </p:nvSpPr>
          <p:spPr bwMode="auto">
            <a:xfrm>
              <a:off x="3143220" y="4746803"/>
              <a:ext cx="792088" cy="666895"/>
            </a:xfrm>
            <a:prstGeom prst="upArrow">
              <a:avLst>
                <a:gd name="adj1" fmla="val 50000"/>
                <a:gd name="adj2" fmla="val 0"/>
              </a:avLst>
            </a:prstGeom>
            <a:gradFill flip="none" rotWithShape="1">
              <a:gsLst>
                <a:gs pos="1000">
                  <a:srgbClr val="2C726C"/>
                </a:gs>
                <a:gs pos="99000">
                  <a:srgbClr val="6E9686"/>
                </a:gs>
              </a:gsLst>
              <a:lin ang="13500000" scaled="1"/>
              <a:tileRect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bliqueTopLeft">
                <a:rot lat="2400000" lon="0" rev="0"/>
              </a:camera>
              <a:lightRig rig="threePt" dir="t"/>
            </a:scene3d>
            <a:sp3d prstMaterial="matte"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Heiti SC Light" charset="0"/>
                <a:cs typeface="Heiti SC Light" charset="0"/>
                <a:sym typeface="Calibri" panose="020F0502020204030204" pitchFamily="34" charset="0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 bwMode="auto">
            <a:xfrm rot="10800000" flipH="1">
              <a:off x="2997945" y="6093296"/>
              <a:ext cx="2704229" cy="0"/>
            </a:xfrm>
            <a:prstGeom prst="line">
              <a:avLst/>
            </a:prstGeom>
            <a:solidFill>
              <a:srgbClr val="FFFEFE"/>
            </a:solidFill>
            <a:ln w="12700" cap="flat" cmpd="sng" algn="ctr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98788">
                    <a:schemeClr val="bg1">
                      <a:alpha val="0"/>
                    </a:schemeClr>
                  </a:gs>
                  <a:gs pos="48000">
                    <a:schemeClr val="tx1">
                      <a:lumMod val="95000"/>
                      <a:lumOff val="5000"/>
                    </a:schemeClr>
                  </a:gs>
                </a:gsLst>
                <a:lin ang="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12700" dist="12700" dir="5400000" algn="t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11" name="矩形 10"/>
            <p:cNvSpPr/>
            <p:nvPr/>
          </p:nvSpPr>
          <p:spPr>
            <a:xfrm>
              <a:off x="4386264" y="4782756"/>
              <a:ext cx="1265549" cy="5811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Lucida Calligraphy" panose="03010101010101010101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2	</a:t>
              </a:r>
              <a:endParaRPr lang="zh-CN" altLang="en-US" sz="2800" b="1" dirty="0">
                <a:solidFill>
                  <a:schemeClr val="bg1"/>
                </a:solidFill>
                <a:latin typeface="Lucida Calligraphy" panose="03010101010101010101" pitchFamily="66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299708" y="4800500"/>
              <a:ext cx="443456" cy="581187"/>
            </a:xfrm>
            <a:prstGeom prst="rect">
              <a:avLst/>
            </a:prstGeom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Lucida Calligraphy" panose="03010101010101010101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2</a:t>
              </a:r>
              <a:endParaRPr lang="zh-CN" altLang="en-US" sz="2800" b="1" dirty="0">
                <a:solidFill>
                  <a:schemeClr val="bg1"/>
                </a:solidFill>
                <a:latin typeface="Lucida Calligraphy" panose="03010101010101010101" pitchFamily="66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780527" y="4800500"/>
              <a:ext cx="483736" cy="5811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Lucida Calligraphy" panose="03010101010101010101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0</a:t>
              </a:r>
              <a:endParaRPr lang="zh-CN" altLang="en-US" sz="2800" b="1" dirty="0">
                <a:solidFill>
                  <a:schemeClr val="bg1"/>
                </a:solidFill>
                <a:latin typeface="Lucida Calligraphy" panose="03010101010101010101" pitchFamily="66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865658" y="4722506"/>
              <a:ext cx="388527" cy="5811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Lucida Calligraphy" panose="03010101010101010101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1</a:t>
              </a:r>
              <a:endParaRPr lang="zh-CN" altLang="en-US" sz="2800" b="1" dirty="0">
                <a:solidFill>
                  <a:schemeClr val="bg1"/>
                </a:solidFill>
                <a:latin typeface="Lucida Calligraphy" panose="03010101010101010101" pitchFamily="66" charset="0"/>
                <a:cs typeface="Tahoma" panose="020B0604030504040204" pitchFamily="34" charset="0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2930842" y="5301208"/>
              <a:ext cx="2704229" cy="0"/>
            </a:xfrm>
            <a:prstGeom prst="line">
              <a:avLst/>
            </a:prstGeom>
            <a:solidFill>
              <a:srgbClr val="FFFEFE"/>
            </a:solidFill>
            <a:ln w="12700" cap="flat" cmpd="sng" algn="ctr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98788">
                    <a:schemeClr val="bg1">
                      <a:alpha val="0"/>
                    </a:schemeClr>
                  </a:gs>
                  <a:gs pos="48000">
                    <a:schemeClr val="tx1">
                      <a:lumMod val="95000"/>
                      <a:lumOff val="5000"/>
                    </a:schemeClr>
                  </a:gs>
                </a:gsLst>
                <a:lin ang="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12700" dist="12700" dir="16200000" rotWithShape="0">
                <a:schemeClr val="tx1">
                  <a:lumMod val="95000"/>
                  <a:lumOff val="5000"/>
                  <a:alpha val="66000"/>
                </a:schemeClr>
              </a:outerShdw>
            </a:effectLst>
          </p:spPr>
        </p:cxnSp>
      </p:grpSp>
      <p:sp>
        <p:nvSpPr>
          <p:cNvPr id="2" name="文本框 1"/>
          <p:cNvSpPr txBox="1"/>
          <p:nvPr/>
        </p:nvSpPr>
        <p:spPr>
          <a:xfrm>
            <a:off x="2449585" y="2147792"/>
            <a:ext cx="49277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毕设中期答辩</a:t>
            </a:r>
          </a:p>
        </p:txBody>
      </p:sp>
      <p:sp>
        <p:nvSpPr>
          <p:cNvPr id="17" name="矩形 16"/>
          <p:cNvSpPr/>
          <p:nvPr/>
        </p:nvSpPr>
        <p:spPr>
          <a:xfrm>
            <a:off x="2701451" y="5989346"/>
            <a:ext cx="358303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西安交通大学    黄怀宇</a:t>
            </a:r>
            <a:endParaRPr lang="zh-CN" altLang="en-US" sz="2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00779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0043" y="749067"/>
            <a:ext cx="18217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算法部分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0043" y="237433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文本向量化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E194121-4D59-4DD2-87B5-B6D94A10B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760" y="1333842"/>
            <a:ext cx="4549534" cy="140982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951D2A6-2C87-43AA-8C6A-A0AD74FEEF0B}"/>
              </a:ext>
            </a:extLst>
          </p:cNvPr>
          <p:cNvSpPr txBox="1"/>
          <p:nvPr/>
        </p:nvSpPr>
        <p:spPr>
          <a:xfrm>
            <a:off x="1994764" y="3117083"/>
            <a:ext cx="53539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main/algorithm/layer1_vectorize_context.py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0C280C3-C507-4651-8D2D-2303D483AAAA}"/>
              </a:ext>
            </a:extLst>
          </p:cNvPr>
          <p:cNvSpPr/>
          <p:nvPr/>
        </p:nvSpPr>
        <p:spPr>
          <a:xfrm>
            <a:off x="269933" y="306856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源码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8C6B175-9FDE-4906-B985-86E6686DFF94}"/>
              </a:ext>
            </a:extLst>
          </p:cNvPr>
          <p:cNvSpPr/>
          <p:nvPr/>
        </p:nvSpPr>
        <p:spPr>
          <a:xfrm>
            <a:off x="186153" y="467956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i="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命名实体识别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4C11F67-4071-4703-A83F-14D0D3575707}"/>
              </a:ext>
            </a:extLst>
          </p:cNvPr>
          <p:cNvSpPr/>
          <p:nvPr/>
        </p:nvSpPr>
        <p:spPr>
          <a:xfrm>
            <a:off x="186153" y="6428660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b="1" i="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语义角色类型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4BDE079-381E-4598-9ABF-D3FF0AF6C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764" y="5419874"/>
            <a:ext cx="5546086" cy="137811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F3CFDB5-83E1-4B68-9410-A375555837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6468" y="3857394"/>
            <a:ext cx="7127532" cy="119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2441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0043" y="749067"/>
            <a:ext cx="18217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算法部分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8C6B175-9FDE-4906-B985-86E6686DFF94}"/>
              </a:ext>
            </a:extLst>
          </p:cNvPr>
          <p:cNvSpPr/>
          <p:nvPr/>
        </p:nvSpPr>
        <p:spPr>
          <a:xfrm>
            <a:off x="270043" y="3940508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TW" altLang="en-US" b="1" i="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词性标注集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49C3325-AC99-4227-B8F8-622A7DF54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262" y="4650853"/>
            <a:ext cx="5576523" cy="174661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DCCA1E63-5522-4FBC-B83D-3D0D684E299E}"/>
              </a:ext>
            </a:extLst>
          </p:cNvPr>
          <p:cNvSpPr/>
          <p:nvPr/>
        </p:nvSpPr>
        <p:spPr>
          <a:xfrm>
            <a:off x="270043" y="6070965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b="1" i="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语义依存关系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29A450B5-614A-44E1-BF3A-E88A4FBF9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262" y="1887515"/>
            <a:ext cx="6825282" cy="97504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FF3AE58-A23F-466A-A62A-139F8B2BEB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7262" y="2930500"/>
            <a:ext cx="3314987" cy="137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98700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0043" y="749067"/>
            <a:ext cx="18217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算法部分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56AF79F-6871-4CAA-B80D-07D3062E2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43" y="1513392"/>
            <a:ext cx="1967238" cy="502163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D3258B9-1CF0-4EC8-9174-F886D903186A}"/>
              </a:ext>
            </a:extLst>
          </p:cNvPr>
          <p:cNvSpPr txBox="1"/>
          <p:nvPr/>
        </p:nvSpPr>
        <p:spPr>
          <a:xfrm>
            <a:off x="2487336" y="151339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algorithm/train/layer2_anomaly_detection.py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20ADF2C-CB31-4707-803B-099AB89FFD18}"/>
              </a:ext>
            </a:extLst>
          </p:cNvPr>
          <p:cNvSpPr/>
          <p:nvPr/>
        </p:nvSpPr>
        <p:spPr>
          <a:xfrm>
            <a:off x="8227626" y="151339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b="1" i="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源码</a:t>
            </a:r>
            <a:endParaRPr lang="zh-TW" altLang="en-US" b="1" i="0" dirty="0">
              <a:solidFill>
                <a:srgbClr val="40404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818A22D-56E9-44E5-8B67-D546BA168DC2}"/>
              </a:ext>
            </a:extLst>
          </p:cNvPr>
          <p:cNvSpPr txBox="1"/>
          <p:nvPr/>
        </p:nvSpPr>
        <p:spPr>
          <a:xfrm>
            <a:off x="7059336" y="3059668"/>
            <a:ext cx="18246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effectLst/>
                <a:latin typeface="SFMono-Regular"/>
              </a:rPr>
              <a:t>为什么选择</a:t>
            </a:r>
            <a:r>
              <a:rPr lang="en-US" altLang="zh-TW" b="1" i="0" dirty="0">
                <a:effectLst/>
                <a:latin typeface="SFMono-Regular"/>
              </a:rPr>
              <a:t>Birch</a:t>
            </a:r>
            <a:endParaRPr lang="zh-TW" altLang="en-US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2D4F2A4-4022-4E7E-994F-A84F59B64697}"/>
              </a:ext>
            </a:extLst>
          </p:cNvPr>
          <p:cNvSpPr txBox="1"/>
          <p:nvPr/>
        </p:nvSpPr>
        <p:spPr>
          <a:xfrm>
            <a:off x="2487336" y="2505670"/>
            <a:ext cx="44964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自适应点的密度，自适应聚类个数，初始化时无需手动指定分类的个数，分的类更细，方便之后人工调参</a:t>
            </a:r>
            <a:endParaRPr lang="zh-TW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096AF67E-2149-4753-AB8E-893504F63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336" y="4201509"/>
            <a:ext cx="6576630" cy="228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11370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>
            <a:spLocks noChangeAspect="1"/>
          </p:cNvSpPr>
          <p:nvPr/>
        </p:nvSpPr>
        <p:spPr bwMode="auto">
          <a:xfrm rot="2657518">
            <a:off x="2109615" y="-1643377"/>
            <a:ext cx="6120000" cy="11320426"/>
          </a:xfrm>
          <a:custGeom>
            <a:avLst/>
            <a:gdLst>
              <a:gd name="connsiteX0" fmla="*/ 3102938 w 6120000"/>
              <a:gd name="connsiteY0" fmla="*/ 0 h 11320426"/>
              <a:gd name="connsiteX1" fmla="*/ 6120000 w 6120000"/>
              <a:gd name="connsiteY1" fmla="*/ 3092566 h 11320426"/>
              <a:gd name="connsiteX2" fmla="*/ 5384536 w 6120000"/>
              <a:gd name="connsiteY2" fmla="*/ 3084709 h 11320426"/>
              <a:gd name="connsiteX3" fmla="*/ 5384535 w 6120000"/>
              <a:gd name="connsiteY3" fmla="*/ 7393931 h 11320426"/>
              <a:gd name="connsiteX4" fmla="*/ 1359777 w 6120000"/>
              <a:gd name="connsiteY4" fmla="*/ 11320426 h 11320426"/>
              <a:gd name="connsiteX5" fmla="*/ 843318 w 6120000"/>
              <a:gd name="connsiteY5" fmla="*/ 10791043 h 11320426"/>
              <a:gd name="connsiteX6" fmla="*/ 843318 w 6120000"/>
              <a:gd name="connsiteY6" fmla="*/ 3036191 h 11320426"/>
              <a:gd name="connsiteX7" fmla="*/ 0 w 6120000"/>
              <a:gd name="connsiteY7" fmla="*/ 3027181 h 11320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0000" h="11320426">
                <a:moveTo>
                  <a:pt x="3102938" y="0"/>
                </a:moveTo>
                <a:lnTo>
                  <a:pt x="6120000" y="3092566"/>
                </a:lnTo>
                <a:lnTo>
                  <a:pt x="5384536" y="3084709"/>
                </a:lnTo>
                <a:lnTo>
                  <a:pt x="5384535" y="7393931"/>
                </a:lnTo>
                <a:lnTo>
                  <a:pt x="1359777" y="11320426"/>
                </a:lnTo>
                <a:lnTo>
                  <a:pt x="843318" y="10791043"/>
                </a:lnTo>
                <a:lnTo>
                  <a:pt x="843318" y="3036191"/>
                </a:lnTo>
                <a:lnTo>
                  <a:pt x="0" y="3027181"/>
                </a:lnTo>
                <a:close/>
              </a:path>
            </a:pathLst>
          </a:custGeom>
          <a:gradFill>
            <a:gsLst>
              <a:gs pos="1000">
                <a:srgbClr val="DB9458"/>
              </a:gs>
              <a:gs pos="100000">
                <a:srgbClr val="FF9B2D"/>
              </a:gs>
            </a:gsLst>
            <a:lin ang="13500000" scaled="1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Heiti SC Light" charset="0"/>
              <a:cs typeface="Heiti SC Light" charset="0"/>
              <a:sym typeface="Calibri" panose="020F050202020403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919815" y="4889708"/>
            <a:ext cx="53953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主流异常检测算法评测</a:t>
            </a:r>
          </a:p>
        </p:txBody>
      </p:sp>
      <p:sp>
        <p:nvSpPr>
          <p:cNvPr id="19" name="矩形 18"/>
          <p:cNvSpPr/>
          <p:nvPr/>
        </p:nvSpPr>
        <p:spPr>
          <a:xfrm>
            <a:off x="171444" y="0"/>
            <a:ext cx="1511952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0" dirty="0">
                <a:solidFill>
                  <a:srgbClr val="ED9842"/>
                </a:solidFill>
                <a:latin typeface="Broadway" panose="04040905080B02020502" pitchFamily="82" charset="0"/>
              </a:rPr>
              <a:t>02</a:t>
            </a:r>
            <a:endParaRPr lang="zh-CN" altLang="en-US" sz="8000" dirty="0">
              <a:solidFill>
                <a:srgbClr val="ED9842"/>
              </a:solidFill>
              <a:latin typeface="Broadway" panose="04040905080B02020502" pitchFamily="82" charset="0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34989"/>
            <a:ext cx="2193230" cy="77044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759" y="1323439"/>
            <a:ext cx="2178527" cy="212741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811816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AEE9953-8C63-49BF-8105-D02016C573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258" y="3752972"/>
            <a:ext cx="2747479" cy="310502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A8F7388-16BC-42AE-8B54-99D63C6782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533" y="9729"/>
            <a:ext cx="2761465" cy="324906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9CBBC33-8AB5-4058-A0CD-89409F87F9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" y="3249575"/>
            <a:ext cx="3205042" cy="359536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AE687F6-EE24-4BCE-B76E-3E97B0A6FE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737" y="3146037"/>
            <a:ext cx="3205043" cy="371196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F7D974F-5E9A-48B8-A422-3579FB797A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979" y="-12551"/>
            <a:ext cx="2865666" cy="324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26801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40249" y="5991452"/>
            <a:ext cx="84069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过程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29956" y="1003947"/>
            <a:ext cx="44326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2400"/>
              </a:spcAft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结论：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DBSCAN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为首选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380914" y="1941545"/>
            <a:ext cx="1571563" cy="4632250"/>
            <a:chOff x="3995937" y="1916832"/>
            <a:chExt cx="1702516" cy="4704806"/>
          </a:xfrm>
        </p:grpSpPr>
        <p:sp>
          <p:nvSpPr>
            <p:cNvPr id="6" name="六边形 5"/>
            <p:cNvSpPr>
              <a:spLocks/>
            </p:cNvSpPr>
            <p:nvPr/>
          </p:nvSpPr>
          <p:spPr bwMode="auto">
            <a:xfrm rot="5400000">
              <a:off x="3957029" y="1955740"/>
              <a:ext cx="898585" cy="820770"/>
            </a:xfrm>
            <a:prstGeom prst="hexagon">
              <a:avLst/>
            </a:prstGeom>
            <a:gradFill>
              <a:gsLst>
                <a:gs pos="100000">
                  <a:srgbClr val="9D534B"/>
                </a:gs>
                <a:gs pos="0">
                  <a:srgbClr val="E36459"/>
                </a:gs>
              </a:gsLst>
              <a:lin ang="16200000" scaled="1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contourClr>
                <a:srgbClr val="B2B2B2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Heiti SC Light" charset="0"/>
                <a:cs typeface="Heiti SC Light" charset="0"/>
                <a:sym typeface="Calibri" panose="020F0502020204030204" pitchFamily="34" charset="0"/>
              </a:endParaRPr>
            </a:p>
          </p:txBody>
        </p:sp>
        <p:sp>
          <p:nvSpPr>
            <p:cNvPr id="7" name="六边形 6"/>
            <p:cNvSpPr>
              <a:spLocks/>
            </p:cNvSpPr>
            <p:nvPr/>
          </p:nvSpPr>
          <p:spPr bwMode="auto">
            <a:xfrm rot="5400000">
              <a:off x="4417154" y="2719230"/>
              <a:ext cx="898585" cy="820770"/>
            </a:xfrm>
            <a:prstGeom prst="hexagon">
              <a:avLst/>
            </a:prstGeom>
            <a:gradFill flip="none" rotWithShape="1">
              <a:gsLst>
                <a:gs pos="100000">
                  <a:srgbClr val="FAC76B"/>
                </a:gs>
                <a:gs pos="0">
                  <a:srgbClr val="DD9857"/>
                </a:gs>
              </a:gsLst>
              <a:lin ang="8100000" scaled="1"/>
              <a:tileRect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contourClr>
                <a:srgbClr val="B2B2B2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Heiti SC Light" charset="0"/>
                <a:cs typeface="Heiti SC Light" charset="0"/>
                <a:sym typeface="Calibri" panose="020F0502020204030204" pitchFamily="34" charset="0"/>
              </a:endParaRPr>
            </a:p>
          </p:txBody>
        </p:sp>
        <p:sp>
          <p:nvSpPr>
            <p:cNvPr id="8" name="六边形 7"/>
            <p:cNvSpPr>
              <a:spLocks/>
            </p:cNvSpPr>
            <p:nvPr/>
          </p:nvSpPr>
          <p:spPr bwMode="auto">
            <a:xfrm rot="5400000">
              <a:off x="4392283" y="4246211"/>
              <a:ext cx="898585" cy="820770"/>
            </a:xfrm>
            <a:prstGeom prst="hexagon">
              <a:avLst/>
            </a:prstGeom>
            <a:gradFill>
              <a:gsLst>
                <a:gs pos="100000">
                  <a:srgbClr val="A4B8BD"/>
                </a:gs>
                <a:gs pos="0">
                  <a:srgbClr val="6E7E81"/>
                </a:gs>
              </a:gsLst>
              <a:lin ang="16200000" scaled="1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contourClr>
                <a:srgbClr val="B2B2B2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Heiti SC Light" charset="0"/>
                <a:cs typeface="Heiti SC Light" charset="0"/>
                <a:sym typeface="Calibri" panose="020F0502020204030204" pitchFamily="34" charset="0"/>
              </a:endParaRPr>
            </a:p>
          </p:txBody>
        </p:sp>
        <p:sp>
          <p:nvSpPr>
            <p:cNvPr id="9" name="六边形 8"/>
            <p:cNvSpPr>
              <a:spLocks/>
            </p:cNvSpPr>
            <p:nvPr/>
          </p:nvSpPr>
          <p:spPr bwMode="auto">
            <a:xfrm rot="5400000">
              <a:off x="3981898" y="3482721"/>
              <a:ext cx="898585" cy="820770"/>
            </a:xfrm>
            <a:prstGeom prst="hexagon">
              <a:avLst/>
            </a:prstGeom>
            <a:gradFill>
              <a:gsLst>
                <a:gs pos="100000">
                  <a:srgbClr val="719D8F"/>
                </a:gs>
                <a:gs pos="0">
                  <a:srgbClr val="2A7572"/>
                </a:gs>
              </a:gsLst>
              <a:lin ang="16200000" scaled="1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contourClr>
                <a:srgbClr val="B2B2B2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Heiti SC Light" charset="0"/>
                <a:cs typeface="Heiti SC Light" charset="0"/>
                <a:sym typeface="Calibri" panose="020F0502020204030204" pitchFamily="34" charset="0"/>
              </a:endParaRPr>
            </a:p>
          </p:txBody>
        </p:sp>
        <p:sp>
          <p:nvSpPr>
            <p:cNvPr id="10" name="六边形 9"/>
            <p:cNvSpPr>
              <a:spLocks/>
            </p:cNvSpPr>
            <p:nvPr/>
          </p:nvSpPr>
          <p:spPr bwMode="auto">
            <a:xfrm rot="5400000">
              <a:off x="4838775" y="5015743"/>
              <a:ext cx="898586" cy="820770"/>
            </a:xfrm>
            <a:prstGeom prst="hexagon">
              <a:avLst/>
            </a:prstGeom>
            <a:gradFill>
              <a:gsLst>
                <a:gs pos="83000">
                  <a:srgbClr val="B8D870"/>
                </a:gs>
                <a:gs pos="15000">
                  <a:srgbClr val="677947"/>
                </a:gs>
              </a:gsLst>
              <a:lin ang="13500000" scaled="1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contourClr>
                <a:srgbClr val="B2B2B2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Heiti SC Light" charset="0"/>
                <a:cs typeface="Heiti SC Light" charset="0"/>
                <a:sym typeface="Calibri" panose="020F0502020204030204" pitchFamily="34" charset="0"/>
              </a:endParaRPr>
            </a:p>
          </p:txBody>
        </p:sp>
        <p:sp>
          <p:nvSpPr>
            <p:cNvPr id="11" name="六边形 10"/>
            <p:cNvSpPr>
              <a:spLocks/>
            </p:cNvSpPr>
            <p:nvPr/>
          </p:nvSpPr>
          <p:spPr bwMode="auto">
            <a:xfrm rot="5400000">
              <a:off x="4352592" y="5761961"/>
              <a:ext cx="898585" cy="820770"/>
            </a:xfrm>
            <a:prstGeom prst="hexagon">
              <a:avLst/>
            </a:prstGeom>
            <a:gradFill>
              <a:gsLst>
                <a:gs pos="100000">
                  <a:srgbClr val="CB6997"/>
                </a:gs>
                <a:gs pos="0">
                  <a:srgbClr val="88355D"/>
                </a:gs>
              </a:gsLst>
              <a:lin ang="16200000" scaled="1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contourClr>
                <a:srgbClr val="B2B2B2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Heiti SC Light" charset="0"/>
                <a:cs typeface="Heiti SC Light" charset="0"/>
                <a:sym typeface="Calibri" panose="020F0502020204030204" pitchFamily="34" charset="0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2446128" y="1941546"/>
            <a:ext cx="599844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000" dirty="0">
                <a:solidFill>
                  <a:schemeClr val="bg1"/>
                </a:solidFill>
                <a:latin typeface="Broadway" panose="04040905080B02020502" pitchFamily="82" charset="0"/>
              </a:rPr>
              <a:t>1</a:t>
            </a:r>
          </a:p>
        </p:txBody>
      </p:sp>
      <p:sp>
        <p:nvSpPr>
          <p:cNvPr id="15" name="矩形 14"/>
          <p:cNvSpPr/>
          <p:nvPr/>
        </p:nvSpPr>
        <p:spPr>
          <a:xfrm>
            <a:off x="2838631" y="2655655"/>
            <a:ext cx="599844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000" dirty="0">
                <a:solidFill>
                  <a:schemeClr val="bg1"/>
                </a:solidFill>
                <a:latin typeface="Broadway" panose="04040905080B02020502" pitchFamily="82" charset="0"/>
              </a:rPr>
              <a:t>2</a:t>
            </a:r>
          </a:p>
        </p:txBody>
      </p:sp>
      <p:sp>
        <p:nvSpPr>
          <p:cNvPr id="16" name="矩形 15"/>
          <p:cNvSpPr/>
          <p:nvPr/>
        </p:nvSpPr>
        <p:spPr>
          <a:xfrm>
            <a:off x="2459811" y="3467929"/>
            <a:ext cx="599844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000" dirty="0">
                <a:solidFill>
                  <a:schemeClr val="bg1"/>
                </a:solidFill>
                <a:latin typeface="Broadway" panose="04040905080B02020502" pitchFamily="82" charset="0"/>
              </a:rPr>
              <a:t>3</a:t>
            </a:r>
          </a:p>
        </p:txBody>
      </p:sp>
      <p:sp>
        <p:nvSpPr>
          <p:cNvPr id="17" name="矩形 16"/>
          <p:cNvSpPr/>
          <p:nvPr/>
        </p:nvSpPr>
        <p:spPr>
          <a:xfrm>
            <a:off x="2824948" y="4192544"/>
            <a:ext cx="599844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000" dirty="0">
                <a:solidFill>
                  <a:schemeClr val="bg1"/>
                </a:solidFill>
                <a:latin typeface="Broadway" panose="04040905080B02020502" pitchFamily="82" charset="0"/>
              </a:rPr>
              <a:t>4</a:t>
            </a:r>
          </a:p>
        </p:txBody>
      </p:sp>
      <p:sp>
        <p:nvSpPr>
          <p:cNvPr id="18" name="矩形 17"/>
          <p:cNvSpPr/>
          <p:nvPr/>
        </p:nvSpPr>
        <p:spPr>
          <a:xfrm>
            <a:off x="3273738" y="4921309"/>
            <a:ext cx="599844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000" dirty="0">
                <a:solidFill>
                  <a:schemeClr val="bg1"/>
                </a:solidFill>
                <a:latin typeface="Broadway" panose="04040905080B02020502" pitchFamily="82" charset="0"/>
              </a:rPr>
              <a:t>5</a:t>
            </a:r>
          </a:p>
        </p:txBody>
      </p:sp>
      <p:sp>
        <p:nvSpPr>
          <p:cNvPr id="19" name="矩形 18"/>
          <p:cNvSpPr/>
          <p:nvPr/>
        </p:nvSpPr>
        <p:spPr>
          <a:xfrm>
            <a:off x="2782689" y="5700544"/>
            <a:ext cx="599844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000" dirty="0">
                <a:solidFill>
                  <a:schemeClr val="bg1"/>
                </a:solidFill>
                <a:latin typeface="Broadway" panose="04040905080B02020502" pitchFamily="82" charset="0"/>
              </a:rPr>
              <a:t>6</a:t>
            </a:r>
          </a:p>
        </p:txBody>
      </p:sp>
      <p:cxnSp>
        <p:nvCxnSpPr>
          <p:cNvPr id="20" name="直接连接符 19"/>
          <p:cNvCxnSpPr/>
          <p:nvPr/>
        </p:nvCxnSpPr>
        <p:spPr bwMode="auto">
          <a:xfrm rot="10800000" flipH="1" flipV="1">
            <a:off x="4230715" y="2584328"/>
            <a:ext cx="1368000" cy="0"/>
          </a:xfrm>
          <a:prstGeom prst="line">
            <a:avLst/>
          </a:prstGeom>
          <a:solidFill>
            <a:srgbClr val="FFFEFE"/>
          </a:solidFill>
          <a:ln w="222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oval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矩形 20"/>
          <p:cNvSpPr/>
          <p:nvPr/>
        </p:nvSpPr>
        <p:spPr>
          <a:xfrm>
            <a:off x="4540251" y="3678973"/>
            <a:ext cx="74892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文字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540249" y="2900317"/>
            <a:ext cx="74892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540249" y="2087404"/>
            <a:ext cx="74892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风格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540249" y="4440280"/>
            <a:ext cx="74892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配色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540249" y="5190926"/>
            <a:ext cx="74892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表图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 bwMode="auto">
          <a:xfrm rot="10800000" flipH="1" flipV="1">
            <a:off x="4230715" y="3364348"/>
            <a:ext cx="1368000" cy="0"/>
          </a:xfrm>
          <a:prstGeom prst="line">
            <a:avLst/>
          </a:prstGeom>
          <a:solidFill>
            <a:srgbClr val="FFFEFE"/>
          </a:solidFill>
          <a:ln w="222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oval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接连接符 27"/>
          <p:cNvCxnSpPr/>
          <p:nvPr/>
        </p:nvCxnSpPr>
        <p:spPr bwMode="auto">
          <a:xfrm rot="10800000" flipH="1" flipV="1">
            <a:off x="4230716" y="4133421"/>
            <a:ext cx="1368000" cy="0"/>
          </a:xfrm>
          <a:prstGeom prst="line">
            <a:avLst/>
          </a:prstGeom>
          <a:solidFill>
            <a:srgbClr val="FFFEFE"/>
          </a:solidFill>
          <a:ln w="222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oval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接连接符 28"/>
          <p:cNvCxnSpPr/>
          <p:nvPr/>
        </p:nvCxnSpPr>
        <p:spPr bwMode="auto">
          <a:xfrm rot="10800000" flipH="1" flipV="1">
            <a:off x="4230716" y="4888164"/>
            <a:ext cx="1368000" cy="0"/>
          </a:xfrm>
          <a:prstGeom prst="line">
            <a:avLst/>
          </a:prstGeom>
          <a:solidFill>
            <a:srgbClr val="FFFEFE"/>
          </a:solidFill>
          <a:ln w="222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oval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连接符 29"/>
          <p:cNvCxnSpPr/>
          <p:nvPr/>
        </p:nvCxnSpPr>
        <p:spPr bwMode="auto">
          <a:xfrm rot="10800000" flipH="1" flipV="1">
            <a:off x="4230716" y="5633676"/>
            <a:ext cx="1368000" cy="0"/>
          </a:xfrm>
          <a:prstGeom prst="line">
            <a:avLst/>
          </a:prstGeom>
          <a:solidFill>
            <a:srgbClr val="FFFEFE"/>
          </a:solidFill>
          <a:ln w="222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oval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接连接符 30"/>
          <p:cNvCxnSpPr/>
          <p:nvPr/>
        </p:nvCxnSpPr>
        <p:spPr bwMode="auto">
          <a:xfrm rot="10800000" flipH="1" flipV="1">
            <a:off x="4230716" y="6422339"/>
            <a:ext cx="1368000" cy="0"/>
          </a:xfrm>
          <a:prstGeom prst="line">
            <a:avLst/>
          </a:prstGeom>
          <a:solidFill>
            <a:srgbClr val="FFFEFE"/>
          </a:solidFill>
          <a:ln w="222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oval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637EDE3D-D421-48BE-AE04-A6267423B2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6362"/>
            <a:ext cx="9144000" cy="475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80868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0043" y="749067"/>
            <a:ext cx="18217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算法部分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AED73AE-7189-49B4-B5E0-B1FCFE332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341" y="980590"/>
            <a:ext cx="6557616" cy="146060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1AC37B8F-CC56-4E39-BB56-6AC57A252C4C}"/>
              </a:ext>
            </a:extLst>
          </p:cNvPr>
          <p:cNvSpPr/>
          <p:nvPr/>
        </p:nvSpPr>
        <p:spPr>
          <a:xfrm>
            <a:off x="385459" y="3391172"/>
            <a:ext cx="8771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b="1" i="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可视化</a:t>
            </a:r>
            <a:endParaRPr lang="zh-TW" altLang="en-US" b="1" i="0" dirty="0">
              <a:solidFill>
                <a:srgbClr val="40404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222C0DC-E541-4B08-B66C-CD1853F5885B}"/>
              </a:ext>
            </a:extLst>
          </p:cNvPr>
          <p:cNvSpPr/>
          <p:nvPr/>
        </p:nvSpPr>
        <p:spPr>
          <a:xfrm>
            <a:off x="270043" y="629986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b="1" i="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人工评判</a:t>
            </a:r>
            <a:endParaRPr lang="zh-TW" altLang="en-US" b="1" i="0" dirty="0">
              <a:solidFill>
                <a:srgbClr val="40404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67E3D98-B514-48FB-AFA1-C871D13126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436" b="59829"/>
          <a:stretch/>
        </p:blipFill>
        <p:spPr>
          <a:xfrm>
            <a:off x="2316341" y="4621412"/>
            <a:ext cx="6710963" cy="204778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30A75BAE-57F4-4195-ADCF-588ADDA7A887}"/>
              </a:ext>
            </a:extLst>
          </p:cNvPr>
          <p:cNvSpPr txBox="1"/>
          <p:nvPr/>
        </p:nvSpPr>
        <p:spPr>
          <a:xfrm>
            <a:off x="2286000" y="2837174"/>
            <a:ext cx="49523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源码见</a:t>
            </a:r>
            <a:r>
              <a:rPr lang="zh-TW" altLang="en-US" dirty="0"/>
              <a:t>main/algorithm/predict/prophet.py</a:t>
            </a:r>
            <a:endParaRPr lang="en-US" altLang="zh-TW" dirty="0"/>
          </a:p>
          <a:p>
            <a:endParaRPr lang="zh-TW" altLang="en-US" dirty="0"/>
          </a:p>
          <a:p>
            <a:r>
              <a:rPr lang="zh-CN" altLang="en-US" dirty="0"/>
              <a:t>通过</a:t>
            </a:r>
            <a:r>
              <a:rPr lang="en-US" altLang="zh-CN" dirty="0"/>
              <a:t>pandas</a:t>
            </a:r>
            <a:r>
              <a:rPr lang="zh-CN" altLang="en-US" dirty="0"/>
              <a:t>输出到</a:t>
            </a:r>
            <a:r>
              <a:rPr lang="en-US" altLang="zh-CN" dirty="0"/>
              <a:t>.csv</a:t>
            </a:r>
            <a:r>
              <a:rPr lang="zh-CN" altLang="en-US" dirty="0"/>
              <a:t>，</a:t>
            </a:r>
            <a:r>
              <a:rPr lang="en-US" altLang="zh-CN" dirty="0" err="1"/>
              <a:t>mysql</a:t>
            </a:r>
            <a:r>
              <a:rPr lang="zh-CN" altLang="en-US" dirty="0"/>
              <a:t>等进行评判</a:t>
            </a:r>
            <a:endParaRPr lang="zh-TW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13514E0-9533-47D6-96AE-9C5579F06C11}"/>
              </a:ext>
            </a:extLst>
          </p:cNvPr>
          <p:cNvSpPr txBox="1"/>
          <p:nvPr/>
        </p:nvSpPr>
        <p:spPr>
          <a:xfrm>
            <a:off x="2286000" y="423213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e.g.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452546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6222C0DC-E541-4B08-B66C-CD1853F5885B}"/>
              </a:ext>
            </a:extLst>
          </p:cNvPr>
          <p:cNvSpPr/>
          <p:nvPr/>
        </p:nvSpPr>
        <p:spPr>
          <a:xfrm>
            <a:off x="325224" y="663733"/>
            <a:ext cx="15969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b="1" i="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人工评判 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e.g.</a:t>
            </a:r>
            <a:endParaRPr lang="zh-TW" altLang="en-US" b="1" i="0" dirty="0">
              <a:solidFill>
                <a:srgbClr val="40404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DAD16A4-B43A-4852-834F-4DB98CFAF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24" y="1159220"/>
            <a:ext cx="3604572" cy="563166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B90865E-27E0-49A7-8901-A0E3EF969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136" y="749301"/>
            <a:ext cx="6896640" cy="310171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64456F2-0312-42BD-8D7A-F97FB7FF24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4771" y="3947863"/>
            <a:ext cx="7491369" cy="28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4787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0043" y="749067"/>
            <a:ext cx="18217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算法部分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B1B00F-E159-4C0B-8B60-D886897FE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319" y="2022066"/>
            <a:ext cx="6111218" cy="93795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6EC02EB-D12F-48B2-BF68-93E6110A815B}"/>
              </a:ext>
            </a:extLst>
          </p:cNvPr>
          <p:cNvSpPr txBox="1"/>
          <p:nvPr/>
        </p:nvSpPr>
        <p:spPr>
          <a:xfrm>
            <a:off x="2432319" y="154897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algorithm/config.py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8C0EDD1-E1C9-4C29-BB8A-F9C6B9EE035D}"/>
              </a:ext>
            </a:extLst>
          </p:cNvPr>
          <p:cNvSpPr/>
          <p:nvPr/>
        </p:nvSpPr>
        <p:spPr>
          <a:xfrm>
            <a:off x="310041" y="1548977"/>
            <a:ext cx="11245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参数调整</a:t>
            </a:r>
            <a:endParaRPr lang="zh-TW" altLang="en-US" b="1" i="0" dirty="0">
              <a:solidFill>
                <a:srgbClr val="40404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317020D-99D4-4989-A0AB-0A74FFB4D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319" y="3123876"/>
            <a:ext cx="3970364" cy="3734124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95B7330D-AB7D-40E9-830F-731566B3D137}"/>
              </a:ext>
            </a:extLst>
          </p:cNvPr>
          <p:cNvSpPr/>
          <p:nvPr/>
        </p:nvSpPr>
        <p:spPr>
          <a:xfrm>
            <a:off x="270043" y="3112501"/>
            <a:ext cx="20117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b="1" i="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模型训练与存储</a:t>
            </a:r>
            <a:endParaRPr lang="zh-TW" altLang="en-US" b="1" i="0" dirty="0">
              <a:solidFill>
                <a:srgbClr val="40404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97F90DD-3BA0-4AD9-A6EC-62138F9B6FAA}"/>
              </a:ext>
            </a:extLst>
          </p:cNvPr>
          <p:cNvSpPr txBox="1"/>
          <p:nvPr/>
        </p:nvSpPr>
        <p:spPr>
          <a:xfrm>
            <a:off x="5129868" y="305966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train/layer2_anomaly_detection.py</a:t>
            </a:r>
          </a:p>
        </p:txBody>
      </p:sp>
    </p:spTree>
    <p:extLst>
      <p:ext uri="{BB962C8B-B14F-4D97-AF65-F5344CB8AC3E}">
        <p14:creationId xmlns:p14="http://schemas.microsoft.com/office/powerpoint/2010/main" val="50402574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395768" y="2029846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数据爬取</a:t>
            </a:r>
          </a:p>
        </p:txBody>
      </p:sp>
      <p:sp>
        <p:nvSpPr>
          <p:cNvPr id="5" name="矩形 4"/>
          <p:cNvSpPr/>
          <p:nvPr/>
        </p:nvSpPr>
        <p:spPr>
          <a:xfrm>
            <a:off x="6086499" y="2022088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架构设计</a:t>
            </a:r>
          </a:p>
        </p:txBody>
      </p:sp>
      <p:sp>
        <p:nvSpPr>
          <p:cNvPr id="6" name="矩形 5"/>
          <p:cNvSpPr/>
          <p:nvPr/>
        </p:nvSpPr>
        <p:spPr>
          <a:xfrm>
            <a:off x="6086499" y="4184953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参数调整</a:t>
            </a:r>
          </a:p>
        </p:txBody>
      </p:sp>
      <p:sp>
        <p:nvSpPr>
          <p:cNvPr id="7" name="矩形 6"/>
          <p:cNvSpPr/>
          <p:nvPr/>
        </p:nvSpPr>
        <p:spPr>
          <a:xfrm>
            <a:off x="2395768" y="4184953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算法选择</a:t>
            </a:r>
          </a:p>
        </p:txBody>
      </p:sp>
      <p:sp>
        <p:nvSpPr>
          <p:cNvPr id="2" name="矩形 1"/>
          <p:cNvSpPr/>
          <p:nvPr/>
        </p:nvSpPr>
        <p:spPr>
          <a:xfrm>
            <a:off x="1674096" y="2029846"/>
            <a:ext cx="702436" cy="1015663"/>
          </a:xfrm>
          <a:prstGeom prst="rect">
            <a:avLst/>
          </a:prstGeom>
          <a:gradFill>
            <a:gsLst>
              <a:gs pos="1000">
                <a:srgbClr val="A42E2E"/>
              </a:gs>
              <a:gs pos="100000">
                <a:srgbClr val="E3675A"/>
              </a:gs>
            </a:gsLst>
            <a:lin ang="13500000" scaled="1"/>
          </a:gradFill>
        </p:spPr>
        <p:txBody>
          <a:bodyPr wrap="none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76476" y="2029846"/>
            <a:ext cx="763351" cy="1015663"/>
          </a:xfrm>
          <a:prstGeom prst="rect">
            <a:avLst/>
          </a:prstGeom>
          <a:gradFill>
            <a:gsLst>
              <a:gs pos="83000">
                <a:srgbClr val="B8D870"/>
              </a:gs>
              <a:gs pos="15000">
                <a:srgbClr val="677947"/>
              </a:gs>
            </a:gsLst>
            <a:lin ang="13500000" scaled="1"/>
          </a:gradFill>
        </p:spPr>
        <p:txBody>
          <a:bodyPr wrap="none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392753" y="4184952"/>
            <a:ext cx="689612" cy="1015663"/>
          </a:xfrm>
          <a:prstGeom prst="rect">
            <a:avLst/>
          </a:prstGeom>
          <a:gradFill>
            <a:gsLst>
              <a:gs pos="1000">
                <a:srgbClr val="DB9458"/>
              </a:gs>
              <a:gs pos="100000">
                <a:srgbClr val="FF9B2D"/>
              </a:gs>
            </a:gsLst>
            <a:lin ang="13500000" scaled="1"/>
          </a:gradFill>
        </p:spPr>
        <p:txBody>
          <a:bodyPr wrap="none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zh-CN" altLang="en-US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02739" y="4184952"/>
            <a:ext cx="763351" cy="1015663"/>
          </a:xfrm>
          <a:prstGeom prst="rect">
            <a:avLst/>
          </a:prstGeom>
          <a:gradFill>
            <a:gsLst>
              <a:gs pos="1000">
                <a:srgbClr val="2C726C"/>
              </a:gs>
              <a:gs pos="99000">
                <a:srgbClr val="6E9686"/>
              </a:gs>
            </a:gsLst>
            <a:lin ang="13500000" scaled="1"/>
          </a:gradFill>
        </p:spPr>
        <p:txBody>
          <a:bodyPr wrap="none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405175" y="2751443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54C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Crawler</a:t>
            </a:r>
            <a:endParaRPr lang="zh-CN" altLang="en-US" b="1" dirty="0">
              <a:solidFill>
                <a:srgbClr val="C54C4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97965" y="4893440"/>
            <a:ext cx="1382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E396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Parameter</a:t>
            </a:r>
            <a:endParaRPr lang="zh-CN" altLang="en-US" b="1" dirty="0">
              <a:solidFill>
                <a:srgbClr val="E3964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115703" y="2737732"/>
            <a:ext cx="1616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6B7D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Architecture</a:t>
            </a:r>
            <a:endParaRPr lang="zh-CN" altLang="en-US" b="1" dirty="0">
              <a:solidFill>
                <a:srgbClr val="6B7D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443697" y="4862061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2E3033"/>
                </a:solidFill>
                <a:latin typeface="Arial" panose="020B0604020202020204" pitchFamily="34" charset="0"/>
              </a:rPr>
              <a:t>A</a:t>
            </a:r>
            <a:r>
              <a:rPr lang="en-US" altLang="zh-TW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lgorithm</a:t>
            </a:r>
            <a:endParaRPr lang="zh-CN" altLang="en-US" b="1" dirty="0">
              <a:solidFill>
                <a:srgbClr val="3678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C9DFA58-E8FB-4C47-BEB8-E2B8D05AA6B6}"/>
              </a:ext>
            </a:extLst>
          </p:cNvPr>
          <p:cNvSpPr/>
          <p:nvPr/>
        </p:nvSpPr>
        <p:spPr>
          <a:xfrm>
            <a:off x="463307" y="862213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关键点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098557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文本框 95"/>
          <p:cNvSpPr txBox="1"/>
          <p:nvPr/>
        </p:nvSpPr>
        <p:spPr>
          <a:xfrm>
            <a:off x="241535" y="1335404"/>
            <a:ext cx="32143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44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上箭头 96"/>
          <p:cNvSpPr/>
          <p:nvPr/>
        </p:nvSpPr>
        <p:spPr bwMode="auto">
          <a:xfrm>
            <a:off x="3059832" y="2283555"/>
            <a:ext cx="792088" cy="1094929"/>
          </a:xfrm>
          <a:prstGeom prst="upArrow">
            <a:avLst>
              <a:gd name="adj1" fmla="val 50000"/>
              <a:gd name="adj2" fmla="val 120553"/>
            </a:avLst>
          </a:prstGeom>
          <a:gradFill flip="none" rotWithShape="1">
            <a:gsLst>
              <a:gs pos="1000">
                <a:srgbClr val="A42E2E"/>
              </a:gs>
              <a:gs pos="100000">
                <a:srgbClr val="E3675A"/>
              </a:gs>
            </a:gsLst>
            <a:lin ang="13500000" scaled="1"/>
            <a:tileRect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114300" dir="6600000" algn="tr" rotWithShape="0">
              <a:prstClr val="black">
                <a:alpha val="40000"/>
              </a:prstClr>
            </a:outerShdw>
          </a:effectLst>
          <a:scene3d>
            <a:camera prst="obliqueTopLeft">
              <a:rot lat="1800000" lon="0" rev="0"/>
            </a:camera>
            <a:lightRig rig="threePt" dir="t"/>
          </a:scene3d>
          <a:sp3d prstMaterial="matte"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Heiti SC Light" charset="0"/>
              <a:cs typeface="Heiti SC Light" charset="0"/>
              <a:sym typeface="Calibri" panose="020F0502020204030204" pitchFamily="34" charset="0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3849494" y="2657244"/>
            <a:ext cx="4665855" cy="553998"/>
          </a:xfrm>
          <a:prstGeom prst="rect">
            <a:avLst/>
          </a:prstGeom>
          <a:noFill/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r>
              <a:rPr lang="zh-CN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任务与目标</a:t>
            </a:r>
          </a:p>
        </p:txBody>
      </p:sp>
      <p:sp>
        <p:nvSpPr>
          <p:cNvPr id="99" name="矩形 98"/>
          <p:cNvSpPr/>
          <p:nvPr/>
        </p:nvSpPr>
        <p:spPr>
          <a:xfrm>
            <a:off x="3845947" y="3693383"/>
            <a:ext cx="4062377" cy="553998"/>
          </a:xfrm>
          <a:prstGeom prst="rect">
            <a:avLst/>
          </a:prstGeom>
          <a:noFill/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r>
              <a:rPr lang="zh-CN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主要内容与进展</a:t>
            </a:r>
          </a:p>
        </p:txBody>
      </p:sp>
      <p:sp>
        <p:nvSpPr>
          <p:cNvPr id="101" name="矩形 100"/>
          <p:cNvSpPr/>
          <p:nvPr/>
        </p:nvSpPr>
        <p:spPr>
          <a:xfrm>
            <a:off x="3601108" y="3819524"/>
            <a:ext cx="3704479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eaLnBrk="1" hangingPunct="1">
              <a:lnSpc>
                <a:spcPct val="150000"/>
              </a:lnSpc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</a:p>
        </p:txBody>
      </p:sp>
      <p:sp>
        <p:nvSpPr>
          <p:cNvPr id="103" name="矩形 102"/>
          <p:cNvSpPr/>
          <p:nvPr/>
        </p:nvSpPr>
        <p:spPr>
          <a:xfrm>
            <a:off x="3220876" y="2570253"/>
            <a:ext cx="38023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500" b="1" dirty="0">
                <a:solidFill>
                  <a:schemeClr val="bg1"/>
                </a:solidFill>
                <a:latin typeface="Lucida Calligraphy" panose="03010101010101010101" pitchFamily="66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zh-CN" altLang="en-US" sz="3500" b="1" dirty="0">
              <a:solidFill>
                <a:schemeClr val="bg1"/>
              </a:solidFill>
              <a:latin typeface="Lucida Calligraphy" panose="03010101010101010101" pitchFamily="66" charset="0"/>
              <a:cs typeface="Tahoma" panose="020B0604030504040204" pitchFamily="34" charset="0"/>
            </a:endParaRPr>
          </a:p>
        </p:txBody>
      </p:sp>
      <p:sp>
        <p:nvSpPr>
          <p:cNvPr id="104" name="上箭头 103"/>
          <p:cNvSpPr/>
          <p:nvPr/>
        </p:nvSpPr>
        <p:spPr bwMode="auto">
          <a:xfrm>
            <a:off x="3044368" y="3272059"/>
            <a:ext cx="792088" cy="1094929"/>
          </a:xfrm>
          <a:prstGeom prst="upArrow">
            <a:avLst>
              <a:gd name="adj1" fmla="val 50000"/>
              <a:gd name="adj2" fmla="val 120553"/>
            </a:avLst>
          </a:prstGeom>
          <a:gradFill flip="none" rotWithShape="1">
            <a:gsLst>
              <a:gs pos="83000">
                <a:srgbClr val="B8D870"/>
              </a:gs>
              <a:gs pos="15000">
                <a:srgbClr val="677947"/>
              </a:gs>
            </a:gsLst>
            <a:lin ang="13500000" scaled="1"/>
            <a:tileRect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114300" dir="6600000" algn="tr" rotWithShape="0">
              <a:prstClr val="black">
                <a:alpha val="40000"/>
              </a:prstClr>
            </a:outerShdw>
          </a:effectLst>
          <a:scene3d>
            <a:camera prst="obliqueTopLeft">
              <a:rot lat="1800000" lon="0" rev="0"/>
            </a:camera>
            <a:lightRig rig="threePt" dir="t"/>
          </a:scene3d>
          <a:sp3d prstMaterial="matte"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Heiti SC Light" charset="0"/>
              <a:cs typeface="Heiti SC Light" charset="0"/>
              <a:sym typeface="Calibri" panose="020F0502020204030204" pitchFamily="34" charset="0"/>
            </a:endParaRPr>
          </a:p>
        </p:txBody>
      </p:sp>
      <p:sp>
        <p:nvSpPr>
          <p:cNvPr id="105" name="上箭头 104"/>
          <p:cNvSpPr/>
          <p:nvPr/>
        </p:nvSpPr>
        <p:spPr bwMode="auto">
          <a:xfrm>
            <a:off x="3044367" y="4260563"/>
            <a:ext cx="792088" cy="1094929"/>
          </a:xfrm>
          <a:prstGeom prst="upArrow">
            <a:avLst>
              <a:gd name="adj1" fmla="val 50000"/>
              <a:gd name="adj2" fmla="val 120553"/>
            </a:avLst>
          </a:prstGeom>
          <a:gradFill flip="none" rotWithShape="1">
            <a:gsLst>
              <a:gs pos="1000">
                <a:srgbClr val="DB9458"/>
              </a:gs>
              <a:gs pos="100000">
                <a:srgbClr val="FF9B2D"/>
              </a:gs>
            </a:gsLst>
            <a:lin ang="13500000" scaled="1"/>
            <a:tileRect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114300" dir="6600000" algn="tr" rotWithShape="0">
              <a:prstClr val="black">
                <a:alpha val="40000"/>
              </a:prstClr>
            </a:outerShdw>
          </a:effectLst>
          <a:scene3d>
            <a:camera prst="obliqueTopLeft">
              <a:rot lat="1800000" lon="0" rev="0"/>
            </a:camera>
            <a:lightRig rig="threePt" dir="t"/>
          </a:scene3d>
          <a:sp3d prstMaterial="matte"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Heiti SC Light" charset="0"/>
              <a:cs typeface="Heiti SC Light" charset="0"/>
              <a:sym typeface="Calibri" panose="020F0502020204030204" pitchFamily="34" charset="0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3181458" y="3618197"/>
            <a:ext cx="43954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500" b="1" dirty="0">
                <a:solidFill>
                  <a:schemeClr val="bg1"/>
                </a:solidFill>
                <a:latin typeface="Lucida Calligraphy" panose="03010101010101010101" pitchFamily="66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zh-CN" altLang="en-US" sz="3500" b="1" dirty="0">
              <a:solidFill>
                <a:schemeClr val="bg1"/>
              </a:solidFill>
              <a:latin typeface="Lucida Calligraphy" panose="03010101010101010101" pitchFamily="66" charset="0"/>
              <a:cs typeface="Tahoma" panose="020B0604030504040204" pitchFamily="34" charset="0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3161564" y="4610247"/>
            <a:ext cx="43954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500" b="1" dirty="0">
                <a:solidFill>
                  <a:schemeClr val="bg1"/>
                </a:solidFill>
                <a:latin typeface="Lucida Calligraphy" panose="03010101010101010101" pitchFamily="66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zh-CN" altLang="en-US" sz="3500" b="1" dirty="0">
              <a:solidFill>
                <a:schemeClr val="bg1"/>
              </a:solidFill>
              <a:latin typeface="Lucida Calligraphy" panose="03010101010101010101" pitchFamily="66" charset="0"/>
              <a:cs typeface="Tahoma" panose="020B060403050404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36455" y="4633919"/>
            <a:ext cx="4062377" cy="553998"/>
          </a:xfrm>
          <a:prstGeom prst="rect">
            <a:avLst/>
          </a:prstGeom>
          <a:noFill/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r>
              <a:rPr lang="zh-CN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关键点</a:t>
            </a:r>
          </a:p>
        </p:txBody>
      </p:sp>
    </p:spTree>
    <p:extLst>
      <p:ext uri="{BB962C8B-B14F-4D97-AF65-F5344CB8AC3E}">
        <p14:creationId xmlns:p14="http://schemas.microsoft.com/office/powerpoint/2010/main" val="276033261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4423" y="1716725"/>
            <a:ext cx="34163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手机端微博账号基于手机号绑定</a:t>
            </a:r>
            <a:endParaRPr kumimoji="1"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若不登录弹出登录框需要登录</a:t>
            </a:r>
          </a:p>
        </p:txBody>
      </p:sp>
      <p:sp>
        <p:nvSpPr>
          <p:cNvPr id="25" name="矩形 24"/>
          <p:cNvSpPr/>
          <p:nvPr/>
        </p:nvSpPr>
        <p:spPr>
          <a:xfrm>
            <a:off x="6049613" y="1033502"/>
            <a:ext cx="2406495" cy="281634"/>
          </a:xfrm>
          <a:prstGeom prst="rect">
            <a:avLst/>
          </a:prstGeom>
          <a:gradFill>
            <a:gsLst>
              <a:gs pos="1000">
                <a:srgbClr val="A42E2E"/>
              </a:gs>
              <a:gs pos="100000">
                <a:srgbClr val="E3675A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6" name="文本框 25"/>
          <p:cNvSpPr txBox="1"/>
          <p:nvPr/>
        </p:nvSpPr>
        <p:spPr>
          <a:xfrm>
            <a:off x="6096894" y="100492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接码平台，临时手机号</a:t>
            </a:r>
          </a:p>
        </p:txBody>
      </p:sp>
      <p:sp>
        <p:nvSpPr>
          <p:cNvPr id="22" name="矩形 21"/>
          <p:cNvSpPr/>
          <p:nvPr/>
        </p:nvSpPr>
        <p:spPr>
          <a:xfrm>
            <a:off x="351687" y="77936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数据爬取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6031785" y="1340325"/>
            <a:ext cx="16658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微博会识别这种虚拟号码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6040699" y="1506586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无效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6022871" y="2170847"/>
            <a:ext cx="16882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经过测试，这个频率可以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6031785" y="2337108"/>
            <a:ext cx="19351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如果账号多，就不需要休息了</a:t>
            </a:r>
          </a:p>
        </p:txBody>
      </p:sp>
      <p:sp>
        <p:nvSpPr>
          <p:cNvPr id="45" name="矩形 44"/>
          <p:cNvSpPr/>
          <p:nvPr/>
        </p:nvSpPr>
        <p:spPr>
          <a:xfrm>
            <a:off x="6031785" y="1892829"/>
            <a:ext cx="2406495" cy="281634"/>
          </a:xfrm>
          <a:prstGeom prst="rect">
            <a:avLst/>
          </a:prstGeom>
          <a:gradFill>
            <a:gsLst>
              <a:gs pos="1000">
                <a:srgbClr val="DB9458"/>
              </a:gs>
              <a:gs pos="100000">
                <a:srgbClr val="FF9B2D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6" name="文本框 45"/>
          <p:cNvSpPr txBox="1"/>
          <p:nvPr/>
        </p:nvSpPr>
        <p:spPr>
          <a:xfrm>
            <a:off x="6079066" y="1864254"/>
            <a:ext cx="2103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中途休息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</a:p>
        </p:txBody>
      </p:sp>
      <p:sp>
        <p:nvSpPr>
          <p:cNvPr id="47" name="矩形 46"/>
          <p:cNvSpPr/>
          <p:nvPr/>
        </p:nvSpPr>
        <p:spPr bwMode="auto">
          <a:xfrm>
            <a:off x="0" y="5635051"/>
            <a:ext cx="9144000" cy="790833"/>
          </a:xfrm>
          <a:prstGeom prst="rect">
            <a:avLst/>
          </a:prstGeom>
          <a:gradFill>
            <a:gsLst>
              <a:gs pos="1000">
                <a:srgbClr val="A42E2E"/>
              </a:gs>
              <a:gs pos="100000">
                <a:srgbClr val="E3675A"/>
              </a:gs>
            </a:gsLst>
            <a:lin ang="13500000" scaled="1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Heiti SC Light" charset="0"/>
              <a:cs typeface="Heiti SC Light" charset="0"/>
              <a:sym typeface="Calibri" panose="020F050202020403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948B52F-8664-43F6-9F69-A90DEF8CCAB3}"/>
              </a:ext>
            </a:extLst>
          </p:cNvPr>
          <p:cNvSpPr/>
          <p:nvPr/>
        </p:nvSpPr>
        <p:spPr>
          <a:xfrm>
            <a:off x="351687" y="5678498"/>
            <a:ext cx="75713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结论：爬取数据的效率低，编码复杂度高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4433F0B-C457-416A-99FD-DD82F84A3F86}"/>
              </a:ext>
            </a:extLst>
          </p:cNvPr>
          <p:cNvSpPr/>
          <p:nvPr/>
        </p:nvSpPr>
        <p:spPr>
          <a:xfrm>
            <a:off x="351687" y="2950657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爬虫框架有一定的学习成本</a:t>
            </a:r>
            <a:endParaRPr kumimoji="1"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框架使用场景有限，不灵活</a:t>
            </a:r>
            <a:endParaRPr kumimoji="1"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9C6A8F8-BE55-45F0-810D-F2BF2B05B5A1}"/>
              </a:ext>
            </a:extLst>
          </p:cNvPr>
          <p:cNvSpPr/>
          <p:nvPr/>
        </p:nvSpPr>
        <p:spPr>
          <a:xfrm>
            <a:off x="6049613" y="3221027"/>
            <a:ext cx="960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Scrapy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FD2CD1C-EB9D-4A82-AB13-DBC9DDB74DBD}"/>
              </a:ext>
            </a:extLst>
          </p:cNvPr>
          <p:cNvSpPr/>
          <p:nvPr/>
        </p:nvSpPr>
        <p:spPr>
          <a:xfrm>
            <a:off x="351687" y="409349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反爬应对措施</a:t>
            </a:r>
            <a:endParaRPr kumimoji="1"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3530F01-C1C2-4C40-8F00-A4295B7BE5A0}"/>
              </a:ext>
            </a:extLst>
          </p:cNvPr>
          <p:cNvSpPr txBox="1"/>
          <p:nvPr/>
        </p:nvSpPr>
        <p:spPr>
          <a:xfrm>
            <a:off x="6040699" y="4138807"/>
            <a:ext cx="23975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Selenium</a:t>
            </a:r>
            <a:r>
              <a:rPr kumimoji="1"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sleep</a:t>
            </a:r>
            <a:endParaRPr lang="zh-TW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ECDD0F8-88ED-41F0-B418-BFEB0252FD9D}"/>
              </a:ext>
            </a:extLst>
          </p:cNvPr>
          <p:cNvSpPr/>
          <p:nvPr/>
        </p:nvSpPr>
        <p:spPr>
          <a:xfrm>
            <a:off x="351687" y="4886929"/>
            <a:ext cx="3959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</a:t>
            </a:r>
            <a:r>
              <a:rPr kumimoji="1"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灵活但有一定的</a:t>
            </a:r>
            <a:r>
              <a:rPr kumimoji="1"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debug</a:t>
            </a:r>
            <a:r>
              <a:rPr kumimoji="1"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</a:t>
            </a:r>
            <a:endParaRPr kumimoji="1"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AFBEFD5-75AD-45C0-8033-BA1D6253B9D8}"/>
              </a:ext>
            </a:extLst>
          </p:cNvPr>
          <p:cNvSpPr/>
          <p:nvPr/>
        </p:nvSpPr>
        <p:spPr>
          <a:xfrm>
            <a:off x="6049613" y="4889693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边界条件多</a:t>
            </a:r>
            <a:endParaRPr kumimoji="1"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968932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278047" y="676223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架构设计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D6B3E1-CD87-4F3D-B5DE-7B7451F97D9E}"/>
              </a:ext>
            </a:extLst>
          </p:cNvPr>
          <p:cNvSpPr txBox="1"/>
          <p:nvPr/>
        </p:nvSpPr>
        <p:spPr>
          <a:xfrm>
            <a:off x="269979" y="4435760"/>
            <a:ext cx="23513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dirty="0"/>
          </a:p>
          <a:p>
            <a:r>
              <a:rPr lang="zh-CN" altLang="en-US" dirty="0"/>
              <a:t>增加模块复用性</a:t>
            </a:r>
            <a:endParaRPr lang="en-US" altLang="zh-CN" dirty="0"/>
          </a:p>
          <a:p>
            <a:endParaRPr lang="en-US" altLang="zh-TW" dirty="0"/>
          </a:p>
          <a:p>
            <a:r>
              <a:rPr lang="zh-CN" altLang="en-US" dirty="0"/>
              <a:t>高内聚，低耦合</a:t>
            </a:r>
            <a:endParaRPr lang="zh-TW" altLang="en-US" dirty="0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0A9EDDA3-BACD-4882-90AC-F57C508B1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316" y="1753299"/>
            <a:ext cx="6463961" cy="3882790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48B5BFF8-DE1C-4FBE-9614-F61FE2253C64}"/>
              </a:ext>
            </a:extLst>
          </p:cNvPr>
          <p:cNvSpPr txBox="1"/>
          <p:nvPr/>
        </p:nvSpPr>
        <p:spPr>
          <a:xfrm>
            <a:off x="269979" y="6256952"/>
            <a:ext cx="2478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复用模块：文本向量化 </a:t>
            </a:r>
            <a:endParaRPr lang="zh-TW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90E26EF-1D67-488F-ACF5-918503E8656E}"/>
              </a:ext>
            </a:extLst>
          </p:cNvPr>
          <p:cNvSpPr txBox="1"/>
          <p:nvPr/>
        </p:nvSpPr>
        <p:spPr>
          <a:xfrm>
            <a:off x="2621316" y="625695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layer1_vectorize_context.py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86F4150-5E0F-4F21-B2F8-4E905D214ACC}"/>
              </a:ext>
            </a:extLst>
          </p:cNvPr>
          <p:cNvSpPr txBox="1"/>
          <p:nvPr/>
        </p:nvSpPr>
        <p:spPr>
          <a:xfrm>
            <a:off x="278047" y="1732792"/>
            <a:ext cx="223203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传统的方案是将文本分词后直接聚类，但存在训练时间过长，只考虑单字，未考虑语义，精度不够等问题。 </a:t>
            </a:r>
            <a:endParaRPr lang="zh-TW" altLang="en-US" sz="14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8DFFAA9-9F7C-488E-A719-E09E3B398F0D}"/>
              </a:ext>
            </a:extLst>
          </p:cNvPr>
          <p:cNvSpPr txBox="1"/>
          <p:nvPr/>
        </p:nvSpPr>
        <p:spPr>
          <a:xfrm>
            <a:off x="278047" y="3084276"/>
            <a:ext cx="223203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新的方案在文本与聚类算法之间加了一层（或者说是改变了文本的解构方法），既保存了语义，又降低了维度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4235740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484142" y="636813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算法选择</a:t>
            </a:r>
          </a:p>
        </p:txBody>
      </p:sp>
      <p:sp>
        <p:nvSpPr>
          <p:cNvPr id="30" name="圆角矩形 3">
            <a:extLst>
              <a:ext uri="{FF2B5EF4-FFF2-40B4-BE49-F238E27FC236}">
                <a16:creationId xmlns:a16="http://schemas.microsoft.com/office/drawing/2014/main" id="{F03254A6-1037-44ED-8026-9977D0F7E3DF}"/>
              </a:ext>
            </a:extLst>
          </p:cNvPr>
          <p:cNvSpPr/>
          <p:nvPr/>
        </p:nvSpPr>
        <p:spPr bwMode="auto">
          <a:xfrm>
            <a:off x="484142" y="3783424"/>
            <a:ext cx="3299293" cy="557214"/>
          </a:xfrm>
          <a:prstGeom prst="roundRect">
            <a:avLst/>
          </a:prstGeom>
          <a:noFill/>
          <a:ln w="12700" cap="flat" cmpd="sng" algn="ctr">
            <a:solidFill>
              <a:srgbClr val="4A87C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Heiti SC Light" charset="0"/>
                <a:cs typeface="Heiti SC Light" charset="0"/>
                <a:sym typeface="Calibri" panose="020F0502020204030204" pitchFamily="34" charset="0"/>
              </a:rPr>
              <a:t>决定分类效果的关键点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Heiti SC Light" charset="0"/>
              <a:cs typeface="Heiti SC Light" charset="0"/>
              <a:sym typeface="Calibri" panose="020F0502020204030204" pitchFamily="34" charset="0"/>
            </a:endParaRPr>
          </a:p>
        </p:txBody>
      </p:sp>
      <p:sp>
        <p:nvSpPr>
          <p:cNvPr id="31" name="圆角矩形 4">
            <a:extLst>
              <a:ext uri="{FF2B5EF4-FFF2-40B4-BE49-F238E27FC236}">
                <a16:creationId xmlns:a16="http://schemas.microsoft.com/office/drawing/2014/main" id="{F1CFEBFF-2937-4871-8BA8-3A1EF484E527}"/>
              </a:ext>
            </a:extLst>
          </p:cNvPr>
          <p:cNvSpPr/>
          <p:nvPr/>
        </p:nvSpPr>
        <p:spPr bwMode="auto">
          <a:xfrm>
            <a:off x="232766" y="4340638"/>
            <a:ext cx="4499254" cy="2776536"/>
          </a:xfrm>
          <a:prstGeom prst="round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indent="-285750" fontAlgn="base">
              <a:spcBef>
                <a:spcPts val="600"/>
              </a:spcBef>
              <a:spcAft>
                <a:spcPct val="0"/>
              </a:spcAft>
              <a:buClr>
                <a:srgbClr val="C00000"/>
              </a:buClr>
              <a:buSzPct val="60000"/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0"/>
                <a:sym typeface="Calibri" panose="020F0502020204030204" pitchFamily="34" charset="0"/>
              </a:rPr>
              <a:t>阅读多篇论文，复现论文中的算法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Heiti SC Light" charset="0"/>
              <a:sym typeface="Calibri" panose="020F0502020204030204" pitchFamily="34" charset="0"/>
            </a:endParaRPr>
          </a:p>
          <a:p>
            <a:pPr marL="285750" indent="-285750" fontAlgn="base">
              <a:spcBef>
                <a:spcPts val="600"/>
              </a:spcBef>
              <a:spcAft>
                <a:spcPct val="0"/>
              </a:spcAft>
              <a:buClr>
                <a:srgbClr val="C00000"/>
              </a:buClr>
              <a:buSzPct val="60000"/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0"/>
                <a:sym typeface="Calibri" panose="020F0502020204030204" pitchFamily="34" charset="0"/>
              </a:rPr>
              <a:t>理解各个算法的原理与适用场景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Heiti SC Light" charset="0"/>
              <a:sym typeface="Calibri" panose="020F0502020204030204" pitchFamily="34" charset="0"/>
            </a:endParaRPr>
          </a:p>
          <a:p>
            <a:pPr marL="285750" indent="-285750" fontAlgn="base">
              <a:spcBef>
                <a:spcPts val="600"/>
              </a:spcBef>
              <a:spcAft>
                <a:spcPct val="0"/>
              </a:spcAft>
              <a:buClr>
                <a:srgbClr val="C00000"/>
              </a:buClr>
              <a:buSzPct val="60000"/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Heiti SC Light" charset="0"/>
                <a:sym typeface="Calibri" panose="020F0502020204030204" pitchFamily="34" charset="0"/>
              </a:rPr>
              <a:t>将网络上获取的资料整理成读书笔记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cs typeface="Heiti SC Light" charset="0"/>
              <a:sym typeface="Calibri" panose="020F0502020204030204" pitchFamily="34" charset="0"/>
            </a:endParaRPr>
          </a:p>
          <a:p>
            <a:pPr marL="285750" indent="-285750" fontAlgn="base">
              <a:spcBef>
                <a:spcPts val="600"/>
              </a:spcBef>
              <a:spcAft>
                <a:spcPct val="0"/>
              </a:spcAft>
              <a:buClr>
                <a:srgbClr val="C00000"/>
              </a:buClr>
              <a:buSzPct val="60000"/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Heiti SC Light" charset="0"/>
                <a:sym typeface="Calibri" panose="020F0502020204030204" pitchFamily="34" charset="0"/>
              </a:rPr>
              <a:t>将论文中的算法在本地跑起来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cs typeface="Heiti SC Light" charset="0"/>
              <a:sym typeface="Calibri" panose="020F0502020204030204" pitchFamily="34" charset="0"/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  <a:buClr>
                <a:srgbClr val="C00000"/>
              </a:buClr>
              <a:buSzPct val="60000"/>
            </a:pP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Heiti SC Light" charset="0"/>
              <a:cs typeface="Heiti SC Light" charset="0"/>
              <a:sym typeface="Calibri" panose="020F0502020204030204" pitchFamily="34" charset="0"/>
            </a:endParaRPr>
          </a:p>
          <a:p>
            <a:pPr marL="285750" indent="-285750" fontAlgn="base">
              <a:spcBef>
                <a:spcPts val="600"/>
              </a:spcBef>
              <a:spcAft>
                <a:spcPct val="0"/>
              </a:spcAft>
              <a:buClr>
                <a:srgbClr val="C00000"/>
              </a:buClr>
              <a:buSzPct val="60000"/>
              <a:buFont typeface="Wingdings" panose="05000000000000000000" pitchFamily="2" charset="2"/>
              <a:buChar char="n"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Heiti SC Light" charset="0"/>
                <a:cs typeface="Heiti SC Light" charset="0"/>
                <a:sym typeface="Calibri" panose="020F0502020204030204" pitchFamily="34" charset="0"/>
              </a:rPr>
              <a:t>选择合适的工具集，学习用法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AA1304A-CC38-4C3C-BF13-EDDA7C205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020" y="0"/>
            <a:ext cx="4411980" cy="6858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A3F401A-F2F7-47EF-BDB1-004AAE0BA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42" y="1221588"/>
            <a:ext cx="3712954" cy="244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19562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278047" y="676223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架构设计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D6B3E1-CD87-4F3D-B5DE-7B7451F97D9E}"/>
              </a:ext>
            </a:extLst>
          </p:cNvPr>
          <p:cNvSpPr txBox="1"/>
          <p:nvPr/>
        </p:nvSpPr>
        <p:spPr>
          <a:xfrm>
            <a:off x="269979" y="4435760"/>
            <a:ext cx="23513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dirty="0"/>
          </a:p>
          <a:p>
            <a:r>
              <a:rPr lang="zh-CN" altLang="en-US" dirty="0"/>
              <a:t>增加模块复用性</a:t>
            </a:r>
            <a:endParaRPr lang="en-US" altLang="zh-CN" dirty="0"/>
          </a:p>
          <a:p>
            <a:endParaRPr lang="en-US" altLang="zh-TW" dirty="0"/>
          </a:p>
          <a:p>
            <a:r>
              <a:rPr lang="zh-CN" altLang="en-US" dirty="0"/>
              <a:t>高内聚，低耦合</a:t>
            </a:r>
            <a:endParaRPr lang="zh-TW" altLang="en-US" dirty="0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0A9EDDA3-BACD-4882-90AC-F57C508B1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316" y="1753299"/>
            <a:ext cx="6463961" cy="3882790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48B5BFF8-DE1C-4FBE-9614-F61FE2253C64}"/>
              </a:ext>
            </a:extLst>
          </p:cNvPr>
          <p:cNvSpPr txBox="1"/>
          <p:nvPr/>
        </p:nvSpPr>
        <p:spPr>
          <a:xfrm>
            <a:off x="269979" y="6256952"/>
            <a:ext cx="2478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复用模块：文本向量化 </a:t>
            </a:r>
            <a:endParaRPr lang="zh-TW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90E26EF-1D67-488F-ACF5-918503E8656E}"/>
              </a:ext>
            </a:extLst>
          </p:cNvPr>
          <p:cNvSpPr txBox="1"/>
          <p:nvPr/>
        </p:nvSpPr>
        <p:spPr>
          <a:xfrm>
            <a:off x="2621316" y="625695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layer1_vectorize_context.py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86F4150-5E0F-4F21-B2F8-4E905D214ACC}"/>
              </a:ext>
            </a:extLst>
          </p:cNvPr>
          <p:cNvSpPr txBox="1"/>
          <p:nvPr/>
        </p:nvSpPr>
        <p:spPr>
          <a:xfrm>
            <a:off x="278047" y="1732792"/>
            <a:ext cx="223203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传统的方案是将文本分词后直接聚类，但存在训练时间过长，只考虑单字，未考虑语义，精度不够等问题。 </a:t>
            </a:r>
            <a:endParaRPr lang="zh-TW" altLang="en-US" sz="14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8DFFAA9-9F7C-488E-A719-E09E3B398F0D}"/>
              </a:ext>
            </a:extLst>
          </p:cNvPr>
          <p:cNvSpPr txBox="1"/>
          <p:nvPr/>
        </p:nvSpPr>
        <p:spPr>
          <a:xfrm>
            <a:off x="278047" y="3084276"/>
            <a:ext cx="223203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新的方案在文本与聚类算法之间加了一层（或者说是改变了文本的解构方法），既保存了语义，又降低了维度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62766525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 bwMode="auto">
          <a:xfrm>
            <a:off x="2724974" y="2415313"/>
            <a:ext cx="5629275" cy="1013687"/>
          </a:xfrm>
          <a:prstGeom prst="round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ts val="600"/>
              </a:spcBef>
              <a:spcAft>
                <a:spcPct val="0"/>
              </a:spcAft>
              <a:buClr>
                <a:srgbClr val="C0000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0"/>
                <a:sym typeface="Calibri" panose="020F0502020204030204" pitchFamily="34" charset="0"/>
              </a:rPr>
              <a:t>以我的标准为用户标准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Heiti SC Light" charset="0"/>
              <a:sym typeface="Calibri" panose="020F0502020204030204" pitchFamily="34" charset="0"/>
            </a:endParaRPr>
          </a:p>
          <a:p>
            <a:pPr marL="342900" indent="-342900" fontAlgn="base">
              <a:spcBef>
                <a:spcPts val="600"/>
              </a:spcBef>
              <a:spcAft>
                <a:spcPct val="0"/>
              </a:spcAft>
              <a:buClr>
                <a:srgbClr val="C00000"/>
              </a:buClr>
              <a:buSzPct val="70000"/>
              <a:buFont typeface="Wingdings" panose="05000000000000000000" pitchFamily="2" charset="2"/>
              <a:buChar char="l"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0"/>
                <a:sym typeface="Calibri" panose="020F0502020204030204" pitchFamily="34" charset="0"/>
              </a:rPr>
              <a:t>理解万岁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Heiti SC Light" charset="0"/>
              <a:sym typeface="Calibri" panose="020F050202020403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8047" y="1843418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用户体验</a:t>
            </a:r>
          </a:p>
        </p:txBody>
      </p:sp>
      <p:sp>
        <p:nvSpPr>
          <p:cNvPr id="7" name="圆角矩形 6"/>
          <p:cNvSpPr/>
          <p:nvPr/>
        </p:nvSpPr>
        <p:spPr bwMode="auto">
          <a:xfrm>
            <a:off x="2784239" y="1843418"/>
            <a:ext cx="6081714" cy="557214"/>
          </a:xfrm>
          <a:prstGeom prst="roundRect">
            <a:avLst/>
          </a:prstGeom>
          <a:noFill/>
          <a:ln w="12700" cap="flat" cmpd="sng" algn="ctr">
            <a:solidFill>
              <a:srgbClr val="4A87C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Heiti SC Light" charset="0"/>
                <a:cs typeface="Heiti SC Light" charset="0"/>
                <a:sym typeface="Calibri" panose="020F0502020204030204" pitchFamily="34" charset="0"/>
              </a:rPr>
              <a:t>不同用户对垃圾评论的定义标准不同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Heiti SC Light" charset="0"/>
              <a:cs typeface="Heiti SC Light" charset="0"/>
              <a:sym typeface="Calibri" panose="020F050202020403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90514D7-4126-42A5-97C6-319732AEB953}"/>
              </a:ext>
            </a:extLst>
          </p:cNvPr>
          <p:cNvSpPr/>
          <p:nvPr/>
        </p:nvSpPr>
        <p:spPr>
          <a:xfrm>
            <a:off x="278047" y="664264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参数调整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0824913-6756-440A-AC7E-9B51CE036C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29" t="7350" r="35666" b="52901"/>
          <a:stretch/>
        </p:blipFill>
        <p:spPr>
          <a:xfrm>
            <a:off x="2826345" y="3429000"/>
            <a:ext cx="1896656" cy="289182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4BF6C07-8368-4DA4-A75D-B5767B5040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29" t="47099" r="3576" b="9598"/>
          <a:stretch/>
        </p:blipFill>
        <p:spPr>
          <a:xfrm>
            <a:off x="5017464" y="3443681"/>
            <a:ext cx="3042322" cy="3131886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152F3FBB-FE16-41F9-B69A-1D390A8A9D29}"/>
              </a:ext>
            </a:extLst>
          </p:cNvPr>
          <p:cNvSpPr/>
          <p:nvPr/>
        </p:nvSpPr>
        <p:spPr>
          <a:xfrm>
            <a:off x="278046" y="33627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垃圾评论示例</a:t>
            </a:r>
          </a:p>
        </p:txBody>
      </p:sp>
    </p:spTree>
    <p:extLst>
      <p:ext uri="{BB962C8B-B14F-4D97-AF65-F5344CB8AC3E}">
        <p14:creationId xmlns:p14="http://schemas.microsoft.com/office/powerpoint/2010/main" val="385541227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D90514D7-4126-42A5-97C6-319732AEB953}"/>
              </a:ext>
            </a:extLst>
          </p:cNvPr>
          <p:cNvSpPr/>
          <p:nvPr/>
        </p:nvSpPr>
        <p:spPr>
          <a:xfrm>
            <a:off x="278047" y="664264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参数调整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52F3FBB-FE16-41F9-B69A-1D390A8A9D29}"/>
              </a:ext>
            </a:extLst>
          </p:cNvPr>
          <p:cNvSpPr/>
          <p:nvPr/>
        </p:nvSpPr>
        <p:spPr>
          <a:xfrm>
            <a:off x="278047" y="1919872"/>
            <a:ext cx="35808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不是垃圾评论的示例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A52A454-57F9-4BE8-9AE2-140B916305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052"/>
          <a:stretch/>
        </p:blipFill>
        <p:spPr>
          <a:xfrm>
            <a:off x="278047" y="2808547"/>
            <a:ext cx="4422395" cy="266373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DEC4169-9C33-4EC5-B37A-26E7B7920F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47620" r="10066" b="1"/>
          <a:stretch/>
        </p:blipFill>
        <p:spPr>
          <a:xfrm>
            <a:off x="4901294" y="2479479"/>
            <a:ext cx="4090494" cy="299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581081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86954" y="682367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我的联系方式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41214" y="1551460"/>
            <a:ext cx="5917004" cy="38833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200000"/>
              </a:lnSpc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姓名：黄怀宇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>
              <a:lnSpc>
                <a:spcPct val="200000"/>
              </a:lnSpc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邮箱：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1172765646@qq.com</a:t>
            </a:r>
          </a:p>
          <a:p>
            <a:pPr marL="0" lvl="1">
              <a:lnSpc>
                <a:spcPct val="200000"/>
              </a:lnSpc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电话：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13609119670</a:t>
            </a:r>
          </a:p>
          <a:p>
            <a:pPr marL="0" lvl="1">
              <a:lnSpc>
                <a:spcPct val="200000"/>
              </a:lnSpc>
              <a:defRPr/>
            </a:pP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magictomagic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6965301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1771135"/>
            <a:ext cx="9144000" cy="1556951"/>
          </a:xfrm>
          <a:prstGeom prst="rect">
            <a:avLst/>
          </a:prstGeom>
          <a:gradFill>
            <a:gsLst>
              <a:gs pos="1000">
                <a:srgbClr val="9B5048"/>
              </a:gs>
              <a:gs pos="100000">
                <a:srgbClr val="DD6358"/>
              </a:gs>
            </a:gsLst>
            <a:path path="circle">
              <a:fillToRect t="100000" r="100000"/>
            </a:path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Heiti SC Light" charset="0"/>
              <a:cs typeface="Heiti SC Light" charset="0"/>
              <a:sym typeface="Calibri" panose="020F050202020403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275856" y="3645024"/>
            <a:ext cx="2426318" cy="2952328"/>
            <a:chOff x="2930842" y="2813880"/>
            <a:chExt cx="2771332" cy="3279416"/>
          </a:xfrm>
        </p:grpSpPr>
        <p:sp>
          <p:nvSpPr>
            <p:cNvPr id="4" name="上箭头 3"/>
            <p:cNvSpPr/>
            <p:nvPr/>
          </p:nvSpPr>
          <p:spPr bwMode="auto">
            <a:xfrm>
              <a:off x="5012286" y="2813880"/>
              <a:ext cx="540122" cy="3039145"/>
            </a:xfrm>
            <a:prstGeom prst="upArrow">
              <a:avLst>
                <a:gd name="adj1" fmla="val 66640"/>
                <a:gd name="adj2" fmla="val 156809"/>
              </a:avLst>
            </a:prstGeom>
            <a:gradFill flip="none" rotWithShape="1">
              <a:gsLst>
                <a:gs pos="1000">
                  <a:srgbClr val="9B5048"/>
                </a:gs>
                <a:gs pos="100000">
                  <a:srgbClr val="DD6358"/>
                </a:gs>
              </a:gsLst>
              <a:path path="circle">
                <a:fillToRect t="100000" r="100000"/>
              </a:path>
              <a:tileRect l="-100000" b="-100000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  <a:scene3d>
              <a:camera prst="obliqueTopLeft">
                <a:rot lat="2400000" lon="0" rev="0"/>
              </a:camera>
              <a:lightRig rig="threePt" dir="t"/>
            </a:scene3d>
            <a:sp3d prstMaterial="matte"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Heiti SC Light" charset="0"/>
                <a:cs typeface="Heiti SC Light" charset="0"/>
                <a:sym typeface="Calibri" panose="020F0502020204030204" pitchFamily="34" charset="0"/>
              </a:endParaRPr>
            </a:p>
          </p:txBody>
        </p:sp>
        <p:sp>
          <p:nvSpPr>
            <p:cNvPr id="5" name="上箭头 4"/>
            <p:cNvSpPr/>
            <p:nvPr/>
          </p:nvSpPr>
          <p:spPr bwMode="auto">
            <a:xfrm>
              <a:off x="3699019" y="4397381"/>
              <a:ext cx="792088" cy="1094929"/>
            </a:xfrm>
            <a:prstGeom prst="upArrow">
              <a:avLst>
                <a:gd name="adj1" fmla="val 50000"/>
                <a:gd name="adj2" fmla="val 0"/>
              </a:avLst>
            </a:prstGeom>
            <a:gradFill flip="none" rotWithShape="1">
              <a:gsLst>
                <a:gs pos="83000">
                  <a:srgbClr val="B8D870"/>
                </a:gs>
                <a:gs pos="15000">
                  <a:srgbClr val="677947"/>
                </a:gs>
              </a:gsLst>
              <a:lin ang="13500000" scaled="1"/>
              <a:tileRect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  <a:scene3d>
              <a:camera prst="obliqueTopLeft">
                <a:rot lat="2400000" lon="0" rev="0"/>
              </a:camera>
              <a:lightRig rig="threePt" dir="t"/>
            </a:scene3d>
            <a:sp3d prstMaterial="matte"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Heiti SC Light" charset="0"/>
                <a:cs typeface="Heiti SC Light" charset="0"/>
                <a:sym typeface="Calibri" panose="020F0502020204030204" pitchFamily="34" charset="0"/>
              </a:endParaRPr>
            </a:p>
          </p:txBody>
        </p:sp>
        <p:sp>
          <p:nvSpPr>
            <p:cNvPr id="6" name="上箭头 5"/>
            <p:cNvSpPr/>
            <p:nvPr/>
          </p:nvSpPr>
          <p:spPr bwMode="auto">
            <a:xfrm>
              <a:off x="4282957" y="3873550"/>
              <a:ext cx="792088" cy="1756843"/>
            </a:xfrm>
            <a:prstGeom prst="upArrow">
              <a:avLst>
                <a:gd name="adj1" fmla="val 50000"/>
                <a:gd name="adj2" fmla="val 0"/>
              </a:avLst>
            </a:prstGeom>
            <a:gradFill flip="none" rotWithShape="1">
              <a:gsLst>
                <a:gs pos="1000">
                  <a:srgbClr val="DB9458"/>
                </a:gs>
                <a:gs pos="100000">
                  <a:srgbClr val="FF9B2D"/>
                </a:gs>
              </a:gsLst>
              <a:lin ang="13500000" scaled="1"/>
              <a:tileRect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  <a:scene3d>
              <a:camera prst="obliqueTopLeft">
                <a:rot lat="2400000" lon="0" rev="0"/>
              </a:camera>
              <a:lightRig rig="threePt" dir="t"/>
            </a:scene3d>
            <a:sp3d prstMaterial="matte"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Heiti SC Light" charset="0"/>
                <a:cs typeface="Heiti SC Light" charset="0"/>
                <a:sym typeface="Calibri" panose="020F0502020204030204" pitchFamily="34" charset="0"/>
              </a:endParaRPr>
            </a:p>
          </p:txBody>
        </p:sp>
        <p:sp>
          <p:nvSpPr>
            <p:cNvPr id="7" name="上箭头 6"/>
            <p:cNvSpPr/>
            <p:nvPr/>
          </p:nvSpPr>
          <p:spPr bwMode="auto">
            <a:xfrm>
              <a:off x="3143220" y="4746803"/>
              <a:ext cx="792088" cy="666895"/>
            </a:xfrm>
            <a:prstGeom prst="upArrow">
              <a:avLst>
                <a:gd name="adj1" fmla="val 50000"/>
                <a:gd name="adj2" fmla="val 0"/>
              </a:avLst>
            </a:prstGeom>
            <a:gradFill flip="none" rotWithShape="1">
              <a:gsLst>
                <a:gs pos="1000">
                  <a:srgbClr val="2C726C"/>
                </a:gs>
                <a:gs pos="99000">
                  <a:srgbClr val="6E9686"/>
                </a:gs>
              </a:gsLst>
              <a:lin ang="13500000" scaled="1"/>
              <a:tileRect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bliqueTopLeft">
                <a:rot lat="2400000" lon="0" rev="0"/>
              </a:camera>
              <a:lightRig rig="threePt" dir="t"/>
            </a:scene3d>
            <a:sp3d prstMaterial="matte"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Heiti SC Light" charset="0"/>
                <a:cs typeface="Heiti SC Light" charset="0"/>
                <a:sym typeface="Calibri" panose="020F0502020204030204" pitchFamily="34" charset="0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 bwMode="auto">
            <a:xfrm rot="10800000" flipH="1">
              <a:off x="2997945" y="6093296"/>
              <a:ext cx="2704229" cy="0"/>
            </a:xfrm>
            <a:prstGeom prst="line">
              <a:avLst/>
            </a:prstGeom>
            <a:solidFill>
              <a:srgbClr val="FFFEFE"/>
            </a:solidFill>
            <a:ln w="12700" cap="flat" cmpd="sng" algn="ctr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98788">
                    <a:schemeClr val="bg1">
                      <a:alpha val="0"/>
                    </a:schemeClr>
                  </a:gs>
                  <a:gs pos="48000">
                    <a:schemeClr val="tx1">
                      <a:lumMod val="95000"/>
                      <a:lumOff val="5000"/>
                    </a:schemeClr>
                  </a:gs>
                </a:gsLst>
                <a:lin ang="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12700" dist="12700" dir="5400000" algn="t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9" name="矩形 8"/>
            <p:cNvSpPr/>
            <p:nvPr/>
          </p:nvSpPr>
          <p:spPr>
            <a:xfrm>
              <a:off x="4386264" y="4782756"/>
              <a:ext cx="443456" cy="5811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Lucida Calligraphy" panose="03010101010101010101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2</a:t>
              </a:r>
              <a:endParaRPr lang="zh-CN" altLang="en-US" sz="2800" b="1" dirty="0">
                <a:solidFill>
                  <a:schemeClr val="bg1"/>
                </a:solidFill>
                <a:latin typeface="Lucida Calligraphy" panose="03010101010101010101" pitchFamily="66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299708" y="4800500"/>
              <a:ext cx="443456" cy="581187"/>
            </a:xfrm>
            <a:prstGeom prst="rect">
              <a:avLst/>
            </a:prstGeom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Lucida Calligraphy" panose="03010101010101010101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2</a:t>
              </a:r>
              <a:endParaRPr lang="zh-CN" altLang="en-US" sz="2800" b="1" dirty="0">
                <a:solidFill>
                  <a:schemeClr val="bg1"/>
                </a:solidFill>
                <a:latin typeface="Lucida Calligraphy" panose="03010101010101010101" pitchFamily="66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780527" y="4800500"/>
              <a:ext cx="483736" cy="5811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Lucida Calligraphy" panose="03010101010101010101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0</a:t>
              </a:r>
              <a:endParaRPr lang="zh-CN" altLang="en-US" sz="2800" b="1" dirty="0">
                <a:solidFill>
                  <a:schemeClr val="bg1"/>
                </a:solidFill>
                <a:latin typeface="Lucida Calligraphy" panose="03010101010101010101" pitchFamily="66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865658" y="4722506"/>
              <a:ext cx="388527" cy="5811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Lucida Calligraphy" panose="03010101010101010101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1</a:t>
              </a:r>
              <a:endParaRPr lang="zh-CN" altLang="en-US" sz="2800" b="1" dirty="0">
                <a:solidFill>
                  <a:schemeClr val="bg1"/>
                </a:solidFill>
                <a:latin typeface="Lucida Calligraphy" panose="03010101010101010101" pitchFamily="66" charset="0"/>
                <a:cs typeface="Tahoma" panose="020B0604030504040204" pitchFamily="34" charset="0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 bwMode="auto">
            <a:xfrm flipH="1">
              <a:off x="2930842" y="5301208"/>
              <a:ext cx="2704229" cy="0"/>
            </a:xfrm>
            <a:prstGeom prst="line">
              <a:avLst/>
            </a:prstGeom>
            <a:solidFill>
              <a:srgbClr val="FFFEFE"/>
            </a:solidFill>
            <a:ln w="12700" cap="flat" cmpd="sng" algn="ctr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98788">
                    <a:schemeClr val="bg1">
                      <a:alpha val="0"/>
                    </a:schemeClr>
                  </a:gs>
                  <a:gs pos="48000">
                    <a:schemeClr val="tx1">
                      <a:lumMod val="95000"/>
                      <a:lumOff val="5000"/>
                    </a:schemeClr>
                  </a:gs>
                </a:gsLst>
                <a:lin ang="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12700" dist="12700" dir="16200000" rotWithShape="0">
                <a:schemeClr val="tx1">
                  <a:lumMod val="95000"/>
                  <a:lumOff val="5000"/>
                  <a:alpha val="66000"/>
                </a:schemeClr>
              </a:outerShdw>
            </a:effectLst>
          </p:spPr>
        </p:cxnSp>
      </p:grpSp>
      <p:sp>
        <p:nvSpPr>
          <p:cNvPr id="14" name="文本框 13"/>
          <p:cNvSpPr txBox="1"/>
          <p:nvPr/>
        </p:nvSpPr>
        <p:spPr>
          <a:xfrm>
            <a:off x="2051005" y="1863683"/>
            <a:ext cx="53383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谢谢大家！</a:t>
            </a:r>
          </a:p>
        </p:txBody>
      </p:sp>
      <p:sp>
        <p:nvSpPr>
          <p:cNvPr id="15" name="矩形 14"/>
          <p:cNvSpPr/>
          <p:nvPr/>
        </p:nvSpPr>
        <p:spPr>
          <a:xfrm>
            <a:off x="3200321" y="5980598"/>
            <a:ext cx="218521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西安交通大学</a:t>
            </a:r>
            <a:endParaRPr lang="zh-CN" altLang="en-US" sz="2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11319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>
            <a:spLocks noChangeAspect="1"/>
          </p:cNvSpPr>
          <p:nvPr/>
        </p:nvSpPr>
        <p:spPr bwMode="auto">
          <a:xfrm rot="2657518">
            <a:off x="2109615" y="-1643377"/>
            <a:ext cx="6120000" cy="11320426"/>
          </a:xfrm>
          <a:custGeom>
            <a:avLst/>
            <a:gdLst>
              <a:gd name="connsiteX0" fmla="*/ 3102938 w 6120000"/>
              <a:gd name="connsiteY0" fmla="*/ 0 h 11320426"/>
              <a:gd name="connsiteX1" fmla="*/ 6120000 w 6120000"/>
              <a:gd name="connsiteY1" fmla="*/ 3092566 h 11320426"/>
              <a:gd name="connsiteX2" fmla="*/ 5384536 w 6120000"/>
              <a:gd name="connsiteY2" fmla="*/ 3084709 h 11320426"/>
              <a:gd name="connsiteX3" fmla="*/ 5384535 w 6120000"/>
              <a:gd name="connsiteY3" fmla="*/ 7393931 h 11320426"/>
              <a:gd name="connsiteX4" fmla="*/ 1359777 w 6120000"/>
              <a:gd name="connsiteY4" fmla="*/ 11320426 h 11320426"/>
              <a:gd name="connsiteX5" fmla="*/ 843318 w 6120000"/>
              <a:gd name="connsiteY5" fmla="*/ 10791043 h 11320426"/>
              <a:gd name="connsiteX6" fmla="*/ 843318 w 6120000"/>
              <a:gd name="connsiteY6" fmla="*/ 3036191 h 11320426"/>
              <a:gd name="connsiteX7" fmla="*/ 0 w 6120000"/>
              <a:gd name="connsiteY7" fmla="*/ 3027181 h 11320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0000" h="11320426">
                <a:moveTo>
                  <a:pt x="3102938" y="0"/>
                </a:moveTo>
                <a:lnTo>
                  <a:pt x="6120000" y="3092566"/>
                </a:lnTo>
                <a:lnTo>
                  <a:pt x="5384536" y="3084709"/>
                </a:lnTo>
                <a:lnTo>
                  <a:pt x="5384535" y="7393931"/>
                </a:lnTo>
                <a:lnTo>
                  <a:pt x="1359777" y="11320426"/>
                </a:lnTo>
                <a:lnTo>
                  <a:pt x="843318" y="10791043"/>
                </a:lnTo>
                <a:lnTo>
                  <a:pt x="843318" y="3036191"/>
                </a:lnTo>
                <a:lnTo>
                  <a:pt x="0" y="3027181"/>
                </a:lnTo>
                <a:close/>
              </a:path>
            </a:pathLst>
          </a:custGeom>
          <a:gradFill>
            <a:gsLst>
              <a:gs pos="1000">
                <a:srgbClr val="A42E2E"/>
              </a:gs>
              <a:gs pos="100000">
                <a:srgbClr val="E3675A"/>
              </a:gs>
            </a:gsLst>
            <a:lin ang="13500000" scaled="1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Heiti SC Light" charset="0"/>
              <a:cs typeface="Heiti SC Light" charset="0"/>
              <a:sym typeface="Calibri" panose="020F050202020403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71444" y="0"/>
            <a:ext cx="145386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0" dirty="0">
                <a:solidFill>
                  <a:srgbClr val="C64D46"/>
                </a:solidFill>
                <a:latin typeface="Broadway" panose="04040905080B02020502" pitchFamily="82" charset="0"/>
              </a:rPr>
              <a:t>01</a:t>
            </a:r>
            <a:endParaRPr lang="zh-CN" altLang="en-US" sz="8000" dirty="0">
              <a:solidFill>
                <a:srgbClr val="C64D46"/>
              </a:solidFill>
              <a:latin typeface="Broadway" panose="04040905080B02020502" pitchFamily="82" charset="0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34989"/>
            <a:ext cx="2193230" cy="77044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974012" y="5139880"/>
            <a:ext cx="27494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任务与目标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903372" y="1116221"/>
            <a:ext cx="2644496" cy="2730852"/>
            <a:chOff x="4911608" y="2192054"/>
            <a:chExt cx="1636137" cy="1757653"/>
          </a:xfrm>
        </p:grpSpPr>
        <p:grpSp>
          <p:nvGrpSpPr>
            <p:cNvPr id="9" name="组合 8"/>
            <p:cNvGrpSpPr/>
            <p:nvPr/>
          </p:nvGrpSpPr>
          <p:grpSpPr>
            <a:xfrm>
              <a:off x="4911608" y="2534774"/>
              <a:ext cx="1498717" cy="1414933"/>
              <a:chOff x="4349633" y="3280892"/>
              <a:chExt cx="2766150" cy="2418742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4349633" y="3280892"/>
                <a:ext cx="2766150" cy="2418742"/>
                <a:chOff x="4120425" y="3473426"/>
                <a:chExt cx="648067" cy="589439"/>
              </a:xfrm>
            </p:grpSpPr>
            <p:grpSp>
              <p:nvGrpSpPr>
                <p:cNvPr id="13" name="组合 12"/>
                <p:cNvGrpSpPr/>
                <p:nvPr/>
              </p:nvGrpSpPr>
              <p:grpSpPr>
                <a:xfrm>
                  <a:off x="4120425" y="3473426"/>
                  <a:ext cx="648067" cy="583403"/>
                  <a:chOff x="4139955" y="5941941"/>
                  <a:chExt cx="648067" cy="583403"/>
                </a:xfrm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101600" dist="127000" dir="2400000" algn="t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15" name="任意多边形 14"/>
                  <p:cNvSpPr/>
                  <p:nvPr/>
                </p:nvSpPr>
                <p:spPr bwMode="auto">
                  <a:xfrm rot="5400000">
                    <a:off x="4315640" y="6052962"/>
                    <a:ext cx="296697" cy="648067"/>
                  </a:xfrm>
                  <a:custGeom>
                    <a:avLst/>
                    <a:gdLst>
                      <a:gd name="connsiteX0" fmla="*/ 0 w 471535"/>
                      <a:gd name="connsiteY0" fmla="*/ 332129 h 864091"/>
                      <a:gd name="connsiteX1" fmla="*/ 24319 w 471535"/>
                      <a:gd name="connsiteY1" fmla="*/ 263024 h 864091"/>
                      <a:gd name="connsiteX2" fmla="*/ 471535 w 471535"/>
                      <a:gd name="connsiteY2" fmla="*/ 0 h 864091"/>
                      <a:gd name="connsiteX3" fmla="*/ 471535 w 471535"/>
                      <a:gd name="connsiteY3" fmla="*/ 432048 h 864091"/>
                      <a:gd name="connsiteX4" fmla="*/ 469303 w 471535"/>
                      <a:gd name="connsiteY4" fmla="*/ 864091 h 864091"/>
                      <a:gd name="connsiteX5" fmla="*/ 23282 w 471535"/>
                      <a:gd name="connsiteY5" fmla="*/ 598886 h 864091"/>
                      <a:gd name="connsiteX6" fmla="*/ 125 w 471535"/>
                      <a:gd name="connsiteY6" fmla="*/ 531773 h 864091"/>
                      <a:gd name="connsiteX7" fmla="*/ 28079 w 471535"/>
                      <a:gd name="connsiteY7" fmla="*/ 488106 h 864091"/>
                      <a:gd name="connsiteX8" fmla="*/ 38825 w 471535"/>
                      <a:gd name="connsiteY8" fmla="*/ 432048 h 864091"/>
                      <a:gd name="connsiteX9" fmla="*/ 28079 w 471535"/>
                      <a:gd name="connsiteY9" fmla="*/ 375991 h 8640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71535" h="864091">
                        <a:moveTo>
                          <a:pt x="0" y="332129"/>
                        </a:moveTo>
                        <a:lnTo>
                          <a:pt x="24319" y="263024"/>
                        </a:lnTo>
                        <a:cubicBezTo>
                          <a:pt x="98306" y="108377"/>
                          <a:pt x="270724" y="0"/>
                          <a:pt x="471535" y="0"/>
                        </a:cubicBezTo>
                        <a:lnTo>
                          <a:pt x="471535" y="432048"/>
                        </a:lnTo>
                        <a:lnTo>
                          <a:pt x="469303" y="864091"/>
                        </a:lnTo>
                        <a:cubicBezTo>
                          <a:pt x="268321" y="863270"/>
                          <a:pt x="96368" y="754009"/>
                          <a:pt x="23282" y="598886"/>
                        </a:cubicBezTo>
                        <a:lnTo>
                          <a:pt x="125" y="531773"/>
                        </a:lnTo>
                        <a:lnTo>
                          <a:pt x="28079" y="488106"/>
                        </a:lnTo>
                        <a:cubicBezTo>
                          <a:pt x="34999" y="470876"/>
                          <a:pt x="38825" y="451933"/>
                          <a:pt x="38825" y="432048"/>
                        </a:cubicBezTo>
                        <a:cubicBezTo>
                          <a:pt x="38825" y="412164"/>
                          <a:pt x="34999" y="393220"/>
                          <a:pt x="28079" y="375991"/>
                        </a:cubicBezTo>
                        <a:close/>
                      </a:path>
                    </a:pathLst>
                  </a:custGeom>
                  <a:solidFill>
                    <a:srgbClr val="FFFEFE"/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anose="020F0502020204030204" pitchFamily="34" charset="0"/>
                      <a:ea typeface="Heiti SC Light" charset="0"/>
                      <a:cs typeface="Heiti SC Light" charset="0"/>
                      <a:sym typeface="Calibri" panose="020F0502020204030204" pitchFamily="34" charset="0"/>
                    </a:endParaRPr>
                  </a:p>
                </p:txBody>
              </p:sp>
              <p:sp>
                <p:nvSpPr>
                  <p:cNvPr id="16" name="椭圆 15"/>
                  <p:cNvSpPr/>
                  <p:nvPr/>
                </p:nvSpPr>
                <p:spPr bwMode="auto">
                  <a:xfrm>
                    <a:off x="4319972" y="5941941"/>
                    <a:ext cx="288032" cy="273487"/>
                  </a:xfrm>
                  <a:prstGeom prst="ellipse">
                    <a:avLst/>
                  </a:prstGeom>
                  <a:solidFill>
                    <a:srgbClr val="FFFEFE"/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anose="020F0502020204030204" pitchFamily="34" charset="0"/>
                      <a:ea typeface="Heiti SC Light" charset="0"/>
                      <a:cs typeface="Heiti SC Light" charset="0"/>
                      <a:sym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4" name="菱形 13"/>
                <p:cNvSpPr/>
                <p:nvPr/>
              </p:nvSpPr>
              <p:spPr bwMode="auto">
                <a:xfrm>
                  <a:off x="4410690" y="3853523"/>
                  <a:ext cx="72000" cy="209342"/>
                </a:xfrm>
                <a:prstGeom prst="diamond">
                  <a:avLst/>
                </a:prstGeom>
                <a:gradFill>
                  <a:gsLst>
                    <a:gs pos="1000">
                      <a:srgbClr val="A42E2E"/>
                    </a:gs>
                    <a:gs pos="100000">
                      <a:srgbClr val="E3675A"/>
                    </a:gs>
                  </a:gsLst>
                  <a:lin ang="13500000" scaled="1"/>
                </a:gra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Heiti SC Light" charset="0"/>
                    <a:cs typeface="Heiti SC Light" charset="0"/>
                    <a:sym typeface="Calibri" panose="020F0502020204030204" pitchFamily="34" charset="0"/>
                  </a:endParaRPr>
                </a:p>
              </p:txBody>
            </p:sp>
          </p:grpSp>
          <p:sp>
            <p:nvSpPr>
              <p:cNvPr id="11" name="菱形 10"/>
              <p:cNvSpPr/>
              <p:nvPr/>
            </p:nvSpPr>
            <p:spPr bwMode="auto">
              <a:xfrm>
                <a:off x="5601628" y="4535032"/>
                <a:ext cx="281211" cy="296055"/>
              </a:xfrm>
              <a:prstGeom prst="diamond">
                <a:avLst/>
              </a:prstGeom>
              <a:gradFill>
                <a:gsLst>
                  <a:gs pos="1000">
                    <a:srgbClr val="A42E2E"/>
                  </a:gs>
                  <a:gs pos="100000">
                    <a:srgbClr val="E3675A"/>
                  </a:gs>
                </a:gsLst>
                <a:lin ang="13500000" scaled="1"/>
              </a:gra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Heiti SC Light" charset="0"/>
                  <a:cs typeface="Heiti SC Light" charset="0"/>
                  <a:sym typeface="Calibri" panose="020F0502020204030204" pitchFamily="34" charset="0"/>
                </a:endParaRPr>
              </a:p>
            </p:txBody>
          </p:sp>
        </p:grpSp>
        <p:sp>
          <p:nvSpPr>
            <p:cNvPr id="17" name="矩形 16"/>
            <p:cNvSpPr/>
            <p:nvPr/>
          </p:nvSpPr>
          <p:spPr>
            <a:xfrm rot="19893152">
              <a:off x="5957444" y="2192054"/>
              <a:ext cx="590301" cy="6537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6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669514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15"/>
          <a:stretch/>
        </p:blipFill>
        <p:spPr>
          <a:xfrm>
            <a:off x="1999470" y="1479872"/>
            <a:ext cx="4838700" cy="303001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297948" y="5527924"/>
            <a:ext cx="352853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过滤垃圾评论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提升评论区的信噪比</a:t>
            </a:r>
          </a:p>
        </p:txBody>
      </p:sp>
    </p:spTree>
    <p:extLst>
      <p:ext uri="{BB962C8B-B14F-4D97-AF65-F5344CB8AC3E}">
        <p14:creationId xmlns:p14="http://schemas.microsoft.com/office/powerpoint/2010/main" val="125872925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351" y="1146538"/>
            <a:ext cx="6877051" cy="515778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990120" y="2482334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Heiti SC Light" charset="0"/>
                <a:sym typeface="Calibri" panose="020F0502020204030204" pitchFamily="34" charset="0"/>
              </a:rPr>
              <a:t>垃圾评论</a:t>
            </a:r>
            <a:endParaRPr lang="zh-CN" altLang="en-US" sz="2800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79752" y="3225893"/>
            <a:ext cx="2800767" cy="22026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dirty="0"/>
              <a:t>水军刷评</a:t>
            </a:r>
            <a:endParaRPr lang="en-US" altLang="zh-CN" sz="2400" dirty="0"/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dirty="0"/>
              <a:t>低价值评论</a:t>
            </a:r>
            <a:endParaRPr lang="en-US" altLang="zh-CN" sz="2400" dirty="0"/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dirty="0"/>
              <a:t>信噪比低的评论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62249697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74" y="1700211"/>
            <a:ext cx="6877051" cy="5157789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 bwMode="auto">
          <a:xfrm>
            <a:off x="1700210" y="2500314"/>
            <a:ext cx="6081714" cy="557214"/>
          </a:xfrm>
          <a:prstGeom prst="roundRect">
            <a:avLst/>
          </a:prstGeom>
          <a:noFill/>
          <a:ln w="12700" cap="flat" cmpd="sng" algn="ctr">
            <a:solidFill>
              <a:srgbClr val="4A87C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Heiti SC Light" charset="0"/>
                <a:cs typeface="Heiti SC Light" charset="0"/>
                <a:sym typeface="Calibri" panose="020F0502020204030204" pitchFamily="34" charset="0"/>
              </a:rPr>
              <a:t>针对遇到的难点，增删部分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Heiti SC Light" charset="0"/>
                <a:cs typeface="Heiti SC Light" charset="0"/>
                <a:sym typeface="Calibri" panose="020F0502020204030204" pitchFamily="34" charset="0"/>
              </a:rPr>
              <a:t>模块</a:t>
            </a:r>
          </a:p>
        </p:txBody>
      </p:sp>
      <p:sp>
        <p:nvSpPr>
          <p:cNvPr id="5" name="圆角矩形 4"/>
          <p:cNvSpPr/>
          <p:nvPr/>
        </p:nvSpPr>
        <p:spPr bwMode="auto">
          <a:xfrm>
            <a:off x="1700210" y="3290889"/>
            <a:ext cx="5629275" cy="2776536"/>
          </a:xfrm>
          <a:prstGeom prst="round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indent="-285750" fontAlgn="base">
              <a:spcBef>
                <a:spcPts val="600"/>
              </a:spcBef>
              <a:spcAft>
                <a:spcPct val="0"/>
              </a:spcAft>
              <a:buClr>
                <a:srgbClr val="C00000"/>
              </a:buClr>
              <a:buSzPct val="60000"/>
              <a:buFont typeface="Wingdings" panose="05000000000000000000" pitchFamily="2" charset="2"/>
              <a:buChar char="p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0"/>
                <a:sym typeface="Calibri" panose="020F0502020204030204" pitchFamily="34" charset="0"/>
              </a:rPr>
              <a:t>Hi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0"/>
                <a:sym typeface="Calibri" panose="020F0502020204030204" pitchFamily="34" charset="0"/>
              </a:rPr>
              <a:t>，我是正文第一段，我是微软雅黑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0"/>
                <a:sym typeface="Calibri" panose="020F0502020204030204" pitchFamily="34" charset="0"/>
              </a:rPr>
              <a:t>18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0"/>
                <a:sym typeface="Calibri" panose="020F0502020204030204" pitchFamily="34" charset="0"/>
              </a:rPr>
              <a:t>号，因为本页没有图片所以我可以变成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0"/>
                <a:sym typeface="Calibri" panose="020F0502020204030204" pitchFamily="34" charset="0"/>
              </a:rPr>
              <a:t>18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0"/>
                <a:sym typeface="Calibri" panose="020F0502020204030204" pitchFamily="34" charset="0"/>
              </a:rPr>
              <a:t>号了；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Heiti SC Light" charset="0"/>
              <a:sym typeface="Calibri" panose="020F0502020204030204" pitchFamily="34" charset="0"/>
            </a:endParaRPr>
          </a:p>
          <a:p>
            <a:pPr marL="285750" indent="-285750" fontAlgn="base">
              <a:spcBef>
                <a:spcPts val="600"/>
              </a:spcBef>
              <a:spcAft>
                <a:spcPct val="0"/>
              </a:spcAft>
              <a:buClr>
                <a:srgbClr val="C00000"/>
              </a:buClr>
              <a:buSzPct val="60000"/>
              <a:buFont typeface="Wingdings" panose="05000000000000000000" pitchFamily="2" charset="2"/>
              <a:buChar char="n"/>
            </a:pP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Heiti SC Light" charset="0"/>
                <a:sym typeface="Calibri" panose="020F0502020204030204" pitchFamily="34" charset="0"/>
              </a:rPr>
              <a:t>Hi</a:t>
            </a:r>
            <a:r>
              <a:rPr kumimoji="0" lang="zh-CN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Heiti SC Light" charset="0"/>
                <a:sym typeface="Calibri" panose="020F0502020204030204" pitchFamily="34" charset="0"/>
              </a:rPr>
              <a:t>、我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Heiti SC Light" charset="0"/>
                <a:sym typeface="Calibri" panose="020F0502020204030204" pitchFamily="34" charset="0"/>
              </a:rPr>
              <a:t>是正文扩展内容第一段，我是黑体加粗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Heiti SC Light" charset="0"/>
                <a:sym typeface="Calibri" panose="020F0502020204030204" pitchFamily="34" charset="0"/>
              </a:rPr>
              <a:t>16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Heiti SC Light" charset="0"/>
                <a:sym typeface="Calibri" panose="020F0502020204030204" pitchFamily="34" charset="0"/>
              </a:rPr>
              <a:t>号；</a:t>
            </a:r>
          </a:p>
          <a:p>
            <a:pPr marL="285750" indent="-285750" fontAlgn="base">
              <a:spcBef>
                <a:spcPts val="600"/>
              </a:spcBef>
              <a:spcAft>
                <a:spcPct val="0"/>
              </a:spcAft>
              <a:buClr>
                <a:srgbClr val="C00000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Heiti SC Light" charset="0"/>
                <a:sym typeface="Calibri" panose="020F0502020204030204" pitchFamily="34" charset="0"/>
              </a:rPr>
              <a:t>Hi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Heiti SC Light" charset="0"/>
                <a:sym typeface="Calibri" panose="020F0502020204030204" pitchFamily="34" charset="0"/>
              </a:rPr>
              <a:t>、我是正文扩展内容第二段。同上。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cs typeface="Heiti SC Light" charset="0"/>
              <a:sym typeface="Calibri" panose="020F0502020204030204" pitchFamily="34" charset="0"/>
            </a:endParaRPr>
          </a:p>
          <a:p>
            <a:pPr marL="285750" indent="-285750" fontAlgn="base">
              <a:spcBef>
                <a:spcPts val="600"/>
              </a:spcBef>
              <a:spcAft>
                <a:spcPct val="0"/>
              </a:spcAft>
              <a:buClr>
                <a:srgbClr val="C00000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Heiti SC Light" charset="0"/>
                <a:sym typeface="Calibri" panose="020F0502020204030204" pitchFamily="34" charset="0"/>
              </a:rPr>
              <a:t>Hi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Heiti SC Light" charset="0"/>
                <a:sym typeface="Calibri" panose="020F0502020204030204" pitchFamily="34" charset="0"/>
              </a:rPr>
              <a:t>、我第三</a:t>
            </a:r>
          </a:p>
          <a:p>
            <a:pPr marL="285750" indent="-285750" fontAlgn="base">
              <a:spcBef>
                <a:spcPts val="600"/>
              </a:spcBef>
              <a:spcAft>
                <a:spcPct val="0"/>
              </a:spcAft>
              <a:buClr>
                <a:srgbClr val="C00000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Heiti SC Light" charset="0"/>
                <a:sym typeface="Calibri" panose="020F0502020204030204" pitchFamily="34" charset="0"/>
              </a:rPr>
              <a:t>Hi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Heiti SC Light" charset="0"/>
                <a:sym typeface="Calibri" panose="020F0502020204030204" pitchFamily="34" charset="0"/>
              </a:rPr>
              <a:t>、我第四</a:t>
            </a:r>
            <a:endParaRPr lang="zh-CN" altLang="en-US" dirty="0">
              <a:latin typeface="Calibri" panose="020F0502020204030204" pitchFamily="34" charset="0"/>
              <a:ea typeface="Heiti SC Light" charset="0"/>
              <a:cs typeface="Heiti SC Light" charset="0"/>
              <a:sym typeface="Calibri" panose="020F0502020204030204" pitchFamily="34" charset="0"/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  <a:buClr>
                <a:srgbClr val="C00000"/>
              </a:buClr>
              <a:buSzPct val="60000"/>
            </a:pP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Heiti SC Light" charset="0"/>
              <a:cs typeface="Heiti SC Light" charset="0"/>
              <a:sym typeface="Calibri" panose="020F0502020204030204" pitchFamily="34" charset="0"/>
            </a:endParaRPr>
          </a:p>
          <a:p>
            <a:pPr marL="285750" indent="-285750" fontAlgn="base">
              <a:spcBef>
                <a:spcPts val="600"/>
              </a:spcBef>
              <a:spcAft>
                <a:spcPct val="0"/>
              </a:spcAft>
              <a:buClr>
                <a:srgbClr val="C00000"/>
              </a:buClr>
              <a:buSzPct val="60000"/>
              <a:buFont typeface="Wingdings" panose="05000000000000000000" pitchFamily="2" charset="2"/>
              <a:buChar char="n"/>
            </a:pP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Heiti SC Light" charset="0"/>
              <a:cs typeface="Heiti SC Light" charset="0"/>
              <a:sym typeface="Calibri" panose="020F050202020403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19981" y="578362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项目架构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B0340AA-43B8-4907-A08C-FFF71C7A2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8262"/>
            <a:ext cx="9156260" cy="550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4825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44572" y="716195"/>
            <a:ext cx="795916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400"/>
              </a:spcAft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主要内容与进展：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89437" y="4010997"/>
            <a:ext cx="2094793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已训练对评论并生成模型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298650" y="2223492"/>
            <a:ext cx="2473236" cy="3600446"/>
            <a:chOff x="3298650" y="1857310"/>
            <a:chExt cx="2473236" cy="3966628"/>
          </a:xfrm>
        </p:grpSpPr>
        <p:sp>
          <p:nvSpPr>
            <p:cNvPr id="15" name="上箭头 14"/>
            <p:cNvSpPr/>
            <p:nvPr/>
          </p:nvSpPr>
          <p:spPr bwMode="auto">
            <a:xfrm>
              <a:off x="4232176" y="1857310"/>
              <a:ext cx="467167" cy="3625490"/>
            </a:xfrm>
            <a:prstGeom prst="upArrow">
              <a:avLst/>
            </a:prstGeom>
            <a:gradFill>
              <a:gsLst>
                <a:gs pos="100000">
                  <a:srgbClr val="A4B8BD"/>
                </a:gs>
                <a:gs pos="0">
                  <a:srgbClr val="6E7E81"/>
                </a:gs>
              </a:gsLst>
              <a:lin ang="16200000" scaled="1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Heiti SC Light" charset="0"/>
                <a:cs typeface="Heiti SC Light" charset="0"/>
                <a:sym typeface="Calibri" panose="020F0502020204030204" pitchFamily="34" charset="0"/>
              </a:endParaRPr>
            </a:p>
          </p:txBody>
        </p:sp>
        <p:sp>
          <p:nvSpPr>
            <p:cNvPr id="4" name="圆角右箭头 3"/>
            <p:cNvSpPr/>
            <p:nvPr/>
          </p:nvSpPr>
          <p:spPr bwMode="auto">
            <a:xfrm flipH="1">
              <a:off x="3298650" y="3713084"/>
              <a:ext cx="842859" cy="2110854"/>
            </a:xfrm>
            <a:prstGeom prst="bentArrow">
              <a:avLst>
                <a:gd name="adj1" fmla="val 22188"/>
                <a:gd name="adj2" fmla="val 25000"/>
                <a:gd name="adj3" fmla="val 28657"/>
                <a:gd name="adj4" fmla="val 31526"/>
              </a:avLst>
            </a:prstGeom>
            <a:gradFill>
              <a:gsLst>
                <a:gs pos="1000">
                  <a:srgbClr val="DB9458"/>
                </a:gs>
                <a:gs pos="100000">
                  <a:srgbClr val="FF9B2D"/>
                </a:gs>
              </a:gsLst>
              <a:lin ang="13500000" scaled="1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Heiti SC Light" charset="0"/>
                <a:cs typeface="Heiti SC Light" charset="0"/>
                <a:sym typeface="Calibri" panose="020F0502020204030204" pitchFamily="34" charset="0"/>
              </a:endParaRPr>
            </a:p>
          </p:txBody>
        </p:sp>
        <p:sp>
          <p:nvSpPr>
            <p:cNvPr id="5" name="圆角右箭头 4"/>
            <p:cNvSpPr/>
            <p:nvPr/>
          </p:nvSpPr>
          <p:spPr bwMode="auto">
            <a:xfrm>
              <a:off x="4781049" y="4038291"/>
              <a:ext cx="990837" cy="1588812"/>
            </a:xfrm>
            <a:prstGeom prst="bentArrow">
              <a:avLst>
                <a:gd name="adj1" fmla="val 19021"/>
                <a:gd name="adj2" fmla="val 25000"/>
                <a:gd name="adj3" fmla="val 26057"/>
                <a:gd name="adj4" fmla="val 33352"/>
              </a:avLst>
            </a:prstGeom>
            <a:gradFill>
              <a:gsLst>
                <a:gs pos="100000">
                  <a:srgbClr val="CB6997"/>
                </a:gs>
                <a:gs pos="0">
                  <a:srgbClr val="88355D"/>
                </a:gs>
              </a:gsLst>
              <a:lin ang="16200000" scaled="1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Heiti SC Light" charset="0"/>
                <a:cs typeface="Heiti SC Light" charset="0"/>
                <a:sym typeface="Calibri" panose="020F0502020204030204" pitchFamily="34" charset="0"/>
              </a:endParaRPr>
            </a:p>
          </p:txBody>
        </p:sp>
        <p:sp>
          <p:nvSpPr>
            <p:cNvPr id="6" name="圆角右箭头 5"/>
            <p:cNvSpPr/>
            <p:nvPr/>
          </p:nvSpPr>
          <p:spPr bwMode="auto">
            <a:xfrm flipH="1">
              <a:off x="3405316" y="2597828"/>
              <a:ext cx="938507" cy="3144331"/>
            </a:xfrm>
            <a:prstGeom prst="bentArrow">
              <a:avLst>
                <a:gd name="adj1" fmla="val 21252"/>
                <a:gd name="adj2" fmla="val 25000"/>
                <a:gd name="adj3" fmla="val 30840"/>
                <a:gd name="adj4" fmla="val 25911"/>
              </a:avLst>
            </a:prstGeom>
            <a:gradFill>
              <a:gsLst>
                <a:gs pos="100000">
                  <a:srgbClr val="719D8F"/>
                </a:gs>
                <a:gs pos="0">
                  <a:srgbClr val="2A7572"/>
                </a:gs>
              </a:gsLst>
              <a:lin ang="16200000" scaled="1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Heiti SC Light" charset="0"/>
                <a:cs typeface="Heiti SC Light" charset="0"/>
                <a:sym typeface="Calibri" panose="020F0502020204030204" pitchFamily="34" charset="0"/>
              </a:endParaRPr>
            </a:p>
          </p:txBody>
        </p:sp>
        <p:sp>
          <p:nvSpPr>
            <p:cNvPr id="7" name="圆角右箭头 6"/>
            <p:cNvSpPr/>
            <p:nvPr/>
          </p:nvSpPr>
          <p:spPr bwMode="auto">
            <a:xfrm>
              <a:off x="4585994" y="2942835"/>
              <a:ext cx="990837" cy="2634081"/>
            </a:xfrm>
            <a:prstGeom prst="bentArrow">
              <a:avLst>
                <a:gd name="adj1" fmla="val 20158"/>
                <a:gd name="adj2" fmla="val 25000"/>
                <a:gd name="adj3" fmla="val 26057"/>
                <a:gd name="adj4" fmla="val 24903"/>
              </a:avLst>
            </a:prstGeom>
            <a:gradFill>
              <a:gsLst>
                <a:gs pos="83000">
                  <a:srgbClr val="B8D870"/>
                </a:gs>
                <a:gs pos="15000">
                  <a:srgbClr val="677947"/>
                </a:gs>
              </a:gsLst>
              <a:lin ang="13500000" scaled="1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Heiti SC Light" charset="0"/>
                <a:cs typeface="Heiti SC Light" charset="0"/>
                <a:sym typeface="Calibri" panose="020F0502020204030204" pitchFamily="34" charset="0"/>
              </a:endParaRPr>
            </a:p>
          </p:txBody>
        </p:sp>
      </p:grpSp>
      <p:sp>
        <p:nvSpPr>
          <p:cNvPr id="8" name="任意多边形 7"/>
          <p:cNvSpPr/>
          <p:nvPr/>
        </p:nvSpPr>
        <p:spPr bwMode="auto">
          <a:xfrm>
            <a:off x="3462061" y="5418583"/>
            <a:ext cx="2015354" cy="1109943"/>
          </a:xfrm>
          <a:custGeom>
            <a:avLst/>
            <a:gdLst>
              <a:gd name="connsiteX0" fmla="*/ 1232913 w 2122882"/>
              <a:gd name="connsiteY0" fmla="*/ 0 h 1300167"/>
              <a:gd name="connsiteX1" fmla="*/ 1867583 w 2122882"/>
              <a:gd name="connsiteY1" fmla="*/ 508104 h 1300167"/>
              <a:gd name="connsiteX2" fmla="*/ 1872275 w 2122882"/>
              <a:gd name="connsiteY2" fmla="*/ 553822 h 1300167"/>
              <a:gd name="connsiteX3" fmla="*/ 1887107 w 2122882"/>
              <a:gd name="connsiteY3" fmla="*/ 558426 h 1300167"/>
              <a:gd name="connsiteX4" fmla="*/ 2122882 w 2122882"/>
              <a:gd name="connsiteY4" fmla="*/ 914128 h 1300167"/>
              <a:gd name="connsiteX5" fmla="*/ 2122881 w 2122882"/>
              <a:gd name="connsiteY5" fmla="*/ 914128 h 1300167"/>
              <a:gd name="connsiteX6" fmla="*/ 1736842 w 2122882"/>
              <a:gd name="connsiteY6" fmla="*/ 1300167 h 1300167"/>
              <a:gd name="connsiteX7" fmla="*/ 386039 w 2122882"/>
              <a:gd name="connsiteY7" fmla="*/ 1300166 h 1300167"/>
              <a:gd name="connsiteX8" fmla="*/ 7843 w 2122882"/>
              <a:gd name="connsiteY8" fmla="*/ 991927 h 1300167"/>
              <a:gd name="connsiteX9" fmla="*/ 0 w 2122882"/>
              <a:gd name="connsiteY9" fmla="*/ 914128 h 1300167"/>
              <a:gd name="connsiteX10" fmla="*/ 7843 w 2122882"/>
              <a:gd name="connsiteY10" fmla="*/ 836328 h 1300167"/>
              <a:gd name="connsiteX11" fmla="*/ 253306 w 2122882"/>
              <a:gd name="connsiteY11" fmla="*/ 551514 h 1300167"/>
              <a:gd name="connsiteX12" fmla="*/ 290101 w 2122882"/>
              <a:gd name="connsiteY12" fmla="*/ 541575 h 1300167"/>
              <a:gd name="connsiteX13" fmla="*/ 276850 w 2122882"/>
              <a:gd name="connsiteY13" fmla="*/ 469228 h 1300167"/>
              <a:gd name="connsiteX14" fmla="*/ 542345 w 2122882"/>
              <a:gd name="connsiteY14" fmla="*/ 176574 h 1300167"/>
              <a:gd name="connsiteX15" fmla="*/ 690786 w 2122882"/>
              <a:gd name="connsiteY15" fmla="*/ 226555 h 1300167"/>
              <a:gd name="connsiteX16" fmla="*/ 719301 w 2122882"/>
              <a:gd name="connsiteY16" fmla="*/ 252489 h 1300167"/>
              <a:gd name="connsiteX17" fmla="*/ 774828 w 2122882"/>
              <a:gd name="connsiteY17" fmla="*/ 186383 h 1300167"/>
              <a:gd name="connsiteX18" fmla="*/ 1232913 w 2122882"/>
              <a:gd name="connsiteY18" fmla="*/ 0 h 1300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122882" h="1300167">
                <a:moveTo>
                  <a:pt x="1232913" y="0"/>
                </a:moveTo>
                <a:cubicBezTo>
                  <a:pt x="1545977" y="0"/>
                  <a:pt x="1807175" y="218129"/>
                  <a:pt x="1867583" y="508104"/>
                </a:cubicBezTo>
                <a:lnTo>
                  <a:pt x="1872275" y="553822"/>
                </a:lnTo>
                <a:lnTo>
                  <a:pt x="1887107" y="558426"/>
                </a:lnTo>
                <a:cubicBezTo>
                  <a:pt x="2025662" y="617030"/>
                  <a:pt x="2122882" y="754226"/>
                  <a:pt x="2122882" y="914128"/>
                </a:cubicBezTo>
                <a:lnTo>
                  <a:pt x="2122881" y="914128"/>
                </a:lnTo>
                <a:cubicBezTo>
                  <a:pt x="2122881" y="1127331"/>
                  <a:pt x="1950045" y="1300167"/>
                  <a:pt x="1736842" y="1300167"/>
                </a:cubicBezTo>
                <a:lnTo>
                  <a:pt x="386039" y="1300166"/>
                </a:lnTo>
                <a:cubicBezTo>
                  <a:pt x="199486" y="1300166"/>
                  <a:pt x="43840" y="1167839"/>
                  <a:pt x="7843" y="991927"/>
                </a:cubicBezTo>
                <a:lnTo>
                  <a:pt x="0" y="914128"/>
                </a:lnTo>
                <a:lnTo>
                  <a:pt x="7843" y="836328"/>
                </a:lnTo>
                <a:cubicBezTo>
                  <a:pt x="34840" y="704395"/>
                  <a:pt x="129141" y="596977"/>
                  <a:pt x="253306" y="551514"/>
                </a:cubicBezTo>
                <a:lnTo>
                  <a:pt x="290101" y="541575"/>
                </a:lnTo>
                <a:lnTo>
                  <a:pt x="276850" y="469228"/>
                </a:lnTo>
                <a:cubicBezTo>
                  <a:pt x="276850" y="307600"/>
                  <a:pt x="395716" y="176574"/>
                  <a:pt x="542345" y="176574"/>
                </a:cubicBezTo>
                <a:cubicBezTo>
                  <a:pt x="597331" y="176574"/>
                  <a:pt x="648413" y="194999"/>
                  <a:pt x="690786" y="226555"/>
                </a:cubicBezTo>
                <a:lnTo>
                  <a:pt x="719301" y="252489"/>
                </a:lnTo>
                <a:lnTo>
                  <a:pt x="774828" y="186383"/>
                </a:lnTo>
                <a:cubicBezTo>
                  <a:pt x="892062" y="71226"/>
                  <a:pt x="1054020" y="0"/>
                  <a:pt x="1232913" y="0"/>
                </a:cubicBezTo>
                <a:close/>
              </a:path>
            </a:pathLst>
          </a:custGeom>
          <a:gradFill>
            <a:gsLst>
              <a:gs pos="1000">
                <a:srgbClr val="A42E2E"/>
              </a:gs>
              <a:gs pos="100000">
                <a:srgbClr val="E3675A"/>
              </a:gs>
            </a:gsLst>
            <a:lin ang="13500000" scaled="1"/>
          </a:gra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1016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Heiti SC Light" charset="0"/>
              <a:cs typeface="Heiti SC Light" charset="0"/>
              <a:sym typeface="Calibri" panose="020F050202020403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237666" y="5606008"/>
            <a:ext cx="603439" cy="810501"/>
            <a:chOff x="4356721" y="3140133"/>
            <a:chExt cx="1669722" cy="2305770"/>
          </a:xfrm>
        </p:grpSpPr>
        <p:sp>
          <p:nvSpPr>
            <p:cNvPr id="11" name="空心弧 10"/>
            <p:cNvSpPr/>
            <p:nvPr/>
          </p:nvSpPr>
          <p:spPr bwMode="auto">
            <a:xfrm rot="16200000">
              <a:off x="4343228" y="3154581"/>
              <a:ext cx="1458646" cy="1431659"/>
            </a:xfrm>
            <a:prstGeom prst="blockArc">
              <a:avLst>
                <a:gd name="adj1" fmla="val 16123461"/>
                <a:gd name="adj2" fmla="val 0"/>
                <a:gd name="adj3" fmla="val 25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Heiti SC Light" charset="0"/>
                <a:cs typeface="Heiti SC Light" charset="0"/>
                <a:sym typeface="Calibri" panose="020F0502020204030204" pitchFamily="34" charset="0"/>
              </a:endParaRPr>
            </a:p>
          </p:txBody>
        </p:sp>
        <p:sp>
          <p:nvSpPr>
            <p:cNvPr id="12" name="空心弧 11"/>
            <p:cNvSpPr/>
            <p:nvPr/>
          </p:nvSpPr>
          <p:spPr bwMode="auto">
            <a:xfrm>
              <a:off x="4428608" y="3140133"/>
              <a:ext cx="1431659" cy="1458646"/>
            </a:xfrm>
            <a:prstGeom prst="blockArc">
              <a:avLst>
                <a:gd name="adj1" fmla="val 16123461"/>
                <a:gd name="adj2" fmla="val 0"/>
                <a:gd name="adj3" fmla="val 25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Heiti SC Light" charset="0"/>
                <a:cs typeface="Heiti SC Light" charset="0"/>
                <a:sym typeface="Calibri" panose="020F0502020204030204" pitchFamily="34" charset="0"/>
              </a:endParaRPr>
            </a:p>
          </p:txBody>
        </p:sp>
        <p:sp>
          <p:nvSpPr>
            <p:cNvPr id="13" name="任意多边形 12"/>
            <p:cNvSpPr/>
            <p:nvPr/>
          </p:nvSpPr>
          <p:spPr bwMode="auto">
            <a:xfrm rot="3679468">
              <a:off x="5073044" y="3809133"/>
              <a:ext cx="735779" cy="1171019"/>
            </a:xfrm>
            <a:custGeom>
              <a:avLst/>
              <a:gdLst>
                <a:gd name="connsiteX0" fmla="*/ 0 w 653809"/>
                <a:gd name="connsiteY0" fmla="*/ 283356 h 1060175"/>
                <a:gd name="connsiteX1" fmla="*/ 157189 w 653809"/>
                <a:gd name="connsiteY1" fmla="*/ 0 h 1060175"/>
                <a:gd name="connsiteX2" fmla="*/ 484991 w 653809"/>
                <a:gd name="connsiteY2" fmla="*/ 479433 h 1060175"/>
                <a:gd name="connsiteX3" fmla="*/ 487207 w 653809"/>
                <a:gd name="connsiteY3" fmla="*/ 512257 h 1060175"/>
                <a:gd name="connsiteX4" fmla="*/ 502311 w 653809"/>
                <a:gd name="connsiteY4" fmla="*/ 592701 h 1060175"/>
                <a:gd name="connsiteX5" fmla="*/ 653809 w 653809"/>
                <a:gd name="connsiteY5" fmla="*/ 776634 h 1060175"/>
                <a:gd name="connsiteX6" fmla="*/ 496956 w 653809"/>
                <a:gd name="connsiteY6" fmla="*/ 1060175 h 1060175"/>
                <a:gd name="connsiteX7" fmla="*/ 173811 w 653809"/>
                <a:gd name="connsiteY7" fmla="*/ 613214 h 1060175"/>
                <a:gd name="connsiteX8" fmla="*/ 168084 w 653809"/>
                <a:gd name="connsiteY8" fmla="*/ 566713 h 1060175"/>
                <a:gd name="connsiteX9" fmla="*/ 166847 w 653809"/>
                <a:gd name="connsiteY9" fmla="*/ 566713 h 1060175"/>
                <a:gd name="connsiteX10" fmla="*/ 0 w 653809"/>
                <a:gd name="connsiteY10" fmla="*/ 283356 h 1060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3809" h="1060175">
                  <a:moveTo>
                    <a:pt x="0" y="283356"/>
                  </a:moveTo>
                  <a:lnTo>
                    <a:pt x="157189" y="0"/>
                  </a:lnTo>
                  <a:cubicBezTo>
                    <a:pt x="337385" y="99962"/>
                    <a:pt x="457722" y="278573"/>
                    <a:pt x="484991" y="479433"/>
                  </a:cubicBezTo>
                  <a:lnTo>
                    <a:pt x="487207" y="512257"/>
                  </a:lnTo>
                  <a:lnTo>
                    <a:pt x="502311" y="592701"/>
                  </a:lnTo>
                  <a:cubicBezTo>
                    <a:pt x="527311" y="670077"/>
                    <a:pt x="580908" y="736304"/>
                    <a:pt x="653809" y="776634"/>
                  </a:cubicBezTo>
                  <a:lnTo>
                    <a:pt x="496956" y="1060175"/>
                  </a:lnTo>
                  <a:cubicBezTo>
                    <a:pt x="326852" y="966076"/>
                    <a:pt x="209299" y="801472"/>
                    <a:pt x="173811" y="613214"/>
                  </a:cubicBezTo>
                  <a:lnTo>
                    <a:pt x="168084" y="566713"/>
                  </a:lnTo>
                  <a:lnTo>
                    <a:pt x="166847" y="566713"/>
                  </a:lnTo>
                  <a:cubicBezTo>
                    <a:pt x="166847" y="448961"/>
                    <a:pt x="102969" y="340477"/>
                    <a:pt x="0" y="283356"/>
                  </a:cubicBezTo>
                  <a:close/>
                </a:path>
              </a:pathLst>
            </a:cu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Heiti SC Light" charset="0"/>
                  <a:cs typeface="Heiti SC Light" charset="0"/>
                  <a:sym typeface="Calibri" panose="020F0502020204030204" pitchFamily="34" charset="0"/>
                </a:rPr>
                <a:t>                 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Heiti SC Light" charset="0"/>
                <a:cs typeface="Heiti SC Light" charset="0"/>
                <a:sym typeface="Calibri" panose="020F0502020204030204" pitchFamily="34" charset="0"/>
              </a:endParaRPr>
            </a:p>
          </p:txBody>
        </p:sp>
        <p:sp>
          <p:nvSpPr>
            <p:cNvPr id="14" name="椭圆 13"/>
            <p:cNvSpPr/>
            <p:nvPr/>
          </p:nvSpPr>
          <p:spPr bwMode="auto">
            <a:xfrm>
              <a:off x="5029426" y="5040724"/>
              <a:ext cx="386364" cy="405179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Heiti SC Light" charset="0"/>
                <a:cs typeface="Heiti SC Light" charset="0"/>
                <a:sym typeface="Calibri" panose="020F0502020204030204" pitchFamily="34" charset="0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2730358" y="1562804"/>
            <a:ext cx="3775393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已了解主流无监督异常算法差异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308383" y="3147529"/>
            <a:ext cx="2749471" cy="9612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已通过油猴脚本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获取用户评论（前端）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394529" y="4169044"/>
            <a:ext cx="2236510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已完成后端的编写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228306" y="2666885"/>
            <a:ext cx="2749471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已爬取微博评论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</a:p>
        </p:txBody>
      </p:sp>
      <p:sp>
        <p:nvSpPr>
          <p:cNvPr id="21" name="矩形 20"/>
          <p:cNvSpPr/>
          <p:nvPr/>
        </p:nvSpPr>
        <p:spPr>
          <a:xfrm>
            <a:off x="2231593" y="1588962"/>
            <a:ext cx="65979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000" dirty="0">
                <a:solidFill>
                  <a:srgbClr val="A3B7BC"/>
                </a:solidFill>
                <a:latin typeface="Broadway" panose="04040905080B02020502" pitchFamily="82" charset="0"/>
              </a:rPr>
              <a:t>01</a:t>
            </a:r>
            <a:endParaRPr lang="zh-CN" altLang="en-US" sz="3000" dirty="0">
              <a:solidFill>
                <a:srgbClr val="A3B7BC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68510" y="2886173"/>
            <a:ext cx="68159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000" dirty="0">
                <a:solidFill>
                  <a:srgbClr val="709C8E"/>
                </a:solidFill>
                <a:latin typeface="Broadway" panose="04040905080B02020502" pitchFamily="82" charset="0"/>
              </a:rPr>
              <a:t>02</a:t>
            </a:r>
            <a:endParaRPr lang="zh-CN" altLang="en-US" sz="3000" dirty="0">
              <a:solidFill>
                <a:srgbClr val="709C8E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72999" y="4241829"/>
            <a:ext cx="67710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000" dirty="0">
                <a:solidFill>
                  <a:srgbClr val="EF983F"/>
                </a:solidFill>
                <a:latin typeface="Broadway" panose="04040905080B02020502" pitchFamily="82" charset="0"/>
              </a:rPr>
              <a:t>04</a:t>
            </a:r>
            <a:endParaRPr lang="zh-CN" altLang="en-US" sz="3000" dirty="0">
              <a:solidFill>
                <a:srgbClr val="EF983F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764522" y="3187850"/>
            <a:ext cx="68159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000" dirty="0">
                <a:solidFill>
                  <a:srgbClr val="9CB862"/>
                </a:solidFill>
                <a:latin typeface="Broadway" panose="04040905080B02020502" pitchFamily="82" charset="0"/>
              </a:rPr>
              <a:t>03</a:t>
            </a:r>
            <a:endParaRPr lang="zh-CN" altLang="en-US" sz="3000" dirty="0">
              <a:solidFill>
                <a:srgbClr val="9CB862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770061" y="4204876"/>
            <a:ext cx="68159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000" dirty="0">
                <a:solidFill>
                  <a:srgbClr val="C66593"/>
                </a:solidFill>
                <a:latin typeface="Broadway" panose="04040905080B02020502" pitchFamily="82" charset="0"/>
              </a:rPr>
              <a:t>05</a:t>
            </a:r>
            <a:endParaRPr lang="zh-CN" altLang="en-US" sz="3000" dirty="0">
              <a:solidFill>
                <a:srgbClr val="C665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63903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2318" y="683583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获取数据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31917" y="928744"/>
            <a:ext cx="168932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技术栈</a:t>
            </a:r>
            <a:endParaRPr lang="en-US" altLang="zh-CN" sz="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4836" y="4359595"/>
            <a:ext cx="851482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C00000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Scrapy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框架虽然自动化程度高，但过于死板，不能适应多变的需求与场景，虽是异步，但结合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selenium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还是阻塞。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Clr>
                <a:srgbClr val="C00000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Selenium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本是自动化测试工具，无奈微博反爬太严格，值得注意的是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Selenium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可操作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脚本，所以之后的点击或滚动操作都用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代替，防止模拟鼠标点击但点击不到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Clr>
                <a:srgbClr val="C00000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Request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最灵活，较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Selenium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而言，爬取动态加载的数据需观察浏览器的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请求规律或看加载的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源码，反爬严格的网站操作难度大，且容易失效。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86" y="2694442"/>
            <a:ext cx="778340" cy="6783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872" y="2682634"/>
            <a:ext cx="774653" cy="67515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172" y="2659607"/>
            <a:ext cx="858278" cy="74804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95075" y="3542257"/>
            <a:ext cx="1063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request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80500" y="3562394"/>
            <a:ext cx="1229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selenium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32187" y="3552206"/>
            <a:ext cx="934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scrapy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2D7CAF0-24CA-495C-8F92-BD2EFAA7F4F8}"/>
              </a:ext>
            </a:extLst>
          </p:cNvPr>
          <p:cNvSpPr/>
          <p:nvPr/>
        </p:nvSpPr>
        <p:spPr>
          <a:xfrm>
            <a:off x="1140035" y="2067518"/>
            <a:ext cx="137028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爬虫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BD9A2A9-2B10-4A40-8C74-66B51FD5DD5F}"/>
              </a:ext>
            </a:extLst>
          </p:cNvPr>
          <p:cNvSpPr/>
          <p:nvPr/>
        </p:nvSpPr>
        <p:spPr>
          <a:xfrm>
            <a:off x="5968141" y="2192027"/>
            <a:ext cx="25104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数据清洗与持久化存储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CF6E9D1-AC16-4FFC-866B-D1CCA9E445F5}"/>
              </a:ext>
            </a:extLst>
          </p:cNvPr>
          <p:cNvSpPr/>
          <p:nvPr/>
        </p:nvSpPr>
        <p:spPr>
          <a:xfrm>
            <a:off x="5730064" y="3594474"/>
            <a:ext cx="2986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xpath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 Selector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8F886EBF-D7CE-4162-A93C-4FDBBA12674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451" y="2733028"/>
            <a:ext cx="778340" cy="67837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049C1BE0-CBBE-40EA-BD03-30E22FC894A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062" y="2746578"/>
            <a:ext cx="774653" cy="675156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97C93DF7-77F7-498B-B395-A48FB6ABA22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384" y="2674765"/>
            <a:ext cx="858278" cy="74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14088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2318" y="683583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算法与后端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1CC702D-AE4F-4669-A6D7-9F1C6E16DAD0}"/>
              </a:ext>
            </a:extLst>
          </p:cNvPr>
          <p:cNvSpPr/>
          <p:nvPr/>
        </p:nvSpPr>
        <p:spPr>
          <a:xfrm>
            <a:off x="340606" y="3687102"/>
            <a:ext cx="752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89D8F4E2-19BA-4C06-A10C-FAA8A6F5964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67" y="2728381"/>
            <a:ext cx="778340" cy="67837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CB27F243-520B-44C3-B4AC-CEC80059DD7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153" y="2716573"/>
            <a:ext cx="774653" cy="675156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1E16327A-252D-4C4A-B809-6AB2D750AB0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453" y="2693546"/>
            <a:ext cx="858278" cy="748040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2D3274B6-AEC4-4C33-AB67-7512B2C9977B}"/>
              </a:ext>
            </a:extLst>
          </p:cNvPr>
          <p:cNvSpPr/>
          <p:nvPr/>
        </p:nvSpPr>
        <p:spPr>
          <a:xfrm>
            <a:off x="716895" y="2191380"/>
            <a:ext cx="25104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算法与模型训练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965F82D-35C6-494D-B7A7-6C8A15DEC929}"/>
              </a:ext>
            </a:extLst>
          </p:cNvPr>
          <p:cNvSpPr/>
          <p:nvPr/>
        </p:nvSpPr>
        <p:spPr>
          <a:xfrm>
            <a:off x="1143012" y="3683332"/>
            <a:ext cx="1020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sklearn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4353354-F0BA-4C67-BD80-31E8FD747428}"/>
              </a:ext>
            </a:extLst>
          </p:cNvPr>
          <p:cNvSpPr/>
          <p:nvPr/>
        </p:nvSpPr>
        <p:spPr>
          <a:xfrm>
            <a:off x="2213248" y="3698821"/>
            <a:ext cx="1007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dbscan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C109D3F-B7F1-4518-9DA3-9231968072F6}"/>
              </a:ext>
            </a:extLst>
          </p:cNvPr>
          <p:cNvSpPr/>
          <p:nvPr/>
        </p:nvSpPr>
        <p:spPr>
          <a:xfrm>
            <a:off x="6570532" y="2177870"/>
            <a:ext cx="25104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模型存储与预测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44329340-CD1B-4126-860B-EC48E0068FF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164" y="2733168"/>
            <a:ext cx="778340" cy="678370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8A239A2B-BB62-48AB-81A2-D5E462C5AEB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202" y="2698333"/>
            <a:ext cx="774653" cy="675156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C0EC8C48-21DC-478A-B0F3-9A82273F08A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502" y="2675306"/>
            <a:ext cx="858278" cy="748040"/>
          </a:xfrm>
          <a:prstGeom prst="rect">
            <a:avLst/>
          </a:prstGeom>
        </p:spPr>
      </p:pic>
      <p:sp>
        <p:nvSpPr>
          <p:cNvPr id="32" name="矩形 31">
            <a:extLst>
              <a:ext uri="{FF2B5EF4-FFF2-40B4-BE49-F238E27FC236}">
                <a16:creationId xmlns:a16="http://schemas.microsoft.com/office/drawing/2014/main" id="{18AB2826-0D87-4901-BBFD-A1CC750D337C}"/>
              </a:ext>
            </a:extLst>
          </p:cNvPr>
          <p:cNvSpPr/>
          <p:nvPr/>
        </p:nvSpPr>
        <p:spPr>
          <a:xfrm>
            <a:off x="5972751" y="3703608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joblib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AE5500C-92E5-48BC-939B-DA77560D43A0}"/>
              </a:ext>
            </a:extLst>
          </p:cNvPr>
          <p:cNvSpPr/>
          <p:nvPr/>
        </p:nvSpPr>
        <p:spPr>
          <a:xfrm>
            <a:off x="6926581" y="3684023"/>
            <a:ext cx="867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pickle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A97897B-FF0C-40E0-8F4D-35BB294DDCF8}"/>
              </a:ext>
            </a:extLst>
          </p:cNvPr>
          <p:cNvSpPr/>
          <p:nvPr/>
        </p:nvSpPr>
        <p:spPr>
          <a:xfrm>
            <a:off x="369267" y="4325874"/>
            <a:ext cx="837206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C00000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Joblib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的底层是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pickle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，依靠递归栈实现模型的持久化存储，模型越大（这里的表现是数据维度越大），递归层数越多，可能超过系统最大的递归层数，可在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上设置解决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Clr>
                <a:srgbClr val="C00000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Pycharm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自动添加项目路径于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sys.path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的，脱离环境需要在入口文件中手动添加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Clr>
                <a:srgbClr val="C00000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充当后端，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child_process.</a:t>
            </a:r>
            <a:r>
              <a:rPr lang="en-US" altLang="zh-TW" b="0" i="0" dirty="0" err="1">
                <a:solidFill>
                  <a:srgbClr val="6F42C1"/>
                </a:solidFill>
                <a:effectLst/>
                <a:latin typeface="SFMono-Regular"/>
              </a:rPr>
              <a:t>spawnSync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脚本，可以实现数据的双向流动。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EE4DEF9-30EF-4C6D-AB2D-855700F0120D}"/>
              </a:ext>
            </a:extLst>
          </p:cNvPr>
          <p:cNvSpPr/>
          <p:nvPr/>
        </p:nvSpPr>
        <p:spPr>
          <a:xfrm>
            <a:off x="7794126" y="3684023"/>
            <a:ext cx="1018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FFEA05E-CE83-4404-9C91-F3D4BF644AB6}"/>
              </a:ext>
            </a:extLst>
          </p:cNvPr>
          <p:cNvSpPr/>
          <p:nvPr/>
        </p:nvSpPr>
        <p:spPr>
          <a:xfrm>
            <a:off x="4024106" y="1049948"/>
            <a:ext cx="168932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技术栈</a:t>
            </a:r>
            <a:endParaRPr lang="en-US" altLang="zh-CN" sz="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001031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标题幻灯片">
  <a:themeElements>
    <a:clrScheme name="自定义 1">
      <a:dk1>
        <a:srgbClr val="000000"/>
      </a:dk1>
      <a:lt1>
        <a:srgbClr val="FFFFFF"/>
      </a:lt1>
      <a:dk2>
        <a:srgbClr val="FF0000"/>
      </a:dk2>
      <a:lt2>
        <a:srgbClr val="FFC000"/>
      </a:lt2>
      <a:accent1>
        <a:srgbClr val="FFFF00"/>
      </a:accent1>
      <a:accent2>
        <a:srgbClr val="92D050"/>
      </a:accent2>
      <a:accent3>
        <a:srgbClr val="00B0F0"/>
      </a:accent3>
      <a:accent4>
        <a:srgbClr val="0070C0"/>
      </a:accent4>
      <a:accent5>
        <a:srgbClr val="002060"/>
      </a:accent5>
      <a:accent6>
        <a:srgbClr val="7030A0"/>
      </a:accent6>
      <a:hlink>
        <a:srgbClr val="FFFFFF"/>
      </a:hlink>
      <a:folHlink>
        <a:srgbClr val="F8F8F8"/>
      </a:folHlink>
    </a:clrScheme>
    <a:fontScheme name="标题幻灯片">
      <a:majorFont>
        <a:latin typeface="Calibri"/>
        <a:ea typeface="Heiti SC Light"/>
        <a:cs typeface="Heiti SC Light"/>
      </a:majorFont>
      <a:minorFont>
        <a:latin typeface="Calibri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EFE"/>
        </a:solidFill>
        <a:ln w="12700" cap="flat" cmpd="sng" algn="ctr">
          <a:solidFill>
            <a:srgbClr val="4A87CB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Heiti SC Light" charset="0"/>
            <a:cs typeface="Heiti SC Light" charset="0"/>
            <a:sym typeface="Calibri" panose="020F0502020204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EFE"/>
        </a:solidFill>
        <a:ln w="12700" cap="flat" cmpd="sng" algn="ctr">
          <a:solidFill>
            <a:srgbClr val="4A87CB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Heiti SC Light" charset="0"/>
            <a:cs typeface="Heiti SC Light" charset="0"/>
            <a:sym typeface="Calibri" panose="020F0502020204030204" pitchFamily="34" charset="0"/>
          </a:defRPr>
        </a:defPPr>
      </a:lstStyle>
    </a:lnDef>
  </a:objectDefaults>
  <a:extraClrSchemeLst>
    <a:extraClrScheme>
      <a:clrScheme name="标题幻灯片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4106</TotalTime>
  <Words>1096</Words>
  <Application>Microsoft Office PowerPoint</Application>
  <PresentationFormat>全屏显示(4:3)</PresentationFormat>
  <Paragraphs>192</Paragraphs>
  <Slides>27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8" baseType="lpstr">
      <vt:lpstr>SFMono-Regular</vt:lpstr>
      <vt:lpstr>宋体</vt:lpstr>
      <vt:lpstr>隶书</vt:lpstr>
      <vt:lpstr>黑体</vt:lpstr>
      <vt:lpstr>微软雅黑</vt:lpstr>
      <vt:lpstr>Arial</vt:lpstr>
      <vt:lpstr>Broadway</vt:lpstr>
      <vt:lpstr>Calibri</vt:lpstr>
      <vt:lpstr>Lucida Calligraphy</vt:lpstr>
      <vt:lpstr>Wingdings</vt:lpstr>
      <vt:lpstr>标题幻灯片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王齐</dc:creator>
  <cp:lastModifiedBy>tm</cp:lastModifiedBy>
  <cp:revision>329</cp:revision>
  <dcterms:created xsi:type="dcterms:W3CDTF">2014-04-19T00:59:21Z</dcterms:created>
  <dcterms:modified xsi:type="dcterms:W3CDTF">2021-04-18T06:55:05Z</dcterms:modified>
</cp:coreProperties>
</file>