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72" r:id="rId3"/>
    <p:sldId id="373" r:id="rId4"/>
    <p:sldId id="374"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E86"/>
    <a:srgbClr val="FFE2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77" d="100"/>
          <a:sy n="77" d="100"/>
        </p:scale>
        <p:origin x="744" y="9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10/8/2022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10/8/2022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10/8/2022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10/8/2022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10/8/2022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log.arduino.cc/2022/02/01/create-this-card-dealing-robot-to-streamline-your-poker-nigh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adafruit.com/product/1770" TargetMode="External"/><Relationship Id="rId3" Type="http://schemas.openxmlformats.org/officeDocument/2006/relationships/hyperlink" Target="https://www.adafruit.com/product/1385" TargetMode="External"/><Relationship Id="rId7" Type="http://schemas.openxmlformats.org/officeDocument/2006/relationships/hyperlink" Target="https://www.amazon.com/Neoprene-Purpose-Rubber-Strip-1-5mm/dp/B076MCC73B/ref=sr_1_3?crid=1HVHNYMFTKL18&amp;keywords=high+friction+rubber+sheet&amp;qid=1664238268&amp;qu=eyJxc2MiOiIyLjU3IiwicXNhIjoiMC45NyIsInFzcCI6IjAuOTIifQ%3D%3D&amp;sprefix=rubber+sheet+friction%2Caps%2C111&amp;sr=8-3" TargetMode="External"/><Relationship Id="rId12" Type="http://schemas.openxmlformats.org/officeDocument/2006/relationships/hyperlink" Target="https://www.adafruit.com/product/5610" TargetMode="External"/><Relationship Id="rId2" Type="http://schemas.openxmlformats.org/officeDocument/2006/relationships/hyperlink" Target="https://www.adafruit.com/product/324" TargetMode="External"/><Relationship Id="rId1" Type="http://schemas.openxmlformats.org/officeDocument/2006/relationships/slideLayout" Target="../slideLayouts/slideLayout2.xml"/><Relationship Id="rId6" Type="http://schemas.openxmlformats.org/officeDocument/2006/relationships/hyperlink" Target="https://www.adafruit.com/product/3763" TargetMode="External"/><Relationship Id="rId11" Type="http://schemas.openxmlformats.org/officeDocument/2006/relationships/hyperlink" Target="https://www.adafruit.com/product/9" TargetMode="External"/><Relationship Id="rId5" Type="http://schemas.openxmlformats.org/officeDocument/2006/relationships/hyperlink" Target="https://www.amazon.com/Bridgold-16-pin-Stepper-Drivers-Controllers/dp/B07NXTWJV9/ref=sr_1_3?keywords=L293D&amp;qid=1664241446&amp;qu=eyJxc2MiOiIzLjkyIiwicXNhIjoiMy40MCIsInFzcCI6IjMuMTkifQ%3D%3D&amp;sr=8-3" TargetMode="External"/><Relationship Id="rId10" Type="http://schemas.openxmlformats.org/officeDocument/2006/relationships/hyperlink" Target="https://www.adafruit.com/product/158" TargetMode="External"/><Relationship Id="rId4" Type="http://schemas.openxmlformats.org/officeDocument/2006/relationships/hyperlink" Target="https://www.adafruit.com/product/3777" TargetMode="External"/><Relationship Id="rId9" Type="http://schemas.openxmlformats.org/officeDocument/2006/relationships/hyperlink" Target="https://www.adafruit.com/product/54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DealerBot</a:t>
            </a:r>
            <a:r>
              <a:rPr lang="en-US" sz="6000" dirty="0"/>
              <a: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September 26, 2022</a:t>
            </a:r>
          </a:p>
          <a:p>
            <a:r>
              <a:rPr lang="en-US" dirty="0"/>
              <a:t>Abinand Parthasarathy</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pPr marL="0" indent="0">
              <a:buNone/>
            </a:pPr>
            <a:r>
              <a:rPr lang="en-US" sz="1800" dirty="0"/>
              <a:t>As someone who loves watching magic tricks and playing card games with my friends and family, I’ve always been fascinated by inventions related to cards. In many games from War to Poker, there must be a dealer that hands out cards before or in the middle of each game. Many times, it’s important that cards are dealt in the right order and right way to ensure fairness and consistency. If you don’t, serious players will get mad! The </a:t>
            </a:r>
            <a:r>
              <a:rPr lang="en-US" sz="1800" dirty="0" err="1"/>
              <a:t>DealerBot</a:t>
            </a:r>
            <a:r>
              <a:rPr lang="en-US" sz="1800" dirty="0"/>
              <a:t> removes all thinking and perfectly deals your favorite games for you so you can focus on the playing.</a:t>
            </a:r>
          </a:p>
          <a:p>
            <a:pPr marL="0" indent="0">
              <a:buNone/>
            </a:pPr>
            <a:r>
              <a:rPr lang="en-US" sz="1800" dirty="0"/>
              <a:t>This project is based off of a similar </a:t>
            </a:r>
            <a:r>
              <a:rPr lang="en-US" sz="1800" dirty="0">
                <a:hlinkClick r:id="rId2"/>
              </a:rPr>
              <a:t>dealing robot project </a:t>
            </a:r>
            <a:r>
              <a:rPr lang="en-US" sz="1800" dirty="0"/>
              <a:t>created with an Arduino. I envision the structure and parts of my project to be designed in almost the same manner but with some key improvements. I want to add an LCD screen with buttons so users can choose the number of players and game being played. The device will be preprogrammed to deal out certain games according to the correct rules. The device will also deal cards in a complete circle to accommodate users playing around a circular table and will include additional hall effect and light sensors to ensure proper positioning.</a:t>
            </a:r>
          </a:p>
          <a:p>
            <a:pPr marL="0" indent="0">
              <a:buNone/>
            </a:pPr>
            <a:endParaRPr lang="en-US" dirty="0"/>
          </a:p>
        </p:txBody>
      </p:sp>
      <p:pic>
        <p:nvPicPr>
          <p:cNvPr id="6" name="Picture 5">
            <a:extLst>
              <a:ext uri="{FF2B5EF4-FFF2-40B4-BE49-F238E27FC236}">
                <a16:creationId xmlns:a16="http://schemas.microsoft.com/office/drawing/2014/main" id="{A0945A48-B4D9-2AA6-6834-690EA84C1A94}"/>
              </a:ext>
            </a:extLst>
          </p:cNvPr>
          <p:cNvPicPr>
            <a:picLocks noChangeAspect="1"/>
          </p:cNvPicPr>
          <p:nvPr/>
        </p:nvPicPr>
        <p:blipFill rotWithShape="1">
          <a:blip r:embed="rId3"/>
          <a:srcRect t="15589"/>
          <a:stretch/>
        </p:blipFill>
        <p:spPr>
          <a:xfrm>
            <a:off x="4133850" y="4686300"/>
            <a:ext cx="3924300" cy="1706644"/>
          </a:xfrm>
          <a:prstGeom prst="rect">
            <a:avLst/>
          </a:prstGeom>
        </p:spPr>
      </p:pic>
    </p:spTree>
    <p:extLst>
      <p:ext uri="{BB962C8B-B14F-4D97-AF65-F5344CB8AC3E}">
        <p14:creationId xmlns:p14="http://schemas.microsoft.com/office/powerpoint/2010/main" val="176924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9F5D6A2-21C0-DBD8-45E0-D96517DD2BF7}"/>
              </a:ext>
            </a:extLst>
          </p:cNvPr>
          <p:cNvSpPr/>
          <p:nvPr/>
        </p:nvSpPr>
        <p:spPr>
          <a:xfrm>
            <a:off x="4455414" y="1600200"/>
            <a:ext cx="2362200" cy="4000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b="1" u="sng" dirty="0">
                <a:solidFill>
                  <a:schemeClr val="bg1"/>
                </a:solidFill>
              </a:rPr>
              <a:t>PocketBeagle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r>
              <a:rPr lang="en-US" sz="1600" dirty="0">
                <a:solidFill>
                  <a:schemeClr val="bg1"/>
                </a:solidFill>
              </a:rPr>
              <a:t>USB</a:t>
            </a:r>
          </a:p>
          <a:p>
            <a:pPr algn="ctr"/>
            <a:endParaRPr lang="en-US" dirty="0">
              <a:solidFill>
                <a:schemeClr val="bg1"/>
              </a:solidFill>
            </a:endParaRPr>
          </a:p>
          <a:p>
            <a:pPr algn="r"/>
            <a:r>
              <a:rPr lang="en-US" dirty="0">
                <a:solidFill>
                  <a:schemeClr val="bg1"/>
                </a:solidFill>
              </a:rPr>
              <a:t>I2C</a:t>
            </a:r>
          </a:p>
          <a:p>
            <a:pPr algn="r"/>
            <a:r>
              <a:rPr lang="en-US" sz="1600" dirty="0">
                <a:solidFill>
                  <a:schemeClr val="bg1"/>
                </a:solidFill>
              </a:rPr>
              <a:t>GPIO</a:t>
            </a:r>
            <a:endParaRPr lang="en-US" sz="1400" dirty="0">
              <a:solidFill>
                <a:schemeClr val="bg1"/>
              </a:solidFill>
            </a:endParaRPr>
          </a:p>
        </p:txBody>
      </p:sp>
      <p:sp>
        <p:nvSpPr>
          <p:cNvPr id="10" name="Rectangle: Rounded Corners 9">
            <a:extLst>
              <a:ext uri="{FF2B5EF4-FFF2-40B4-BE49-F238E27FC236}">
                <a16:creationId xmlns:a16="http://schemas.microsoft.com/office/drawing/2014/main" id="{FF62E782-63B3-8852-9A58-37C96C1C976F}"/>
              </a:ext>
            </a:extLst>
          </p:cNvPr>
          <p:cNvSpPr/>
          <p:nvPr/>
        </p:nvSpPr>
        <p:spPr>
          <a:xfrm>
            <a:off x="9791700" y="4152900"/>
            <a:ext cx="17145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Stepper Motor</a:t>
            </a:r>
          </a:p>
          <a:p>
            <a:pPr algn="ctr"/>
            <a:r>
              <a:rPr lang="en-US" sz="1200" dirty="0">
                <a:solidFill>
                  <a:schemeClr val="tx1"/>
                </a:solidFill>
              </a:rPr>
              <a:t>XY42STH34-0354A</a:t>
            </a:r>
          </a:p>
        </p:txBody>
      </p:sp>
      <p:sp>
        <p:nvSpPr>
          <p:cNvPr id="12" name="Rectangle: Rounded Corners 11">
            <a:extLst>
              <a:ext uri="{FF2B5EF4-FFF2-40B4-BE49-F238E27FC236}">
                <a16:creationId xmlns:a16="http://schemas.microsoft.com/office/drawing/2014/main" id="{8CE4CC3E-4963-00AF-3CDC-1923CC17B142}"/>
              </a:ext>
            </a:extLst>
          </p:cNvPr>
          <p:cNvSpPr/>
          <p:nvPr/>
        </p:nvSpPr>
        <p:spPr>
          <a:xfrm>
            <a:off x="9789414" y="5257800"/>
            <a:ext cx="1719072" cy="80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 Motor</a:t>
            </a:r>
          </a:p>
        </p:txBody>
      </p:sp>
      <p:sp>
        <p:nvSpPr>
          <p:cNvPr id="13" name="Rectangle: Rounded Corners 12">
            <a:extLst>
              <a:ext uri="{FF2B5EF4-FFF2-40B4-BE49-F238E27FC236}">
                <a16:creationId xmlns:a16="http://schemas.microsoft.com/office/drawing/2014/main" id="{48B41DFD-65E1-21FD-8FC2-96385B140735}"/>
              </a:ext>
            </a:extLst>
          </p:cNvPr>
          <p:cNvSpPr/>
          <p:nvPr/>
        </p:nvSpPr>
        <p:spPr>
          <a:xfrm>
            <a:off x="10706100" y="2890837"/>
            <a:ext cx="125730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LCD Screen</a:t>
            </a:r>
          </a:p>
          <a:p>
            <a:pPr algn="ctr"/>
            <a:r>
              <a:rPr lang="en-US" sz="1200" dirty="0">
                <a:solidFill>
                  <a:schemeClr val="tx1"/>
                </a:solidFill>
              </a:rPr>
              <a:t>ILI9341</a:t>
            </a:r>
          </a:p>
        </p:txBody>
      </p:sp>
      <p:sp>
        <p:nvSpPr>
          <p:cNvPr id="14" name="Rectangle: Rounded Corners 13">
            <a:extLst>
              <a:ext uri="{FF2B5EF4-FFF2-40B4-BE49-F238E27FC236}">
                <a16:creationId xmlns:a16="http://schemas.microsoft.com/office/drawing/2014/main" id="{8B06448E-1230-1115-82DC-222015322DF6}"/>
              </a:ext>
            </a:extLst>
          </p:cNvPr>
          <p:cNvSpPr/>
          <p:nvPr/>
        </p:nvSpPr>
        <p:spPr>
          <a:xfrm>
            <a:off x="8722614" y="381000"/>
            <a:ext cx="1676400" cy="952500"/>
          </a:xfrm>
          <a:prstGeom prst="roundRect">
            <a:avLst/>
          </a:prstGeom>
          <a:solidFill>
            <a:srgbClr val="FFE285"/>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Hall Effect Sensor</a:t>
            </a:r>
          </a:p>
          <a:p>
            <a:pPr algn="ctr"/>
            <a:r>
              <a:rPr lang="en-US" sz="1200" dirty="0">
                <a:solidFill>
                  <a:schemeClr val="tx1"/>
                </a:solidFill>
              </a:rPr>
              <a:t>US5881LUA</a:t>
            </a:r>
          </a:p>
        </p:txBody>
      </p:sp>
      <p:sp>
        <p:nvSpPr>
          <p:cNvPr id="15" name="Rectangle: Rounded Corners 14">
            <a:extLst>
              <a:ext uri="{FF2B5EF4-FFF2-40B4-BE49-F238E27FC236}">
                <a16:creationId xmlns:a16="http://schemas.microsoft.com/office/drawing/2014/main" id="{CF0C0CD4-AA43-206C-D06F-6925B0057A59}"/>
              </a:ext>
            </a:extLst>
          </p:cNvPr>
          <p:cNvSpPr/>
          <p:nvPr/>
        </p:nvSpPr>
        <p:spPr>
          <a:xfrm>
            <a:off x="8722614" y="1638300"/>
            <a:ext cx="1676400" cy="685800"/>
          </a:xfrm>
          <a:prstGeom prst="roundRect">
            <a:avLst/>
          </a:prstGeom>
          <a:solidFill>
            <a:srgbClr val="FFE285"/>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Light Sensor</a:t>
            </a:r>
          </a:p>
          <a:p>
            <a:pPr algn="ctr"/>
            <a:r>
              <a:rPr lang="en-US" sz="1200" dirty="0">
                <a:solidFill>
                  <a:schemeClr val="tx1"/>
                </a:solidFill>
              </a:rPr>
              <a:t>LTR-303ALS-01</a:t>
            </a:r>
          </a:p>
        </p:txBody>
      </p:sp>
      <p:sp>
        <p:nvSpPr>
          <p:cNvPr id="16" name="Rectangle: Rounded Corners 15">
            <a:extLst>
              <a:ext uri="{FF2B5EF4-FFF2-40B4-BE49-F238E27FC236}">
                <a16:creationId xmlns:a16="http://schemas.microsoft.com/office/drawing/2014/main" id="{8337CEB0-FC08-D2A1-4FAD-6F8B44C08CD9}"/>
              </a:ext>
            </a:extLst>
          </p:cNvPr>
          <p:cNvSpPr/>
          <p:nvPr/>
        </p:nvSpPr>
        <p:spPr>
          <a:xfrm>
            <a:off x="8036814" y="4953000"/>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LCD293D</a:t>
            </a:r>
          </a:p>
        </p:txBody>
      </p:sp>
      <p:cxnSp>
        <p:nvCxnSpPr>
          <p:cNvPr id="20" name="Connector: Elbow 19">
            <a:extLst>
              <a:ext uri="{FF2B5EF4-FFF2-40B4-BE49-F238E27FC236}">
                <a16:creationId xmlns:a16="http://schemas.microsoft.com/office/drawing/2014/main" id="{B4283342-5492-FD6A-DF10-1BE8969F370A}"/>
              </a:ext>
            </a:extLst>
          </p:cNvPr>
          <p:cNvCxnSpPr>
            <a:stCxn id="12" idx="1"/>
            <a:endCxn id="16" idx="3"/>
          </p:cNvCxnSpPr>
          <p:nvPr/>
        </p:nvCxnSpPr>
        <p:spPr>
          <a:xfrm rot="10800000">
            <a:off x="9294114" y="5276850"/>
            <a:ext cx="495300" cy="3832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4401337-6CBE-63DB-BC9E-E9053E57E764}"/>
              </a:ext>
            </a:extLst>
          </p:cNvPr>
          <p:cNvCxnSpPr>
            <a:stCxn id="10" idx="1"/>
            <a:endCxn id="16" idx="3"/>
          </p:cNvCxnSpPr>
          <p:nvPr/>
        </p:nvCxnSpPr>
        <p:spPr>
          <a:xfrm rot="10800000" flipV="1">
            <a:off x="9294114" y="4552950"/>
            <a:ext cx="497586" cy="7239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94CBD04-B45F-C9C8-C01C-AF21A28150A0}"/>
              </a:ext>
            </a:extLst>
          </p:cNvPr>
          <p:cNvCxnSpPr>
            <a:cxnSpLocks/>
            <a:stCxn id="16" idx="1"/>
          </p:cNvCxnSpPr>
          <p:nvPr/>
        </p:nvCxnSpPr>
        <p:spPr>
          <a:xfrm rot="10800000">
            <a:off x="6817614" y="4914900"/>
            <a:ext cx="1219200" cy="3619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5019577-248C-3D8A-688A-1C357F182190}"/>
              </a:ext>
            </a:extLst>
          </p:cNvPr>
          <p:cNvCxnSpPr>
            <a:cxnSpLocks/>
            <a:stCxn id="3" idx="1"/>
          </p:cNvCxnSpPr>
          <p:nvPr/>
        </p:nvCxnSpPr>
        <p:spPr>
          <a:xfrm rot="10800000" flipV="1">
            <a:off x="6817614" y="3309936"/>
            <a:ext cx="1640586" cy="13382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912416-1E59-9E89-611F-CEC73495738C}"/>
              </a:ext>
            </a:extLst>
          </p:cNvPr>
          <p:cNvCxnSpPr>
            <a:endCxn id="15" idx="1"/>
          </p:cNvCxnSpPr>
          <p:nvPr/>
        </p:nvCxnSpPr>
        <p:spPr>
          <a:xfrm rot="5400000" flipH="1" flipV="1">
            <a:off x="6760464" y="2686050"/>
            <a:ext cx="2667000" cy="1257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56C0806-F908-C2C3-D212-D756058DB448}"/>
              </a:ext>
            </a:extLst>
          </p:cNvPr>
          <p:cNvCxnSpPr>
            <a:cxnSpLocks/>
            <a:endCxn id="14" idx="1"/>
          </p:cNvCxnSpPr>
          <p:nvPr/>
        </p:nvCxnSpPr>
        <p:spPr>
          <a:xfrm rot="5400000" flipH="1" flipV="1">
            <a:off x="6084189" y="2009775"/>
            <a:ext cx="3790950" cy="14859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9FD37232-1952-AC57-BE3C-18D45616C2FD}"/>
              </a:ext>
            </a:extLst>
          </p:cNvPr>
          <p:cNvSpPr>
            <a:spLocks noGrp="1"/>
          </p:cNvSpPr>
          <p:nvPr>
            <p:ph type="title"/>
          </p:nvPr>
        </p:nvSpPr>
        <p:spPr>
          <a:xfrm>
            <a:off x="609600" y="228600"/>
            <a:ext cx="10972800" cy="914401"/>
          </a:xfrm>
        </p:spPr>
        <p:txBody>
          <a:bodyPr/>
          <a:lstStyle/>
          <a:p>
            <a:r>
              <a:rPr lang="en-US" dirty="0"/>
              <a:t>System Block Diagram</a:t>
            </a:r>
          </a:p>
        </p:txBody>
      </p:sp>
      <p:sp>
        <p:nvSpPr>
          <p:cNvPr id="3" name="Rectangle: Rounded Corners 2">
            <a:extLst>
              <a:ext uri="{FF2B5EF4-FFF2-40B4-BE49-F238E27FC236}">
                <a16:creationId xmlns:a16="http://schemas.microsoft.com/office/drawing/2014/main" id="{1B31BBB8-C500-CBB7-225C-B53FAB0F655F}"/>
              </a:ext>
            </a:extLst>
          </p:cNvPr>
          <p:cNvSpPr/>
          <p:nvPr/>
        </p:nvSpPr>
        <p:spPr>
          <a:xfrm>
            <a:off x="8458200" y="2852737"/>
            <a:ext cx="17907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Resistive Touch Screen</a:t>
            </a:r>
          </a:p>
          <a:p>
            <a:pPr algn="ctr"/>
            <a:r>
              <a:rPr lang="en-US" dirty="0">
                <a:solidFill>
                  <a:schemeClr val="tx1"/>
                </a:solidFill>
              </a:rPr>
              <a:t> </a:t>
            </a:r>
            <a:r>
              <a:rPr lang="en-US" sz="1200" dirty="0">
                <a:solidFill>
                  <a:schemeClr val="tx1"/>
                </a:solidFill>
              </a:rPr>
              <a:t>TSC2007</a:t>
            </a:r>
          </a:p>
        </p:txBody>
      </p:sp>
      <p:cxnSp>
        <p:nvCxnSpPr>
          <p:cNvPr id="6" name="Straight Connector 5">
            <a:extLst>
              <a:ext uri="{FF2B5EF4-FFF2-40B4-BE49-F238E27FC236}">
                <a16:creationId xmlns:a16="http://schemas.microsoft.com/office/drawing/2014/main" id="{7593036A-FF36-F8A1-F202-76CDDA83A3D1}"/>
              </a:ext>
            </a:extLst>
          </p:cNvPr>
          <p:cNvCxnSpPr>
            <a:cxnSpLocks/>
            <a:stCxn id="3" idx="3"/>
            <a:endCxn id="13" idx="1"/>
          </p:cNvCxnSpPr>
          <p:nvPr/>
        </p:nvCxnSpPr>
        <p:spPr>
          <a:xfrm>
            <a:off x="10248900" y="3309937"/>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0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8" name="Rectangle: Rounded Corners 7">
            <a:extLst>
              <a:ext uri="{FF2B5EF4-FFF2-40B4-BE49-F238E27FC236}">
                <a16:creationId xmlns:a16="http://schemas.microsoft.com/office/drawing/2014/main" id="{5C7BC172-367D-717F-4D94-93FA7D137EC3}"/>
              </a:ext>
            </a:extLst>
          </p:cNvPr>
          <p:cNvSpPr/>
          <p:nvPr/>
        </p:nvSpPr>
        <p:spPr>
          <a:xfrm>
            <a:off x="9353550" y="2095500"/>
            <a:ext cx="17145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Stepper Motor</a:t>
            </a:r>
          </a:p>
          <a:p>
            <a:pPr algn="ctr"/>
            <a:r>
              <a:rPr lang="en-US" dirty="0">
                <a:solidFill>
                  <a:schemeClr val="tx1"/>
                </a:solidFill>
              </a:rPr>
              <a:t>(12V)</a:t>
            </a:r>
          </a:p>
        </p:txBody>
      </p:sp>
      <p:sp>
        <p:nvSpPr>
          <p:cNvPr id="9" name="Rectangle: Rounded Corners 8">
            <a:extLst>
              <a:ext uri="{FF2B5EF4-FFF2-40B4-BE49-F238E27FC236}">
                <a16:creationId xmlns:a16="http://schemas.microsoft.com/office/drawing/2014/main" id="{0AE6AA87-C745-B4D7-9028-0A514D2B57EC}"/>
              </a:ext>
            </a:extLst>
          </p:cNvPr>
          <p:cNvSpPr/>
          <p:nvPr/>
        </p:nvSpPr>
        <p:spPr>
          <a:xfrm>
            <a:off x="609600" y="1447800"/>
            <a:ext cx="1676400" cy="723900"/>
          </a:xfrm>
          <a:prstGeom prst="roundRect">
            <a:avLst/>
          </a:prstGeom>
          <a:solidFill>
            <a:srgbClr val="B4DE8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12V Power Adapter</a:t>
            </a:r>
          </a:p>
        </p:txBody>
      </p:sp>
      <p:sp>
        <p:nvSpPr>
          <p:cNvPr id="10" name="Rectangle: Rounded Corners 9">
            <a:extLst>
              <a:ext uri="{FF2B5EF4-FFF2-40B4-BE49-F238E27FC236}">
                <a16:creationId xmlns:a16="http://schemas.microsoft.com/office/drawing/2014/main" id="{00707F29-7597-817C-2EA1-14B19455CBBC}"/>
              </a:ext>
            </a:extLst>
          </p:cNvPr>
          <p:cNvSpPr/>
          <p:nvPr/>
        </p:nvSpPr>
        <p:spPr>
          <a:xfrm>
            <a:off x="9351264" y="3162300"/>
            <a:ext cx="1719072" cy="80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 Motor</a:t>
            </a:r>
          </a:p>
        </p:txBody>
      </p:sp>
      <p:cxnSp>
        <p:nvCxnSpPr>
          <p:cNvPr id="12" name="Connector: Elbow 11">
            <a:extLst>
              <a:ext uri="{FF2B5EF4-FFF2-40B4-BE49-F238E27FC236}">
                <a16:creationId xmlns:a16="http://schemas.microsoft.com/office/drawing/2014/main" id="{50AE1383-8C44-C487-5744-FE27E62B5B13}"/>
              </a:ext>
            </a:extLst>
          </p:cNvPr>
          <p:cNvCxnSpPr>
            <a:endCxn id="10" idx="1"/>
          </p:cNvCxnSpPr>
          <p:nvPr/>
        </p:nvCxnSpPr>
        <p:spPr>
          <a:xfrm>
            <a:off x="6819900" y="2971800"/>
            <a:ext cx="2531364" cy="5928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66A0604-5129-E8A7-D654-0039D1494667}"/>
              </a:ext>
            </a:extLst>
          </p:cNvPr>
          <p:cNvCxnSpPr>
            <a:stCxn id="9" idx="3"/>
          </p:cNvCxnSpPr>
          <p:nvPr/>
        </p:nvCxnSpPr>
        <p:spPr>
          <a:xfrm flipV="1">
            <a:off x="2286000" y="1333500"/>
            <a:ext cx="3124200" cy="4762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683C281-FC65-D72F-938A-B21EEEC88B12}"/>
              </a:ext>
            </a:extLst>
          </p:cNvPr>
          <p:cNvCxnSpPr>
            <a:endCxn id="8" idx="1"/>
          </p:cNvCxnSpPr>
          <p:nvPr/>
        </p:nvCxnSpPr>
        <p:spPr>
          <a:xfrm>
            <a:off x="5410200" y="1333500"/>
            <a:ext cx="3943350" cy="11620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3C2A4C-5EA0-F09C-78A6-4AD187314929}"/>
              </a:ext>
            </a:extLst>
          </p:cNvPr>
          <p:cNvCxnSpPr>
            <a:cxnSpLocks/>
          </p:cNvCxnSpPr>
          <p:nvPr/>
        </p:nvCxnSpPr>
        <p:spPr>
          <a:xfrm flipV="1">
            <a:off x="3200400" y="1815084"/>
            <a:ext cx="0" cy="5852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96C0ADC-D4EF-BC1C-F1C1-6865F63E00F7}"/>
              </a:ext>
            </a:extLst>
          </p:cNvPr>
          <p:cNvSpPr/>
          <p:nvPr/>
        </p:nvSpPr>
        <p:spPr>
          <a:xfrm>
            <a:off x="2476500" y="2362200"/>
            <a:ext cx="1409700" cy="647700"/>
          </a:xfrm>
          <a:prstGeom prst="roundRect">
            <a:avLst/>
          </a:prstGeom>
          <a:solidFill>
            <a:srgbClr val="B4DE8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12V-5V Converter</a:t>
            </a:r>
          </a:p>
        </p:txBody>
      </p:sp>
      <p:cxnSp>
        <p:nvCxnSpPr>
          <p:cNvPr id="30" name="Straight Connector 29">
            <a:extLst>
              <a:ext uri="{FF2B5EF4-FFF2-40B4-BE49-F238E27FC236}">
                <a16:creationId xmlns:a16="http://schemas.microsoft.com/office/drawing/2014/main" id="{54AD4636-C916-4791-3276-0FB1E0745C3A}"/>
              </a:ext>
            </a:extLst>
          </p:cNvPr>
          <p:cNvCxnSpPr>
            <a:cxnSpLocks/>
            <a:endCxn id="13" idx="3"/>
          </p:cNvCxnSpPr>
          <p:nvPr/>
        </p:nvCxnSpPr>
        <p:spPr>
          <a:xfrm flipH="1">
            <a:off x="3886200" y="268605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4F71CE5-A5CE-EDF0-8B69-200817CED400}"/>
              </a:ext>
            </a:extLst>
          </p:cNvPr>
          <p:cNvSpPr/>
          <p:nvPr/>
        </p:nvSpPr>
        <p:spPr>
          <a:xfrm>
            <a:off x="4455414" y="1600200"/>
            <a:ext cx="2362200" cy="4000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b="1" u="sng" dirty="0">
                <a:solidFill>
                  <a:schemeClr val="bg1"/>
                </a:solidFill>
              </a:rPr>
              <a:t>PocketBeagle</a:t>
            </a:r>
          </a:p>
          <a:p>
            <a:pPr algn="ctr"/>
            <a:endParaRPr lang="en-US" dirty="0">
              <a:solidFill>
                <a:schemeClr val="bg1"/>
              </a:solidFill>
            </a:endParaRPr>
          </a:p>
          <a:p>
            <a:pPr algn="ctr"/>
            <a:endParaRPr lang="en-US" dirty="0">
              <a:solidFill>
                <a:schemeClr val="bg1"/>
              </a:solidFill>
            </a:endParaRPr>
          </a:p>
          <a:p>
            <a:r>
              <a:rPr lang="en-US" dirty="0">
                <a:solidFill>
                  <a:schemeClr val="bg1"/>
                </a:solidFill>
              </a:rPr>
              <a:t>5V</a:t>
            </a:r>
          </a:p>
          <a:p>
            <a:pPr algn="r"/>
            <a:r>
              <a:rPr lang="en-US" dirty="0">
                <a:solidFill>
                  <a:schemeClr val="bg1"/>
                </a:solidFill>
              </a:rPr>
              <a:t>5V</a:t>
            </a:r>
          </a:p>
          <a:p>
            <a:pPr algn="ctr"/>
            <a:endParaRPr lang="en-US" dirty="0">
              <a:solidFill>
                <a:schemeClr val="bg1"/>
              </a:solidFill>
            </a:endParaRPr>
          </a:p>
          <a:p>
            <a:r>
              <a:rPr lang="en-US" dirty="0">
                <a:solidFill>
                  <a:schemeClr val="bg1"/>
                </a:solidFill>
              </a:rPr>
              <a:t>5V USB</a:t>
            </a:r>
          </a:p>
          <a:p>
            <a:pPr algn="r"/>
            <a:r>
              <a:rPr lang="en-US" dirty="0">
                <a:solidFill>
                  <a:schemeClr val="bg1"/>
                </a:solidFill>
              </a:rPr>
              <a:t>3.3V</a:t>
            </a:r>
          </a:p>
          <a:p>
            <a:pPr algn="ctr"/>
            <a:endParaRPr lang="en-US" dirty="0">
              <a:solidFill>
                <a:schemeClr val="bg1"/>
              </a:solidFill>
            </a:endParaRPr>
          </a:p>
          <a:p>
            <a:pPr algn="ctr"/>
            <a:endParaRPr lang="en-US" dirty="0">
              <a:solidFill>
                <a:schemeClr val="bg1"/>
              </a:solidFill>
            </a:endParaRPr>
          </a:p>
          <a:p>
            <a:pPr algn="r"/>
            <a:r>
              <a:rPr lang="en-US" dirty="0">
                <a:solidFill>
                  <a:schemeClr val="bg1"/>
                </a:solidFill>
              </a:rPr>
              <a:t>1.8V</a:t>
            </a:r>
          </a:p>
          <a:p>
            <a:pPr algn="ctr"/>
            <a:endParaRPr lang="en-US" dirty="0">
              <a:solidFill>
                <a:schemeClr val="bg1"/>
              </a:solidFill>
            </a:endParaRPr>
          </a:p>
          <a:p>
            <a:pPr algn="ctr"/>
            <a:endParaRPr lang="en-US" dirty="0">
              <a:solidFill>
                <a:schemeClr val="bg1"/>
              </a:solidFill>
            </a:endParaRPr>
          </a:p>
        </p:txBody>
      </p:sp>
      <p:sp>
        <p:nvSpPr>
          <p:cNvPr id="3" name="Rectangle: Rounded Corners 2">
            <a:extLst>
              <a:ext uri="{FF2B5EF4-FFF2-40B4-BE49-F238E27FC236}">
                <a16:creationId xmlns:a16="http://schemas.microsoft.com/office/drawing/2014/main" id="{07F604DC-9C0F-FD20-6986-F5F7F94EA348}"/>
              </a:ext>
            </a:extLst>
          </p:cNvPr>
          <p:cNvSpPr/>
          <p:nvPr/>
        </p:nvSpPr>
        <p:spPr>
          <a:xfrm>
            <a:off x="9563100" y="4191000"/>
            <a:ext cx="125730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LCD Screen</a:t>
            </a:r>
          </a:p>
        </p:txBody>
      </p:sp>
      <p:cxnSp>
        <p:nvCxnSpPr>
          <p:cNvPr id="17" name="Connector: Elbow 16">
            <a:extLst>
              <a:ext uri="{FF2B5EF4-FFF2-40B4-BE49-F238E27FC236}">
                <a16:creationId xmlns:a16="http://schemas.microsoft.com/office/drawing/2014/main" id="{3F3C7E21-E451-A5A8-4AF2-D1EFB2CD3371}"/>
              </a:ext>
            </a:extLst>
          </p:cNvPr>
          <p:cNvCxnSpPr>
            <a:cxnSpLocks/>
            <a:stCxn id="3" idx="1"/>
          </p:cNvCxnSpPr>
          <p:nvPr/>
        </p:nvCxnSpPr>
        <p:spPr>
          <a:xfrm rot="10800000">
            <a:off x="7543800" y="2971800"/>
            <a:ext cx="2019300" cy="1638300"/>
          </a:xfrm>
          <a:prstGeom prst="bentConnector3">
            <a:avLst>
              <a:gd name="adj1" fmla="val 98835"/>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B2904ED-29DB-FD66-5128-322C154C1B4D}"/>
              </a:ext>
            </a:extLst>
          </p:cNvPr>
          <p:cNvSpPr/>
          <p:nvPr/>
        </p:nvSpPr>
        <p:spPr>
          <a:xfrm>
            <a:off x="7734300" y="2438400"/>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LCD293D</a:t>
            </a:r>
          </a:p>
        </p:txBody>
      </p:sp>
      <p:sp>
        <p:nvSpPr>
          <p:cNvPr id="28" name="Rectangle: Rounded Corners 27">
            <a:extLst>
              <a:ext uri="{FF2B5EF4-FFF2-40B4-BE49-F238E27FC236}">
                <a16:creationId xmlns:a16="http://schemas.microsoft.com/office/drawing/2014/main" id="{53265088-176B-8A0A-41FD-2349B37C23C3}"/>
              </a:ext>
            </a:extLst>
          </p:cNvPr>
          <p:cNvSpPr/>
          <p:nvPr/>
        </p:nvSpPr>
        <p:spPr>
          <a:xfrm>
            <a:off x="10058400" y="5410200"/>
            <a:ext cx="1676400" cy="685800"/>
          </a:xfrm>
          <a:prstGeom prst="roundRect">
            <a:avLst/>
          </a:prstGeom>
          <a:solidFill>
            <a:srgbClr val="FFE285"/>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Light Sensor</a:t>
            </a:r>
          </a:p>
        </p:txBody>
      </p:sp>
      <p:cxnSp>
        <p:nvCxnSpPr>
          <p:cNvPr id="31" name="Connector: Elbow 30">
            <a:extLst>
              <a:ext uri="{FF2B5EF4-FFF2-40B4-BE49-F238E27FC236}">
                <a16:creationId xmlns:a16="http://schemas.microsoft.com/office/drawing/2014/main" id="{028BD5C4-C590-476A-E856-8BCAB742D4D2}"/>
              </a:ext>
            </a:extLst>
          </p:cNvPr>
          <p:cNvCxnSpPr>
            <a:cxnSpLocks/>
            <a:stCxn id="28" idx="1"/>
          </p:cNvCxnSpPr>
          <p:nvPr/>
        </p:nvCxnSpPr>
        <p:spPr>
          <a:xfrm rot="10800000">
            <a:off x="6819900" y="3810000"/>
            <a:ext cx="3238500" cy="1943100"/>
          </a:xfrm>
          <a:prstGeom prst="bentConnector3">
            <a:avLst>
              <a:gd name="adj1" fmla="val 94194"/>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A07D246-EFCF-BAEC-D150-160A6D9367A4}"/>
              </a:ext>
            </a:extLst>
          </p:cNvPr>
          <p:cNvSpPr/>
          <p:nvPr/>
        </p:nvSpPr>
        <p:spPr>
          <a:xfrm>
            <a:off x="7696200" y="4876800"/>
            <a:ext cx="1676400" cy="647700"/>
          </a:xfrm>
          <a:prstGeom prst="roundRect">
            <a:avLst/>
          </a:prstGeom>
          <a:solidFill>
            <a:srgbClr val="FFE285"/>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Hall Effect Sensor</a:t>
            </a:r>
          </a:p>
        </p:txBody>
      </p:sp>
      <p:cxnSp>
        <p:nvCxnSpPr>
          <p:cNvPr id="39" name="Connector: Elbow 38">
            <a:extLst>
              <a:ext uri="{FF2B5EF4-FFF2-40B4-BE49-F238E27FC236}">
                <a16:creationId xmlns:a16="http://schemas.microsoft.com/office/drawing/2014/main" id="{58D474FE-A4FE-69D4-DC4A-606185778DB6}"/>
              </a:ext>
            </a:extLst>
          </p:cNvPr>
          <p:cNvCxnSpPr>
            <a:stCxn id="37" idx="1"/>
          </p:cNvCxnSpPr>
          <p:nvPr/>
        </p:nvCxnSpPr>
        <p:spPr>
          <a:xfrm rot="10800000">
            <a:off x="7353300" y="2969514"/>
            <a:ext cx="342900" cy="2231136"/>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78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463723708"/>
              </p:ext>
            </p:extLst>
          </p:nvPr>
        </p:nvGraphicFramePr>
        <p:xfrm>
          <a:off x="609600" y="1295400"/>
          <a:ext cx="10972800" cy="4820920"/>
        </p:xfrm>
        <a:graphic>
          <a:graphicData uri="http://schemas.openxmlformats.org/drawingml/2006/table">
            <a:tbl>
              <a:tblPr firstRow="1" la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Stepper Motor</a:t>
                      </a:r>
                      <a:endParaRPr lang="en-US" dirty="0"/>
                    </a:p>
                  </a:txBody>
                  <a:tcPr/>
                </a:tc>
                <a:tc>
                  <a:txBody>
                    <a:bodyPr/>
                    <a:lstStyle/>
                    <a:p>
                      <a:r>
                        <a:rPr lang="en-US" dirty="0"/>
                        <a:t>1</a:t>
                      </a:r>
                    </a:p>
                  </a:txBody>
                  <a:tcPr/>
                </a:tc>
                <a:tc>
                  <a:txBody>
                    <a:bodyPr/>
                    <a:lstStyle/>
                    <a:p>
                      <a:r>
                        <a:rPr lang="en-US" dirty="0"/>
                        <a:t>$14.00</a:t>
                      </a:r>
                    </a:p>
                  </a:txBody>
                  <a:tcPr/>
                </a:tc>
                <a:extLst>
                  <a:ext uri="{0D108BD9-81ED-4DB2-BD59-A6C34878D82A}">
                    <a16:rowId xmlns:a16="http://schemas.microsoft.com/office/drawing/2014/main" val="33313506"/>
                  </a:ext>
                </a:extLst>
              </a:tr>
              <a:tr h="370840">
                <a:tc>
                  <a:txBody>
                    <a:bodyPr/>
                    <a:lstStyle/>
                    <a:p>
                      <a:r>
                        <a:rPr lang="en-US" dirty="0">
                          <a:hlinkClick r:id="rId3"/>
                        </a:rPr>
                        <a:t>12V-5V Step Down Converter</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3940660668"/>
                  </a:ext>
                </a:extLst>
              </a:tr>
              <a:tr h="370840">
                <a:tc>
                  <a:txBody>
                    <a:bodyPr/>
                    <a:lstStyle/>
                    <a:p>
                      <a:r>
                        <a:rPr lang="en-US" dirty="0">
                          <a:hlinkClick r:id="rId4"/>
                        </a:rPr>
                        <a:t>DC Motor</a:t>
                      </a:r>
                      <a:endParaRPr lang="en-US" dirty="0"/>
                    </a:p>
                  </a:txBody>
                  <a:tcPr/>
                </a:tc>
                <a:tc>
                  <a:txBody>
                    <a:bodyPr/>
                    <a:lstStyle/>
                    <a:p>
                      <a:r>
                        <a:rPr lang="en-US" dirty="0"/>
                        <a:t>1</a:t>
                      </a:r>
                    </a:p>
                  </a:txBody>
                  <a:tcPr/>
                </a:tc>
                <a:tc>
                  <a:txBody>
                    <a:bodyPr/>
                    <a:lstStyle/>
                    <a:p>
                      <a:r>
                        <a:rPr lang="en-US" dirty="0"/>
                        <a:t>$2.95</a:t>
                      </a:r>
                    </a:p>
                  </a:txBody>
                  <a:tcPr/>
                </a:tc>
                <a:extLst>
                  <a:ext uri="{0D108BD9-81ED-4DB2-BD59-A6C34878D82A}">
                    <a16:rowId xmlns:a16="http://schemas.microsoft.com/office/drawing/2014/main" val="2023150578"/>
                  </a:ext>
                </a:extLst>
              </a:tr>
              <a:tr h="370840">
                <a:tc>
                  <a:txBody>
                    <a:bodyPr/>
                    <a:lstStyle/>
                    <a:p>
                      <a:r>
                        <a:rPr lang="en-US" dirty="0">
                          <a:hlinkClick r:id="rId5"/>
                        </a:rPr>
                        <a:t>L293D Motor Driver</a:t>
                      </a:r>
                      <a:endParaRPr lang="en-US" dirty="0"/>
                    </a:p>
                  </a:txBody>
                  <a:tcPr/>
                </a:tc>
                <a:tc>
                  <a:txBody>
                    <a:bodyPr/>
                    <a:lstStyle/>
                    <a:p>
                      <a:r>
                        <a:rPr lang="en-US" dirty="0"/>
                        <a:t>1</a:t>
                      </a:r>
                    </a:p>
                  </a:txBody>
                  <a:tcPr/>
                </a:tc>
                <a:tc>
                  <a:txBody>
                    <a:bodyPr/>
                    <a:lstStyle/>
                    <a:p>
                      <a:r>
                        <a:rPr lang="en-US" dirty="0"/>
                        <a:t>$8.99</a:t>
                      </a:r>
                    </a:p>
                  </a:txBody>
                  <a:tcPr/>
                </a:tc>
                <a:extLst>
                  <a:ext uri="{0D108BD9-81ED-4DB2-BD59-A6C34878D82A}">
                    <a16:rowId xmlns:a16="http://schemas.microsoft.com/office/drawing/2014/main" val="867450184"/>
                  </a:ext>
                </a:extLst>
              </a:tr>
              <a:tr h="370840">
                <a:tc>
                  <a:txBody>
                    <a:bodyPr/>
                    <a:lstStyle/>
                    <a:p>
                      <a:r>
                        <a:rPr lang="en-US" dirty="0">
                          <a:hlinkClick r:id="rId6"/>
                        </a:rPr>
                        <a:t>Wheel</a:t>
                      </a:r>
                      <a:endParaRPr lang="en-US" dirty="0"/>
                    </a:p>
                  </a:txBody>
                  <a:tcPr/>
                </a:tc>
                <a:tc>
                  <a:txBody>
                    <a:bodyPr/>
                    <a:lstStyle/>
                    <a:p>
                      <a:r>
                        <a:rPr lang="en-US" dirty="0"/>
                        <a:t>1</a:t>
                      </a:r>
                    </a:p>
                  </a:txBody>
                  <a:tcPr/>
                </a:tc>
                <a:tc>
                  <a:txBody>
                    <a:bodyPr/>
                    <a:lstStyle/>
                    <a:p>
                      <a:r>
                        <a:rPr lang="en-US" dirty="0"/>
                        <a:t>$1.50</a:t>
                      </a:r>
                    </a:p>
                  </a:txBody>
                  <a:tcPr/>
                </a:tc>
                <a:extLst>
                  <a:ext uri="{0D108BD9-81ED-4DB2-BD59-A6C34878D82A}">
                    <a16:rowId xmlns:a16="http://schemas.microsoft.com/office/drawing/2014/main" val="259512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7"/>
                        </a:rPr>
                        <a:t>Rubber Sheet</a:t>
                      </a:r>
                      <a:endParaRPr lang="en-US" sz="1800" b="0" i="0" kern="1200" dirty="0">
                        <a:solidFill>
                          <a:schemeClr val="tx1"/>
                        </a:solidFill>
                        <a:effectLst/>
                        <a:latin typeface="+mn-lt"/>
                        <a:ea typeface="+mn-ea"/>
                        <a:cs typeface="+mn-cs"/>
                      </a:endParaRPr>
                    </a:p>
                  </a:txBody>
                  <a:tcPr/>
                </a:tc>
                <a:tc>
                  <a:txBody>
                    <a:bodyPr/>
                    <a:lstStyle/>
                    <a:p>
                      <a:r>
                        <a:rPr lang="en-US" dirty="0"/>
                        <a:t>1</a:t>
                      </a:r>
                    </a:p>
                  </a:txBody>
                  <a:tcPr/>
                </a:tc>
                <a:tc>
                  <a:txBody>
                    <a:bodyPr/>
                    <a:lstStyle/>
                    <a:p>
                      <a:r>
                        <a:rPr lang="en-US" dirty="0"/>
                        <a:t>$7.00</a:t>
                      </a:r>
                    </a:p>
                  </a:txBody>
                  <a:tcPr/>
                </a:tc>
                <a:extLst>
                  <a:ext uri="{0D108BD9-81ED-4DB2-BD59-A6C34878D82A}">
                    <a16:rowId xmlns:a16="http://schemas.microsoft.com/office/drawing/2014/main" val="1757493575"/>
                  </a:ext>
                </a:extLst>
              </a:tr>
              <a:tr h="370840">
                <a:tc>
                  <a:txBody>
                    <a:bodyPr/>
                    <a:lstStyle/>
                    <a:p>
                      <a:r>
                        <a:rPr lang="en-US" dirty="0">
                          <a:hlinkClick r:id="rId8"/>
                        </a:rPr>
                        <a:t>SPI LCD Screen</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3862840897"/>
                  </a:ext>
                </a:extLst>
              </a:tr>
              <a:tr h="370840">
                <a:tc>
                  <a:txBody>
                    <a:bodyPr/>
                    <a:lstStyle/>
                    <a:p>
                      <a:r>
                        <a:rPr lang="en-US" dirty="0">
                          <a:hlinkClick r:id="rId9"/>
                        </a:rPr>
                        <a:t>Resistive Touch Screen Controller</a:t>
                      </a:r>
                      <a:endParaRPr lang="en-US" dirty="0"/>
                    </a:p>
                  </a:txBody>
                  <a:tcPr/>
                </a:tc>
                <a:tc>
                  <a:txBody>
                    <a:bodyPr/>
                    <a:lstStyle/>
                    <a:p>
                      <a:r>
                        <a:rPr lang="en-US" dirty="0"/>
                        <a:t>1</a:t>
                      </a:r>
                    </a:p>
                  </a:txBody>
                  <a:tcPr/>
                </a:tc>
                <a:tc>
                  <a:txBody>
                    <a:bodyPr/>
                    <a:lstStyle/>
                    <a:p>
                      <a:r>
                        <a:rPr lang="en-US" dirty="0"/>
                        <a:t>$4.95</a:t>
                      </a:r>
                    </a:p>
                  </a:txBody>
                  <a:tcPr/>
                </a:tc>
                <a:extLst>
                  <a:ext uri="{0D108BD9-81ED-4DB2-BD59-A6C34878D82A}">
                    <a16:rowId xmlns:a16="http://schemas.microsoft.com/office/drawing/2014/main" val="3075639166"/>
                  </a:ext>
                </a:extLst>
              </a:tr>
              <a:tr h="370840">
                <a:tc>
                  <a:txBody>
                    <a:bodyPr/>
                    <a:lstStyle/>
                    <a:p>
                      <a:r>
                        <a:rPr lang="en-US" dirty="0">
                          <a:hlinkClick r:id="rId10"/>
                        </a:rPr>
                        <a:t>Hall Effect Sensor</a:t>
                      </a:r>
                      <a:endParaRPr lang="en-US" dirty="0"/>
                    </a:p>
                  </a:txBody>
                  <a:tcPr/>
                </a:tc>
                <a:tc>
                  <a:txBody>
                    <a:bodyPr/>
                    <a:lstStyle/>
                    <a:p>
                      <a:r>
                        <a:rPr lang="en-US" dirty="0"/>
                        <a:t>1</a:t>
                      </a:r>
                    </a:p>
                  </a:txBody>
                  <a:tcPr/>
                </a:tc>
                <a:tc>
                  <a:txBody>
                    <a:bodyPr/>
                    <a:lstStyle/>
                    <a:p>
                      <a:r>
                        <a:rPr lang="en-US" dirty="0"/>
                        <a:t>$2.00</a:t>
                      </a:r>
                    </a:p>
                  </a:txBody>
                  <a:tcPr/>
                </a:tc>
                <a:extLst>
                  <a:ext uri="{0D108BD9-81ED-4DB2-BD59-A6C34878D82A}">
                    <a16:rowId xmlns:a16="http://schemas.microsoft.com/office/drawing/2014/main" val="1698356184"/>
                  </a:ext>
                </a:extLst>
              </a:tr>
              <a:tr h="370840">
                <a:tc>
                  <a:txBody>
                    <a:bodyPr/>
                    <a:lstStyle/>
                    <a:p>
                      <a:r>
                        <a:rPr lang="en-US" dirty="0">
                          <a:hlinkClick r:id="rId11"/>
                        </a:rPr>
                        <a:t>Magnet</a:t>
                      </a:r>
                      <a:endParaRPr lang="en-US" dirty="0"/>
                    </a:p>
                  </a:txBody>
                  <a:tcPr/>
                </a:tc>
                <a:tc>
                  <a:txBody>
                    <a:bodyPr/>
                    <a:lstStyle/>
                    <a:p>
                      <a:r>
                        <a:rPr lang="en-US" dirty="0"/>
                        <a:t>1</a:t>
                      </a:r>
                    </a:p>
                  </a:txBody>
                  <a:tcPr/>
                </a:tc>
                <a:tc>
                  <a:txBody>
                    <a:bodyPr/>
                    <a:lstStyle/>
                    <a:p>
                      <a:r>
                        <a:rPr lang="en-US" dirty="0"/>
                        <a:t>$2.50</a:t>
                      </a:r>
                    </a:p>
                  </a:txBody>
                  <a:tcPr/>
                </a:tc>
                <a:extLst>
                  <a:ext uri="{0D108BD9-81ED-4DB2-BD59-A6C34878D82A}">
                    <a16:rowId xmlns:a16="http://schemas.microsoft.com/office/drawing/2014/main" val="1364489299"/>
                  </a:ext>
                </a:extLst>
              </a:tr>
              <a:tr h="370840">
                <a:tc>
                  <a:txBody>
                    <a:bodyPr/>
                    <a:lstStyle/>
                    <a:p>
                      <a:r>
                        <a:rPr lang="en-US" dirty="0">
                          <a:hlinkClick r:id="rId12"/>
                        </a:rPr>
                        <a:t>Light Sensor</a:t>
                      </a:r>
                      <a:endParaRPr lang="en-US" dirty="0"/>
                    </a:p>
                  </a:txBody>
                  <a:tcPr/>
                </a:tc>
                <a:tc>
                  <a:txBody>
                    <a:bodyPr/>
                    <a:lstStyle/>
                    <a:p>
                      <a:r>
                        <a:rPr lang="en-US" dirty="0"/>
                        <a:t>1</a:t>
                      </a:r>
                    </a:p>
                  </a:txBody>
                  <a:tcPr/>
                </a:tc>
                <a:tc>
                  <a:txBody>
                    <a:bodyPr/>
                    <a:lstStyle/>
                    <a:p>
                      <a:r>
                        <a:rPr lang="en-US" dirty="0"/>
                        <a:t>$4.50</a:t>
                      </a:r>
                    </a:p>
                  </a:txBody>
                  <a:tcPr/>
                </a:tc>
                <a:extLst>
                  <a:ext uri="{0D108BD9-81ED-4DB2-BD59-A6C34878D82A}">
                    <a16:rowId xmlns:a16="http://schemas.microsoft.com/office/drawing/2014/main" val="2337708406"/>
                  </a:ext>
                </a:extLst>
              </a:tr>
              <a:tr h="370840">
                <a:tc>
                  <a:txBody>
                    <a:bodyPr/>
                    <a:lstStyle/>
                    <a:p>
                      <a:endParaRPr lang="en-US" dirty="0"/>
                    </a:p>
                  </a:txBody>
                  <a:tcPr/>
                </a:tc>
                <a:tc>
                  <a:txBody>
                    <a:bodyPr/>
                    <a:lstStyle/>
                    <a:p>
                      <a:endParaRPr lang="en-US" dirty="0"/>
                    </a:p>
                  </a:txBody>
                  <a:tcPr/>
                </a:tc>
                <a:tc>
                  <a:txBody>
                    <a:bodyPr/>
                    <a:lstStyle/>
                    <a:p>
                      <a:r>
                        <a:rPr lang="en-US" dirty="0"/>
                        <a:t>$88.29 + tax</a:t>
                      </a:r>
                    </a:p>
                  </a:txBody>
                  <a:tcPr/>
                </a:tc>
                <a:extLst>
                  <a:ext uri="{0D108BD9-81ED-4DB2-BD59-A6C34878D82A}">
                    <a16:rowId xmlns:a16="http://schemas.microsoft.com/office/drawing/2014/main" val="129264979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8665</TotalTime>
  <Words>359</Words>
  <Application>Microsoft Office PowerPoint</Application>
  <PresentationFormat>Widescreen</PresentationFormat>
  <Paragraphs>90</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DealerBot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abi partha</cp:lastModifiedBy>
  <cp:revision>408</cp:revision>
  <dcterms:created xsi:type="dcterms:W3CDTF">2018-01-09T20:24:50Z</dcterms:created>
  <dcterms:modified xsi:type="dcterms:W3CDTF">2022-10-09T04:30:05Z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