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
  </p:notesMasterIdLst>
  <p:sldIdLst>
    <p:sldId id="256" r:id="rId2"/>
    <p:sldId id="333" r:id="rId3"/>
    <p:sldId id="334" r:id="rId4"/>
    <p:sldId id="335" r:id="rId5"/>
    <p:sldId id="336" r:id="rId6"/>
    <p:sldId id="315" r:id="rId7"/>
    <p:sldId id="337" r:id="rId8"/>
    <p:sldId id="325" r:id="rId9"/>
    <p:sldId id="285" r:id="rId10"/>
    <p:sldId id="286" r:id="rId11"/>
    <p:sldId id="319" r:id="rId12"/>
    <p:sldId id="338" r:id="rId13"/>
    <p:sldId id="274" r:id="rId14"/>
  </p:sldIdLst>
  <p:sldSz cx="12192000" cy="6858000"/>
  <p:notesSz cx="6858000" cy="9144000"/>
  <p:embeddedFontLst>
    <p:embeddedFont>
      <p:font typeface="思源黑体 Bold" panose="020B0800000000000000" pitchFamily="34" charset="-128"/>
      <p:bold r:id="rId16"/>
    </p:embeddedFont>
    <p:embeddedFont>
      <p:font typeface="思源黑体 Normal" panose="020B0400000000000000" pitchFamily="34" charset="-128"/>
      <p:regular r:id="rId17"/>
    </p:embeddedFont>
    <p:embeddedFont>
      <p:font typeface="微软雅黑" panose="020B0503020204020204" pitchFamily="34" charset="-122"/>
      <p:regular r:id="rId18"/>
    </p:embeddedFont>
    <p:embeddedFont>
      <p:font typeface="等线" panose="02010600030101010101" pitchFamily="2" charset="-122"/>
      <p:regular r:id="rId19"/>
    </p:embeddedFont>
    <p:embeddedFont>
      <p:font typeface="等线 Light" panose="02010600030101010101" pitchFamily="2" charset="-122"/>
      <p:regular r:id="rId20"/>
    </p:embeddedFont>
    <p:embeddedFont>
      <p:font typeface="黑体" panose="02010609060101010101" pitchFamily="49" charset="-122"/>
      <p:regular r:id="rId2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7">
          <p15:clr>
            <a:srgbClr val="A4A3A4"/>
          </p15:clr>
        </p15:guide>
        <p15:guide id="2" pos="378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5047"/>
    <a:srgbClr val="00B07B"/>
    <a:srgbClr val="14B6B3"/>
    <a:srgbClr val="0E5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05"/>
  </p:normalViewPr>
  <p:slideViewPr>
    <p:cSldViewPr snapToGrid="0" showGuides="1">
      <p:cViewPr varScale="1">
        <p:scale>
          <a:sx n="108" d="100"/>
          <a:sy n="108" d="100"/>
        </p:scale>
        <p:origin x="736" y="192"/>
      </p:cViewPr>
      <p:guideLst>
        <p:guide orient="horz" pos="2187"/>
        <p:guide pos="378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C7E853-2237-CB44-B718-3C71D689D018}" type="datetimeFigureOut">
              <a:rPr kumimoji="1" lang="zh-CN" altLang="en-US" smtClean="0"/>
              <a:t>2021/7/22</a:t>
            </a:fld>
            <a:endParaRPr kumimoji="1"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zh-CN"/>
              <a:t>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773AFB-2349-D541-A4FB-E1FEDD58970A}" type="slidenum">
              <a:rPr kumimoji="1" lang="zh-CN" altLang="en-US" smtClean="0"/>
              <a:t>‹#›</a:t>
            </a:fld>
            <a:endParaRPr kumimoji="1" lang="zh-CN" altLang="en-US"/>
          </a:p>
        </p:txBody>
      </p:sp>
    </p:spTree>
    <p:extLst>
      <p:ext uri="{BB962C8B-B14F-4D97-AF65-F5344CB8AC3E}">
        <p14:creationId xmlns:p14="http://schemas.microsoft.com/office/powerpoint/2010/main" val="2313574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6ADE0F9C-85C3-A94E-B408-0EA5D43AC205}" type="slidenum">
              <a:rPr kumimoji="1" lang="zh-CN" altLang="en-US" smtClean="0"/>
              <a:t>12</a:t>
            </a:fld>
            <a:endParaRPr kumimoji="1" lang="zh-CN" altLang="en-US"/>
          </a:p>
        </p:txBody>
      </p:sp>
    </p:spTree>
    <p:extLst>
      <p:ext uri="{BB962C8B-B14F-4D97-AF65-F5344CB8AC3E}">
        <p14:creationId xmlns:p14="http://schemas.microsoft.com/office/powerpoint/2010/main" val="4729631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41F9F21-E87B-4F85-8728-E0DECF8CD076}" type="datetimeFigureOut">
              <a:rPr lang="zh-CN" altLang="en-US" smtClean="0"/>
              <a:t>2021/7/22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631CFC-B77F-4A04-B9F6-FAC8D83F03B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41F9F21-E87B-4F85-8728-E0DECF8CD076}" type="datetimeFigureOut">
              <a:rPr lang="zh-CN" altLang="en-US" smtClean="0"/>
              <a:t>2021/7/22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631CFC-B77F-4A04-B9F6-FAC8D83F03B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41F9F21-E87B-4F85-8728-E0DECF8CD076}" type="datetimeFigureOut">
              <a:rPr lang="zh-CN" altLang="en-US" smtClean="0"/>
              <a:t>2021/7/22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631CFC-B77F-4A04-B9F6-FAC8D83F03B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41F9F21-E87B-4F85-8728-E0DECF8CD076}" type="datetimeFigureOut">
              <a:rPr lang="zh-CN" altLang="en-US" smtClean="0"/>
              <a:t>2021/7/22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631CFC-B77F-4A04-B9F6-FAC8D83F03B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41F9F21-E87B-4F85-8728-E0DECF8CD076}" type="datetimeFigureOut">
              <a:rPr lang="zh-CN" altLang="en-US" smtClean="0"/>
              <a:t>2021/7/22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631CFC-B77F-4A04-B9F6-FAC8D83F03B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41F9F21-E87B-4F85-8728-E0DECF8CD076}" type="datetimeFigureOut">
              <a:rPr lang="zh-CN" altLang="en-US" smtClean="0"/>
              <a:t>2021/7/22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631CFC-B77F-4A04-B9F6-FAC8D83F03B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41F9F21-E87B-4F85-8728-E0DECF8CD076}" type="datetimeFigureOut">
              <a:rPr lang="zh-CN" altLang="en-US" smtClean="0"/>
              <a:t>2021/7/22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631CFC-B77F-4A04-B9F6-FAC8D83F03B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41F9F21-E87B-4F85-8728-E0DECF8CD076}" type="datetimeFigureOut">
              <a:rPr lang="zh-CN" altLang="en-US" smtClean="0"/>
              <a:t>2021/7/22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631CFC-B77F-4A04-B9F6-FAC8D83F03B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1F9F21-E87B-4F85-8728-E0DECF8CD076}" type="datetimeFigureOut">
              <a:rPr lang="zh-CN" altLang="en-US" smtClean="0"/>
              <a:t>2021/7/22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631CFC-B77F-4A04-B9F6-FAC8D83F03B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6.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38008" y="1842451"/>
            <a:ext cx="4704735" cy="337185"/>
          </a:xfrm>
          <a:prstGeom prst="rect">
            <a:avLst/>
          </a:prstGeom>
          <a:noFill/>
        </p:spPr>
        <p:txBody>
          <a:bodyPr wrap="square" rtlCol="0">
            <a:spAutoFit/>
          </a:bodyPr>
          <a:lstStyle/>
          <a:p>
            <a:pPr algn="dist"/>
            <a:r>
              <a:rPr lang="en-US" altLang="zh-CN" sz="1600" dirty="0">
                <a:solidFill>
                  <a:srgbClr val="0E5E59"/>
                </a:solidFill>
                <a:latin typeface="思源黑体 Normal" panose="020B0400000000000000" pitchFamily="34" charset="-122"/>
                <a:ea typeface="思源黑体 Normal" panose="020B0400000000000000" pitchFamily="34" charset="-122"/>
              </a:rPr>
              <a:t>KEYTELL  EDUCATION</a:t>
            </a:r>
            <a:endParaRPr lang="zh-CN" altLang="en-US" sz="1600" dirty="0">
              <a:solidFill>
                <a:srgbClr val="0E5E59"/>
              </a:solidFill>
              <a:latin typeface="思源黑体 Normal" panose="020B0400000000000000" pitchFamily="34" charset="-122"/>
              <a:ea typeface="思源黑体 Normal" panose="020B0400000000000000" pitchFamily="34" charset="-122"/>
            </a:endParaRPr>
          </a:p>
        </p:txBody>
      </p:sp>
      <p:sp>
        <p:nvSpPr>
          <p:cNvPr id="5" name="文本框 4"/>
          <p:cNvSpPr txBox="1"/>
          <p:nvPr/>
        </p:nvSpPr>
        <p:spPr>
          <a:xfrm>
            <a:off x="1638008" y="2698208"/>
            <a:ext cx="8038118" cy="1198880"/>
          </a:xfrm>
          <a:prstGeom prst="rect">
            <a:avLst/>
          </a:prstGeom>
          <a:noFill/>
        </p:spPr>
        <p:txBody>
          <a:bodyPr wrap="square" rtlCol="0">
            <a:spAutoFit/>
          </a:bodyPr>
          <a:lstStyle/>
          <a:p>
            <a:pPr algn="dist"/>
            <a:r>
              <a:rPr lang="zh-CN" altLang="en-US" sz="7200" dirty="0">
                <a:solidFill>
                  <a:srgbClr val="0E5E59"/>
                </a:solidFill>
                <a:latin typeface="黑体" panose="02010609060101010101" charset="-122"/>
                <a:ea typeface="黑体" panose="02010609060101010101" charset="-122"/>
                <a:cs typeface="黑体" panose="02010609060101010101" charset="-122"/>
              </a:rPr>
              <a:t>七年级上 英语</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7550" y="426085"/>
            <a:ext cx="4194175" cy="583565"/>
          </a:xfrm>
          <a:prstGeom prst="rect">
            <a:avLst/>
          </a:prstGeom>
          <a:noFill/>
        </p:spPr>
        <p:txBody>
          <a:bodyPr wrap="square" rtlCol="0">
            <a:spAutoFit/>
          </a:bodyPr>
          <a:lstStyle/>
          <a:p>
            <a:pPr algn="dist"/>
            <a:r>
              <a:rPr lang="zh-CN" altLang="en-US" sz="3200" b="1" dirty="0">
                <a:solidFill>
                  <a:srgbClr val="0E5E59"/>
                </a:solidFill>
                <a:latin typeface="黑体" panose="02010609060101010101" charset="-122"/>
                <a:ea typeface="黑体" panose="02010609060101010101" charset="-122"/>
                <a:sym typeface="+mn-ea"/>
              </a:rPr>
              <a:t>各阶段考试注意点</a:t>
            </a:r>
            <a:endParaRPr lang="zh-CN" altLang="en-US" sz="3200" dirty="0">
              <a:solidFill>
                <a:srgbClr val="0E5E59"/>
              </a:solidFill>
              <a:latin typeface="黑体" panose="02010609060101010101" charset="-122"/>
              <a:ea typeface="黑体" panose="02010609060101010101" charset="-122"/>
            </a:endParaRPr>
          </a:p>
        </p:txBody>
      </p:sp>
      <p:grpSp>
        <p:nvGrpSpPr>
          <p:cNvPr id="4" name="组合 3"/>
          <p:cNvGrpSpPr/>
          <p:nvPr/>
        </p:nvGrpSpPr>
        <p:grpSpPr>
          <a:xfrm>
            <a:off x="0" y="1152433"/>
            <a:ext cx="12192000" cy="4586516"/>
            <a:chOff x="0" y="1256345"/>
            <a:chExt cx="12192000" cy="4586516"/>
          </a:xfrm>
        </p:grpSpPr>
        <p:cxnSp>
          <p:nvCxnSpPr>
            <p:cNvPr id="5" name="直接连接符 4"/>
            <p:cNvCxnSpPr/>
            <p:nvPr/>
          </p:nvCxnSpPr>
          <p:spPr>
            <a:xfrm flipV="1">
              <a:off x="0" y="4449490"/>
              <a:ext cx="2264229" cy="1393371"/>
            </a:xfrm>
            <a:prstGeom prst="line">
              <a:avLst/>
            </a:prstGeom>
            <a:ln w="25400">
              <a:solidFill>
                <a:srgbClr val="0E5E59"/>
              </a:solidFill>
              <a:tailEnd type="oval" w="lg" len="lg"/>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2264229" y="4362398"/>
              <a:ext cx="2481942" cy="87094"/>
            </a:xfrm>
            <a:prstGeom prst="line">
              <a:avLst/>
            </a:prstGeom>
            <a:ln w="25400">
              <a:solidFill>
                <a:srgbClr val="0E5E59"/>
              </a:solidFill>
              <a:tailEnd type="oval" w="lg" len="lg"/>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746171" y="3346398"/>
              <a:ext cx="1465943" cy="1016000"/>
            </a:xfrm>
            <a:prstGeom prst="line">
              <a:avLst/>
            </a:prstGeom>
            <a:ln w="25400">
              <a:solidFill>
                <a:srgbClr val="0E5E59"/>
              </a:solidFill>
              <a:tailEnd type="oval" w="lg" len="lg"/>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6212114" y="2824252"/>
              <a:ext cx="3091543" cy="522147"/>
            </a:xfrm>
            <a:prstGeom prst="line">
              <a:avLst/>
            </a:prstGeom>
            <a:ln w="25400">
              <a:solidFill>
                <a:srgbClr val="0E5E59"/>
              </a:solidFill>
              <a:tailEnd type="oval" w="lg"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9303657" y="1256345"/>
              <a:ext cx="2888343" cy="1567907"/>
            </a:xfrm>
            <a:prstGeom prst="line">
              <a:avLst/>
            </a:prstGeom>
            <a:ln w="25400">
              <a:solidFill>
                <a:srgbClr val="0E5E59"/>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1178105" y="2574517"/>
            <a:ext cx="8983345" cy="2335530"/>
            <a:chOff x="1178105" y="2678429"/>
            <a:chExt cx="8983345" cy="2335530"/>
          </a:xfrm>
          <a:solidFill>
            <a:schemeClr val="bg1">
              <a:alpha val="20000"/>
            </a:schemeClr>
          </a:solidFill>
        </p:grpSpPr>
        <p:sp>
          <p:nvSpPr>
            <p:cNvPr id="11" name="矩形 10"/>
            <p:cNvSpPr/>
            <p:nvPr/>
          </p:nvSpPr>
          <p:spPr>
            <a:xfrm>
              <a:off x="1178105" y="3749039"/>
              <a:ext cx="2446020" cy="439420"/>
            </a:xfrm>
            <a:prstGeom prst="rect">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b="1" dirty="0">
                  <a:solidFill>
                    <a:srgbClr val="145047"/>
                  </a:solidFill>
                  <a:latin typeface="微软雅黑" panose="020B0503020204020204" charset="-122"/>
                  <a:ea typeface="微软雅黑" panose="020B0503020204020204" charset="-122"/>
                </a:rPr>
                <a:t>形容词副词转换以及介词</a:t>
              </a:r>
              <a:r>
                <a:rPr lang="zh-CN" b="1" dirty="0">
                  <a:solidFill>
                    <a:srgbClr val="145047"/>
                  </a:solidFill>
                  <a:latin typeface="微软雅黑" panose="020B0503020204020204" charset="-122"/>
                  <a:ea typeface="微软雅黑" panose="020B0503020204020204" charset="-122"/>
                </a:rPr>
                <a:t>综合复习</a:t>
              </a:r>
            </a:p>
          </p:txBody>
        </p:sp>
        <p:sp>
          <p:nvSpPr>
            <p:cNvPr id="12" name="矩形 11"/>
            <p:cNvSpPr/>
            <p:nvPr/>
          </p:nvSpPr>
          <p:spPr>
            <a:xfrm>
              <a:off x="4542970" y="4574539"/>
              <a:ext cx="1068705" cy="439420"/>
            </a:xfrm>
            <a:prstGeom prst="rect">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1600" b="1" dirty="0">
                  <a:solidFill>
                    <a:schemeClr val="tx1">
                      <a:lumMod val="85000"/>
                      <a:lumOff val="15000"/>
                    </a:schemeClr>
                  </a:solidFill>
                  <a:latin typeface="微软雅黑" panose="020B0503020204020204" charset="-122"/>
                  <a:ea typeface="微软雅黑" panose="020B0503020204020204" charset="-122"/>
                </a:rPr>
                <a:t>期中考试</a:t>
              </a:r>
            </a:p>
          </p:txBody>
        </p:sp>
        <p:sp>
          <p:nvSpPr>
            <p:cNvPr id="13" name="矩形 12"/>
            <p:cNvSpPr/>
            <p:nvPr/>
          </p:nvSpPr>
          <p:spPr>
            <a:xfrm>
              <a:off x="4911905" y="2678429"/>
              <a:ext cx="2692400" cy="439420"/>
            </a:xfrm>
            <a:prstGeom prst="rect">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b="1" dirty="0">
                  <a:solidFill>
                    <a:srgbClr val="145047"/>
                  </a:solidFill>
                  <a:latin typeface="微软雅黑" panose="020B0503020204020204" charset="-122"/>
                  <a:ea typeface="微软雅黑" panose="020B0503020204020204" charset="-122"/>
                  <a:sym typeface="+mn-ea"/>
                </a:rPr>
                <a:t>阅读各类题型技巧复习总结运用</a:t>
              </a:r>
              <a:endParaRPr lang="zh-CN" b="1" dirty="0">
                <a:solidFill>
                  <a:srgbClr val="145047"/>
                </a:solidFill>
                <a:latin typeface="微软雅黑" panose="020B0503020204020204" charset="-122"/>
                <a:ea typeface="微软雅黑" panose="020B0503020204020204" charset="-122"/>
              </a:endParaRPr>
            </a:p>
            <a:p>
              <a:pPr algn="dist"/>
              <a:endParaRPr lang="zh-CN" altLang="en-US" dirty="0">
                <a:solidFill>
                  <a:schemeClr val="tx1">
                    <a:lumMod val="85000"/>
                    <a:lumOff val="15000"/>
                  </a:schemeClr>
                </a:solidFill>
                <a:latin typeface="思源黑体 Bold" panose="020B0800000000000000" pitchFamily="34" charset="-122"/>
                <a:ea typeface="思源黑体 Bold" panose="020B0800000000000000" pitchFamily="34" charset="-122"/>
              </a:endParaRPr>
            </a:p>
          </p:txBody>
        </p:sp>
        <p:sp>
          <p:nvSpPr>
            <p:cNvPr id="14" name="矩形 13"/>
            <p:cNvSpPr/>
            <p:nvPr/>
          </p:nvSpPr>
          <p:spPr>
            <a:xfrm>
              <a:off x="9020355" y="3205479"/>
              <a:ext cx="1141095" cy="439420"/>
            </a:xfrm>
            <a:prstGeom prst="rect">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1600" b="1" dirty="0">
                  <a:solidFill>
                    <a:schemeClr val="tx1">
                      <a:lumMod val="85000"/>
                      <a:lumOff val="15000"/>
                    </a:schemeClr>
                  </a:solidFill>
                  <a:latin typeface="微软雅黑" panose="020B0503020204020204" charset="-122"/>
                  <a:ea typeface="微软雅黑" panose="020B0503020204020204" charset="-122"/>
                  <a:sym typeface="+mn-ea"/>
                </a:rPr>
                <a:t>期末考试</a:t>
              </a:r>
              <a:endParaRPr lang="zh-CN" altLang="en-US" sz="1600" b="1" dirty="0">
                <a:solidFill>
                  <a:schemeClr val="tx1">
                    <a:lumMod val="85000"/>
                    <a:lumOff val="15000"/>
                  </a:schemeClr>
                </a:solidFill>
                <a:latin typeface="微软雅黑" panose="020B0503020204020204" charset="-122"/>
                <a:ea typeface="微软雅黑" panose="020B0503020204020204" charset="-122"/>
              </a:endParaRPr>
            </a:p>
            <a:p>
              <a:pPr algn="dist"/>
              <a:endParaRPr lang="zh-CN" altLang="en-US" sz="1600" dirty="0">
                <a:solidFill>
                  <a:schemeClr val="tx1">
                    <a:lumMod val="85000"/>
                    <a:lumOff val="15000"/>
                  </a:schemeClr>
                </a:solidFill>
                <a:latin typeface="思源黑体 Bold" panose="020B0800000000000000" pitchFamily="34" charset="-122"/>
                <a:ea typeface="思源黑体 Bold" panose="020B0800000000000000" pitchFamily="34" charset="-122"/>
              </a:endParaRPr>
            </a:p>
          </p:txBody>
        </p:sp>
      </p:grpSp>
      <p:sp>
        <p:nvSpPr>
          <p:cNvPr id="15" name="文本框 14"/>
          <p:cNvSpPr txBox="1"/>
          <p:nvPr/>
        </p:nvSpPr>
        <p:spPr>
          <a:xfrm>
            <a:off x="740444" y="3260981"/>
            <a:ext cx="3320846" cy="337185"/>
          </a:xfrm>
          <a:prstGeom prst="rect">
            <a:avLst/>
          </a:prstGeom>
          <a:noFill/>
        </p:spPr>
        <p:txBody>
          <a:bodyPr wrap="square" rtlCol="0">
            <a:spAutoFit/>
          </a:bodyPr>
          <a:lstStyle/>
          <a:p>
            <a:pPr algn="ctr"/>
            <a:r>
              <a:rPr lang="zh-CN" sz="1600" b="1" dirty="0">
                <a:solidFill>
                  <a:schemeClr val="tx1">
                    <a:lumMod val="85000"/>
                    <a:lumOff val="15000"/>
                  </a:schemeClr>
                </a:solidFill>
                <a:latin typeface="微软雅黑" panose="020B0503020204020204" charset="-122"/>
                <a:ea typeface="微软雅黑" panose="020B0503020204020204" charset="-122"/>
              </a:rPr>
              <a:t>第一次月考</a:t>
            </a:r>
          </a:p>
        </p:txBody>
      </p:sp>
      <p:sp>
        <p:nvSpPr>
          <p:cNvPr id="16" name="文本框 15"/>
          <p:cNvSpPr txBox="1"/>
          <p:nvPr/>
        </p:nvSpPr>
        <p:spPr>
          <a:xfrm>
            <a:off x="3367235" y="4963494"/>
            <a:ext cx="3651448" cy="369332"/>
          </a:xfrm>
          <a:prstGeom prst="rect">
            <a:avLst/>
          </a:prstGeom>
          <a:noFill/>
        </p:spPr>
        <p:txBody>
          <a:bodyPr wrap="square" rtlCol="0">
            <a:spAutoFit/>
          </a:bodyPr>
          <a:lstStyle/>
          <a:p>
            <a:pPr algn="ctr"/>
            <a:r>
              <a:rPr lang="zh-CN" altLang="en-US" b="1" dirty="0">
                <a:solidFill>
                  <a:srgbClr val="145047"/>
                </a:solidFill>
                <a:latin typeface="微软雅黑" panose="020B0503020204020204" charset="-122"/>
                <a:ea typeface="微软雅黑" panose="020B0503020204020204" charset="-122"/>
              </a:rPr>
              <a:t>各种时态区分和时间状语标志词</a:t>
            </a:r>
            <a:endParaRPr lang="zh-CN" b="1" dirty="0">
              <a:solidFill>
                <a:srgbClr val="145047"/>
              </a:solidFill>
              <a:latin typeface="微软雅黑" panose="020B0503020204020204" charset="-122"/>
              <a:ea typeface="微软雅黑" panose="020B0503020204020204" charset="-122"/>
            </a:endParaRPr>
          </a:p>
        </p:txBody>
      </p:sp>
      <p:sp>
        <p:nvSpPr>
          <p:cNvPr id="17" name="文本框 16"/>
          <p:cNvSpPr txBox="1"/>
          <p:nvPr/>
        </p:nvSpPr>
        <p:spPr>
          <a:xfrm>
            <a:off x="4124202" y="2082107"/>
            <a:ext cx="3857872" cy="337185"/>
          </a:xfrm>
          <a:prstGeom prst="rect">
            <a:avLst/>
          </a:prstGeom>
          <a:noFill/>
        </p:spPr>
        <p:txBody>
          <a:bodyPr wrap="square" rtlCol="0">
            <a:spAutoFit/>
          </a:bodyPr>
          <a:lstStyle/>
          <a:p>
            <a:pPr algn="ctr"/>
            <a:r>
              <a:rPr lang="zh-CN" sz="1600" b="1" dirty="0">
                <a:solidFill>
                  <a:schemeClr val="tx1">
                    <a:lumMod val="85000"/>
                    <a:lumOff val="15000"/>
                  </a:schemeClr>
                </a:solidFill>
                <a:latin typeface="微软雅黑" panose="020B0503020204020204" charset="-122"/>
                <a:ea typeface="微软雅黑" panose="020B0503020204020204" charset="-122"/>
                <a:sym typeface="+mn-ea"/>
              </a:rPr>
              <a:t>第二次月考</a:t>
            </a:r>
            <a:endParaRPr lang="zh-CN" altLang="en-US" sz="1600" dirty="0">
              <a:solidFill>
                <a:schemeClr val="tx1">
                  <a:lumMod val="85000"/>
                  <a:lumOff val="15000"/>
                </a:schemeClr>
              </a:solidFill>
              <a:latin typeface="思源黑体 Bold" panose="020B0800000000000000" pitchFamily="34" charset="-122"/>
              <a:ea typeface="思源黑体 Bold" panose="020B0800000000000000" pitchFamily="34" charset="-122"/>
            </a:endParaRPr>
          </a:p>
        </p:txBody>
      </p:sp>
      <p:sp>
        <p:nvSpPr>
          <p:cNvPr id="18" name="文本框 17"/>
          <p:cNvSpPr txBox="1"/>
          <p:nvPr/>
        </p:nvSpPr>
        <p:spPr>
          <a:xfrm>
            <a:off x="7841705" y="3431716"/>
            <a:ext cx="3393109" cy="646331"/>
          </a:xfrm>
          <a:prstGeom prst="rect">
            <a:avLst/>
          </a:prstGeom>
          <a:noFill/>
        </p:spPr>
        <p:txBody>
          <a:bodyPr wrap="square" rtlCol="0">
            <a:spAutoFit/>
          </a:bodyPr>
          <a:lstStyle/>
          <a:p>
            <a:pPr algn="ctr"/>
            <a:r>
              <a:rPr lang="zh-CN" altLang="en-US" b="1" dirty="0">
                <a:solidFill>
                  <a:srgbClr val="145047"/>
                </a:solidFill>
                <a:latin typeface="微软雅黑" panose="020B0503020204020204" charset="-122"/>
                <a:ea typeface="微软雅黑" panose="020B0503020204020204" charset="-122"/>
              </a:rPr>
              <a:t>完型填空与首字母填空强化阅读训练</a:t>
            </a:r>
          </a:p>
        </p:txBody>
      </p:sp>
    </p:spTree>
    <p:extLst>
      <p:ext uri="{BB962C8B-B14F-4D97-AF65-F5344CB8AC3E}">
        <p14:creationId xmlns:p14="http://schemas.microsoft.com/office/powerpoint/2010/main" val="4093170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03418" y="2757033"/>
            <a:ext cx="5985164" cy="922020"/>
          </a:xfrm>
          <a:prstGeom prst="rect">
            <a:avLst/>
          </a:prstGeom>
          <a:noFill/>
        </p:spPr>
        <p:txBody>
          <a:bodyPr wrap="square" rtlCol="0">
            <a:spAutoFit/>
          </a:bodyPr>
          <a:lstStyle/>
          <a:p>
            <a:pPr algn="ctr"/>
            <a:r>
              <a:rPr lang="zh-CN" altLang="en-US" sz="5400" b="1" dirty="0">
                <a:solidFill>
                  <a:srgbClr val="0E5E59"/>
                </a:solidFill>
                <a:latin typeface="黑体" panose="02010609060101010101" charset="-122"/>
                <a:ea typeface="黑体" panose="02010609060101010101" charset="-122"/>
                <a:sym typeface="+mn-ea"/>
              </a:rPr>
              <a:t>上课计划表</a:t>
            </a:r>
            <a:endParaRPr lang="zh-CN" altLang="en-US" sz="5400" b="1" dirty="0">
              <a:solidFill>
                <a:srgbClr val="0E5E59"/>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7417" y="425990"/>
            <a:ext cx="2839450" cy="583565"/>
          </a:xfrm>
          <a:prstGeom prst="rect">
            <a:avLst/>
          </a:prstGeom>
          <a:noFill/>
        </p:spPr>
        <p:txBody>
          <a:bodyPr wrap="square" rtlCol="0">
            <a:spAutoFit/>
          </a:bodyPr>
          <a:lstStyle/>
          <a:p>
            <a:pPr algn="ctr"/>
            <a:r>
              <a:rPr lang="zh-CN" altLang="en-US" sz="3200" b="1" dirty="0">
                <a:solidFill>
                  <a:srgbClr val="0E5E59"/>
                </a:solidFill>
                <a:latin typeface="黑体" panose="02010609060101010101" charset="-122"/>
                <a:ea typeface="黑体" panose="02010609060101010101" charset="-122"/>
                <a:sym typeface="+mn-ea"/>
              </a:rPr>
              <a:t>上课计划表</a:t>
            </a:r>
            <a:endParaRPr lang="zh-CN" altLang="en-US" sz="3200" dirty="0">
              <a:solidFill>
                <a:srgbClr val="0E5E59"/>
              </a:solidFill>
              <a:latin typeface="思源黑体 Bold" panose="020B0800000000000000" pitchFamily="34" charset="-122"/>
              <a:ea typeface="思源黑体 Bold" panose="020B0800000000000000" pitchFamily="34" charset="-122"/>
            </a:endParaRPr>
          </a:p>
        </p:txBody>
      </p:sp>
      <p:graphicFrame>
        <p:nvGraphicFramePr>
          <p:cNvPr id="3" name="表格 2"/>
          <p:cNvGraphicFramePr/>
          <p:nvPr>
            <p:custDataLst>
              <p:tags r:id="rId1"/>
            </p:custDataLst>
            <p:extLst>
              <p:ext uri="{D42A27DB-BD31-4B8C-83A1-F6EECF244321}">
                <p14:modId xmlns:p14="http://schemas.microsoft.com/office/powerpoint/2010/main" val="1798977732"/>
              </p:ext>
            </p:extLst>
          </p:nvPr>
        </p:nvGraphicFramePr>
        <p:xfrm>
          <a:off x="5592445" y="492633"/>
          <a:ext cx="5824220" cy="5688965"/>
        </p:xfrm>
        <a:graphic>
          <a:graphicData uri="http://schemas.openxmlformats.org/drawingml/2006/table">
            <a:tbl>
              <a:tblPr firstRow="1" bandRow="1">
                <a:tableStyleId>{5940675A-B579-460E-94D1-54222C63F5DA}</a:tableStyleId>
              </a:tblPr>
              <a:tblGrid>
                <a:gridCol w="452095">
                  <a:extLst>
                    <a:ext uri="{9D8B030D-6E8A-4147-A177-3AD203B41FA5}">
                      <a16:colId xmlns:a16="http://schemas.microsoft.com/office/drawing/2014/main" val="20000"/>
                    </a:ext>
                  </a:extLst>
                </a:gridCol>
                <a:gridCol w="5372125">
                  <a:extLst>
                    <a:ext uri="{9D8B030D-6E8A-4147-A177-3AD203B41FA5}">
                      <a16:colId xmlns:a16="http://schemas.microsoft.com/office/drawing/2014/main" val="20001"/>
                    </a:ext>
                  </a:extLst>
                </a:gridCol>
              </a:tblGrid>
              <a:tr h="281305">
                <a:tc>
                  <a:txBody>
                    <a:bodyPr/>
                    <a:lstStyle/>
                    <a:p>
                      <a:pPr indent="0" algn="ctr">
                        <a:buNone/>
                      </a:pPr>
                      <a:r>
                        <a:rPr lang="en-US" sz="800" b="0" dirty="0" err="1">
                          <a:latin typeface="微软雅黑" panose="020B0503020204020204" charset="-122"/>
                          <a:ea typeface="微软雅黑" panose="020B0503020204020204" charset="-122"/>
                          <a:cs typeface="Times New Roman" panose="02020603050405020304" charset="0"/>
                        </a:rPr>
                        <a:t>周次</a:t>
                      </a:r>
                      <a:endParaRPr lang="en-US" altLang="en-US" sz="800" b="0" dirty="0">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800" b="0" dirty="0" err="1">
                          <a:latin typeface="微软雅黑" panose="020B0503020204020204" charset="-122"/>
                          <a:ea typeface="微软雅黑" panose="020B0503020204020204" charset="-122"/>
                          <a:cs typeface="Times New Roman" panose="02020603050405020304" charset="0"/>
                        </a:rPr>
                        <a:t>课程内容</a:t>
                      </a:r>
                      <a:endParaRPr lang="en-US" altLang="en-US" sz="800" b="0" dirty="0">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1305">
                <a:tc>
                  <a:txBody>
                    <a:bodyPr/>
                    <a:lstStyle/>
                    <a:p>
                      <a:pPr indent="0" algn="ctr">
                        <a:buNone/>
                      </a:pPr>
                      <a:r>
                        <a:rPr lang="en-US" sz="800" b="0">
                          <a:latin typeface="微软雅黑" panose="020B0503020204020204" charset="-122"/>
                          <a:ea typeface="微软雅黑" panose="020B0503020204020204" charset="-122"/>
                          <a:cs typeface="Times New Roman" panose="02020603050405020304" charset="0"/>
                        </a:rPr>
                        <a:t>1</a:t>
                      </a:r>
                      <a:endParaRPr lang="en-US" altLang="en-US" sz="800" b="0">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zh-CN"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掌握</a:t>
                      </a:r>
                      <a:r>
                        <a:rPr lang="zh-CN" altLang="en-US"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形容词副词构成和运用以及在比较级和最高级中的相互转换</a:t>
                      </a:r>
                      <a:endParaRPr lang="en-US" altLang="en-US"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1305">
                <a:tc>
                  <a:txBody>
                    <a:bodyPr/>
                    <a:lstStyle/>
                    <a:p>
                      <a:pPr indent="0" algn="ctr">
                        <a:buNone/>
                      </a:pPr>
                      <a:r>
                        <a:rPr lang="en-US" sz="800" b="0" dirty="0">
                          <a:latin typeface="微软雅黑" panose="020B0503020204020204" charset="-122"/>
                          <a:ea typeface="微软雅黑" panose="020B0503020204020204" charset="-122"/>
                          <a:cs typeface="宋体" panose="02010600030101010101" pitchFamily="2" charset="-122"/>
                        </a:rPr>
                        <a:t>2</a:t>
                      </a:r>
                      <a:endParaRPr lang="en-US" altLang="en-US" sz="800" b="0" dirty="0">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just">
                        <a:lnSpc>
                          <a:spcPct val="150000"/>
                        </a:lnSpc>
                        <a:spcAft>
                          <a:spcPts val="0"/>
                        </a:spcAft>
                      </a:pPr>
                      <a:r>
                        <a:rPr lang="zh-CN" sz="1050" kern="100" dirty="0">
                          <a:effectLst/>
                          <a:latin typeface="Times New Roman" panose="02020603050405020304" pitchFamily="18" charset="0"/>
                          <a:ea typeface="SimSun" panose="02010600030101010101" pitchFamily="2" charset="-122"/>
                          <a:cs typeface="Times New Roman" panose="02020603050405020304" pitchFamily="18" charset="0"/>
                        </a:rPr>
                        <a:t>巩固</a:t>
                      </a:r>
                      <a:r>
                        <a:rPr lang="zh-CN" altLang="en-US" sz="1050" kern="100" dirty="0">
                          <a:effectLst/>
                          <a:latin typeface="Times New Roman" panose="02020603050405020304" pitchFamily="18" charset="0"/>
                          <a:ea typeface="SimSun" panose="02010600030101010101" pitchFamily="2" charset="-122"/>
                          <a:cs typeface="Times New Roman" panose="02020603050405020304" pitchFamily="18" charset="0"/>
                        </a:rPr>
                        <a:t>基础词性如数词基数词序数词的选择和其相关的固定搭配用法</a:t>
                      </a:r>
                      <a:endParaRPr lang="zh-CN" sz="1050" kern="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1305">
                <a:tc>
                  <a:txBody>
                    <a:bodyPr/>
                    <a:lstStyle/>
                    <a:p>
                      <a:pPr indent="0" algn="ctr">
                        <a:buNone/>
                      </a:pPr>
                      <a:r>
                        <a:rPr lang="en-US" sz="800" b="0">
                          <a:latin typeface="微软雅黑" panose="020B0503020204020204" charset="-122"/>
                          <a:ea typeface="微软雅黑" panose="020B0503020204020204" charset="-122"/>
                          <a:cs typeface="Times New Roman" panose="02020603050405020304" charset="0"/>
                        </a:rPr>
                        <a:t>3</a:t>
                      </a:r>
                      <a:endParaRPr lang="en-US" altLang="en-US" sz="800" b="0">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just">
                        <a:lnSpc>
                          <a:spcPct val="150000"/>
                        </a:lnSpc>
                        <a:spcAft>
                          <a:spcPts val="0"/>
                        </a:spcAft>
                      </a:pPr>
                      <a:r>
                        <a:rPr lang="zh-CN" altLang="en-US" sz="1050" kern="100" dirty="0">
                          <a:effectLst/>
                          <a:latin typeface="Times New Roman" panose="02020603050405020304" pitchFamily="18" charset="0"/>
                          <a:ea typeface="SimSun" panose="02010600030101010101" pitchFamily="2" charset="-122"/>
                          <a:cs typeface="Times New Roman" panose="02020603050405020304" pitchFamily="18" charset="0"/>
                        </a:rPr>
                        <a:t>掌握介词的分类以及近义词组辨析和相关时态中的使用和转换</a:t>
                      </a:r>
                      <a:endParaRPr lang="zh-CN" sz="1050" kern="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1305">
                <a:tc>
                  <a:txBody>
                    <a:bodyPr/>
                    <a:lstStyle/>
                    <a:p>
                      <a:pPr indent="0" algn="ctr">
                        <a:buNone/>
                      </a:pPr>
                      <a:r>
                        <a:rPr lang="en-US" sz="800" b="0">
                          <a:latin typeface="微软雅黑" panose="020B0503020204020204" charset="-122"/>
                          <a:ea typeface="微软雅黑" panose="020B0503020204020204" charset="-122"/>
                          <a:cs typeface="Times New Roman" panose="02020603050405020304" charset="0"/>
                        </a:rPr>
                        <a:t>4</a:t>
                      </a:r>
                      <a:endParaRPr lang="en-US" altLang="en-US" sz="800" b="0">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巩固一般过去时、一般将来时、</a:t>
                      </a:r>
                      <a:r>
                        <a:rPr lang="zh-CN" altLang="zh-CN"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lang="zh-CN" altLang="en-US"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过去进行时、现在进行时的用法和时间状语标志词</a:t>
                      </a:r>
                      <a:endParaRPr lang="en-US" altLang="en-US"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1305">
                <a:tc>
                  <a:txBody>
                    <a:bodyPr/>
                    <a:lstStyle/>
                    <a:p>
                      <a:pPr indent="0" algn="ctr">
                        <a:buNone/>
                      </a:pPr>
                      <a:r>
                        <a:rPr lang="en-US" sz="800" b="0">
                          <a:latin typeface="微软雅黑" panose="020B0503020204020204" charset="-122"/>
                          <a:ea typeface="微软雅黑" panose="020B0503020204020204" charset="-122"/>
                          <a:cs typeface="Times New Roman" panose="02020603050405020304" charset="0"/>
                        </a:rPr>
                        <a:t>5</a:t>
                      </a:r>
                      <a:endParaRPr lang="en-US" altLang="en-US" sz="800" b="0">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掌握和强化过去式规则变化与不规则变化以及分词形式在不同时态中的准确使用</a:t>
                      </a:r>
                      <a:endParaRPr lang="en-US" altLang="en-US"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1305">
                <a:tc>
                  <a:txBody>
                    <a:bodyPr/>
                    <a:lstStyle/>
                    <a:p>
                      <a:pPr indent="0" algn="ctr">
                        <a:buNone/>
                      </a:pPr>
                      <a:r>
                        <a:rPr lang="en-US" sz="800" b="0">
                          <a:latin typeface="微软雅黑" panose="020B0503020204020204" charset="-122"/>
                          <a:ea typeface="微软雅黑" panose="020B0503020204020204" charset="-122"/>
                          <a:cs typeface="Times New Roman" panose="02020603050405020304" charset="0"/>
                        </a:rPr>
                        <a:t>6</a:t>
                      </a:r>
                      <a:endParaRPr lang="en-US" altLang="en-US" sz="800" b="0">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zh-CN"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加强宾语从句语法知识点的运用，学会区分主句以及从句连接词以及从句的语序</a:t>
                      </a:r>
                      <a:endParaRPr lang="en-US" altLang="en-US"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1305">
                <a:tc>
                  <a:txBody>
                    <a:bodyPr/>
                    <a:lstStyle/>
                    <a:p>
                      <a:pPr indent="0" algn="ctr">
                        <a:buNone/>
                      </a:pPr>
                      <a:r>
                        <a:rPr lang="en-US" sz="800" b="0" dirty="0">
                          <a:latin typeface="微软雅黑" panose="020B0503020204020204" charset="-122"/>
                          <a:ea typeface="微软雅黑" panose="020B0503020204020204" charset="-122"/>
                          <a:cs typeface="Times New Roman" panose="02020603050405020304" charset="0"/>
                        </a:rPr>
                        <a:t>7</a:t>
                      </a:r>
                      <a:endParaRPr lang="en-US" altLang="en-US" sz="800" b="0" dirty="0">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专项巩固本学期重点时态现在完成时中瞬间动词与持续性动词之间的相互转换</a:t>
                      </a:r>
                      <a:endParaRPr lang="en-US" altLang="en-US"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81305">
                <a:tc>
                  <a:txBody>
                    <a:bodyPr/>
                    <a:lstStyle/>
                    <a:p>
                      <a:pPr indent="0" algn="ctr">
                        <a:buNone/>
                      </a:pPr>
                      <a:r>
                        <a:rPr lang="en-US" sz="800" b="0">
                          <a:latin typeface="微软雅黑" panose="020B0503020204020204" charset="-122"/>
                          <a:ea typeface="微软雅黑" panose="020B0503020204020204" charset="-122"/>
                          <a:cs typeface="Times New Roman" panose="02020603050405020304" charset="0"/>
                        </a:rPr>
                        <a:t>8</a:t>
                      </a:r>
                      <a:endParaRPr lang="en-US" altLang="en-US" sz="800" b="0">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巩固强化重难点如</a:t>
                      </a:r>
                      <a:r>
                        <a:rPr lang="en-US" altLang="zh-CN"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if</a:t>
                      </a:r>
                      <a:r>
                        <a:rPr lang="zh-CN" altLang="en-US"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引导的时间状语从句在“主将从现”中的运用和专项训练</a:t>
                      </a:r>
                      <a:endParaRPr lang="en-US" altLang="en-US"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81305">
                <a:tc>
                  <a:txBody>
                    <a:bodyPr/>
                    <a:lstStyle/>
                    <a:p>
                      <a:pPr indent="0" algn="ctr">
                        <a:buNone/>
                      </a:pPr>
                      <a:r>
                        <a:rPr lang="en-US" sz="800" b="0">
                          <a:latin typeface="微软雅黑" panose="020B0503020204020204" charset="-122"/>
                          <a:ea typeface="微软雅黑" panose="020B0503020204020204" charset="-122"/>
                          <a:cs typeface="Times New Roman" panose="02020603050405020304" charset="0"/>
                        </a:rPr>
                        <a:t>9</a:t>
                      </a:r>
                      <a:endParaRPr lang="en-US" altLang="en-US" sz="800" b="0">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zh-CN"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训练掌握阅读完型填空技巧，理解段落中句子间以及段落间的逻辑关系。 </a:t>
                      </a:r>
                      <a:endParaRPr lang="en-US" altLang="en-US"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81305">
                <a:tc>
                  <a:txBody>
                    <a:bodyPr/>
                    <a:lstStyle/>
                    <a:p>
                      <a:pPr indent="0" algn="ctr">
                        <a:buNone/>
                      </a:pPr>
                      <a:r>
                        <a:rPr lang="en-US" sz="800" b="0">
                          <a:latin typeface="微软雅黑" panose="020B0503020204020204" charset="-122"/>
                          <a:ea typeface="微软雅黑" panose="020B0503020204020204" charset="-122"/>
                          <a:cs typeface="宋体" panose="02010600030101010101" pitchFamily="2" charset="-122"/>
                        </a:rPr>
                        <a:t>10</a:t>
                      </a:r>
                      <a:endParaRPr lang="en-US" altLang="en-US" sz="800" b="0">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zh-CN"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期中复习（知识点归纳总结</a:t>
                      </a:r>
                      <a:r>
                        <a:rPr lang="en-US" altLang="zh-CN"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r>
                        <a:rPr lang="zh-CN" altLang="zh-CN"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重难点突破巩固复习）</a:t>
                      </a:r>
                      <a:r>
                        <a:rPr lang="zh-CN" altLang="zh-CN" sz="800" dirty="0">
                          <a:effectLst/>
                        </a:rPr>
                        <a:t> </a:t>
                      </a:r>
                      <a:endParaRPr lang="en-US" altLang="en-US" sz="800" b="0" dirty="0">
                        <a:latin typeface="微软雅黑" panose="020B0503020204020204" charset="-122"/>
                        <a:ea typeface="微软雅黑" panose="020B0503020204020204"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81305">
                <a:tc>
                  <a:txBody>
                    <a:bodyPr/>
                    <a:lstStyle/>
                    <a:p>
                      <a:pPr indent="0" algn="ctr">
                        <a:buNone/>
                      </a:pPr>
                      <a:r>
                        <a:rPr lang="en-US" sz="800" b="0" dirty="0">
                          <a:latin typeface="微软雅黑" panose="020B0503020204020204" charset="-122"/>
                          <a:ea typeface="微软雅黑" panose="020B0503020204020204" charset="-122"/>
                          <a:cs typeface="宋体" panose="02010600030101010101" pitchFamily="2" charset="-122"/>
                        </a:rPr>
                        <a:t>11</a:t>
                      </a:r>
                      <a:endParaRPr lang="en-US" altLang="en-US" sz="800" b="0" dirty="0">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just">
                        <a:lnSpc>
                          <a:spcPct val="150000"/>
                        </a:lnSpc>
                        <a:spcAft>
                          <a:spcPts val="0"/>
                        </a:spcAft>
                      </a:pPr>
                      <a:r>
                        <a:rPr lang="zh-CN" altLang="zh-CN" sz="800" kern="100" dirty="0">
                          <a:effectLst/>
                          <a:latin typeface="Times New Roman" panose="02020603050405020304" pitchFamily="18" charset="0"/>
                          <a:ea typeface="SimSun" panose="02010600030101010101" pitchFamily="2" charset="-122"/>
                          <a:cs typeface="Times New Roman" panose="02020603050405020304" pitchFamily="18" charset="0"/>
                        </a:rPr>
                        <a:t>在阅读中</a:t>
                      </a:r>
                      <a:r>
                        <a:rPr lang="en-US" altLang="zh-CN" sz="800" kern="100" dirty="0">
                          <a:effectLst/>
                          <a:latin typeface="Times New Roman" panose="02020603050405020304" pitchFamily="18" charset="0"/>
                          <a:ea typeface="SimSun" panose="02010600030101010101" pitchFamily="2" charset="-122"/>
                          <a:cs typeface="Times New Roman" panose="02020603050405020304" pitchFamily="18" charset="0"/>
                        </a:rPr>
                        <a:t>(A</a:t>
                      </a:r>
                      <a:r>
                        <a:rPr lang="zh-CN" altLang="zh-CN" sz="800" kern="100" dirty="0">
                          <a:effectLst/>
                          <a:latin typeface="Times New Roman" panose="02020603050405020304" pitchFamily="18" charset="0"/>
                          <a:ea typeface="SimSun" panose="02010600030101010101" pitchFamily="2" charset="-122"/>
                          <a:cs typeface="Times New Roman" panose="02020603050405020304" pitchFamily="18" charset="0"/>
                        </a:rPr>
                        <a:t>篇</a:t>
                      </a:r>
                      <a:r>
                        <a:rPr lang="en-US" altLang="zh-CN" sz="800" kern="100" dirty="0">
                          <a:effectLst/>
                          <a:latin typeface="Times New Roman" panose="02020603050405020304" pitchFamily="18" charset="0"/>
                          <a:ea typeface="SimSun" panose="02010600030101010101" pitchFamily="2" charset="-122"/>
                          <a:cs typeface="Times New Roman" panose="02020603050405020304" pitchFamily="18" charset="0"/>
                        </a:rPr>
                        <a:t>)</a:t>
                      </a:r>
                      <a:r>
                        <a:rPr lang="zh-CN" altLang="zh-CN" sz="800" kern="100" dirty="0">
                          <a:effectLst/>
                          <a:latin typeface="Times New Roman" panose="02020603050405020304" pitchFamily="18" charset="0"/>
                          <a:ea typeface="SimSun" panose="02010600030101010101" pitchFamily="2" charset="-122"/>
                          <a:cs typeface="Times New Roman" panose="02020603050405020304" pitchFamily="18" charset="0"/>
                        </a:rPr>
                        <a:t>训练从语篇中获取信息、理解和归纳语篇主旨大意以及推测语篇隐含意义等能力</a:t>
                      </a:r>
                      <a:endParaRPr lang="zh-CN" altLang="zh-CN" sz="800" kern="100" dirty="0">
                        <a:effectLst/>
                        <a:latin typeface="Calibri" panose="020F0502020204030204" pitchFamily="34" charset="0"/>
                        <a:ea typeface="SimSun" panose="02010600030101010101" pitchFamily="2" charset="-122"/>
                        <a:cs typeface="Times New Roman" panose="02020603050405020304" pitchFamily="18" charset="0"/>
                      </a:endParaRPr>
                    </a:p>
                    <a:p>
                      <a:pPr indent="0">
                        <a:buNone/>
                      </a:pPr>
                      <a:endParaRPr lang="en-US" altLang="en-US" sz="800" b="0" dirty="0">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81305">
                <a:tc>
                  <a:txBody>
                    <a:bodyPr/>
                    <a:lstStyle/>
                    <a:p>
                      <a:pPr indent="0" algn="ctr">
                        <a:buNone/>
                      </a:pPr>
                      <a:r>
                        <a:rPr lang="en-US" sz="800" b="0">
                          <a:latin typeface="微软雅黑" panose="020B0503020204020204" charset="-122"/>
                          <a:ea typeface="微软雅黑" panose="020B0503020204020204" charset="-122"/>
                          <a:cs typeface="宋体" panose="02010600030101010101" pitchFamily="2" charset="-122"/>
                        </a:rPr>
                        <a:t>12</a:t>
                      </a:r>
                      <a:endParaRPr lang="en-US" altLang="en-US" sz="800" b="0">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zh-CN"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掌握阅读首字母填空技巧，专题训练以及讲解 </a:t>
                      </a:r>
                      <a:endParaRPr lang="en-US" altLang="en-US"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81305">
                <a:tc>
                  <a:txBody>
                    <a:bodyPr/>
                    <a:lstStyle/>
                    <a:p>
                      <a:pPr indent="0" algn="ctr">
                        <a:buNone/>
                      </a:pPr>
                      <a:r>
                        <a:rPr lang="en-US" sz="800" b="0">
                          <a:latin typeface="微软雅黑" panose="020B0503020204020204" charset="-122"/>
                          <a:ea typeface="微软雅黑" panose="020B0503020204020204" charset="-122"/>
                          <a:cs typeface="宋体" panose="02010600030101010101" pitchFamily="2" charset="-122"/>
                        </a:rPr>
                        <a:t>13</a:t>
                      </a:r>
                      <a:endParaRPr lang="en-US" altLang="en-US" sz="800" b="0">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特殊句型祈使句和感叹句中</a:t>
                      </a:r>
                      <a:r>
                        <a:rPr lang="en-US" altLang="zh-CN"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what/how</a:t>
                      </a:r>
                      <a:r>
                        <a:rPr lang="zh-CN" altLang="en-US"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引导的词的选择以及在句型转换中的灵活运用</a:t>
                      </a:r>
                      <a:endParaRPr lang="en-US" altLang="en-US"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81305">
                <a:tc>
                  <a:txBody>
                    <a:bodyPr/>
                    <a:lstStyle/>
                    <a:p>
                      <a:pPr indent="0" algn="ctr">
                        <a:buNone/>
                      </a:pPr>
                      <a:r>
                        <a:rPr lang="en-US" sz="800" b="0">
                          <a:latin typeface="微软雅黑" panose="020B0503020204020204" charset="-122"/>
                          <a:ea typeface="微软雅黑" panose="020B0503020204020204" charset="-122"/>
                          <a:cs typeface="宋体" panose="02010600030101010101" pitchFamily="2" charset="-122"/>
                        </a:rPr>
                        <a:t>14</a:t>
                      </a:r>
                      <a:endParaRPr lang="en-US" altLang="en-US" sz="800" b="0">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掌握</a:t>
                      </a:r>
                      <a:r>
                        <a:rPr lang="zh-CN" altLang="en-US"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回答问题阅读能力思路和</a:t>
                      </a:r>
                      <a:r>
                        <a:rPr lang="zh-CN" altLang="zh-CN"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技巧，专题训练以及讲解 </a:t>
                      </a:r>
                      <a:endParaRPr lang="en-US" altLang="en-US"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indent="0">
                        <a:buNone/>
                      </a:pPr>
                      <a:endParaRPr lang="en-US" altLang="en-US"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81305">
                <a:tc>
                  <a:txBody>
                    <a:bodyPr/>
                    <a:lstStyle/>
                    <a:p>
                      <a:pPr indent="0" algn="ctr">
                        <a:buNone/>
                      </a:pPr>
                      <a:r>
                        <a:rPr lang="en-US" sz="800" b="0">
                          <a:latin typeface="微软雅黑" panose="020B0503020204020204" charset="-122"/>
                          <a:ea typeface="微软雅黑" panose="020B0503020204020204" charset="-122"/>
                          <a:cs typeface="宋体" panose="02010600030101010101" pitchFamily="2" charset="-122"/>
                        </a:rPr>
                        <a:t>15</a:t>
                      </a:r>
                      <a:endParaRPr lang="en-US" altLang="en-US" sz="800" b="0">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状语从句在连词的选择和句型转换当中的使用</a:t>
                      </a:r>
                      <a:r>
                        <a:rPr lang="zh-CN" altLang="zh-CN"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altLang="en-US"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81305">
                <a:tc>
                  <a:txBody>
                    <a:bodyPr/>
                    <a:lstStyle/>
                    <a:p>
                      <a:pPr indent="0" algn="ctr">
                        <a:buNone/>
                      </a:pPr>
                      <a:r>
                        <a:rPr lang="en-US" sz="800" b="0">
                          <a:latin typeface="微软雅黑" panose="020B0503020204020204" charset="-122"/>
                          <a:ea typeface="微软雅黑" panose="020B0503020204020204" charset="-122"/>
                          <a:cs typeface="宋体" panose="02010600030101010101" pitchFamily="2" charset="-122"/>
                        </a:rPr>
                        <a:t>16</a:t>
                      </a:r>
                      <a:endParaRPr lang="en-US" altLang="en-US" sz="800" b="0">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zh-CN"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写作技巧专项训练与强化 </a:t>
                      </a:r>
                      <a:endParaRPr lang="en-US" altLang="en-US"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81305">
                <a:tc>
                  <a:txBody>
                    <a:bodyPr/>
                    <a:lstStyle/>
                    <a:p>
                      <a:pPr indent="0" algn="ctr">
                        <a:buNone/>
                      </a:pPr>
                      <a:r>
                        <a:rPr lang="en-US" sz="800" b="0">
                          <a:latin typeface="微软雅黑" panose="020B0503020204020204" charset="-122"/>
                          <a:ea typeface="微软雅黑" panose="020B0503020204020204" charset="-122"/>
                          <a:cs typeface="宋体" panose="02010600030101010101" pitchFamily="2" charset="-122"/>
                        </a:rPr>
                        <a:t>17</a:t>
                      </a:r>
                      <a:endParaRPr lang="en-US" altLang="en-US" sz="800" b="0">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写作技巧专项训练与强化 </a:t>
                      </a:r>
                      <a:endParaRPr lang="en-US" altLang="en-US"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indent="0">
                        <a:buNone/>
                      </a:pPr>
                      <a:endParaRPr lang="en-US" altLang="en-US" sz="800" b="0" dirty="0">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81305">
                <a:tc>
                  <a:txBody>
                    <a:bodyPr/>
                    <a:lstStyle/>
                    <a:p>
                      <a:pPr indent="0" algn="ctr">
                        <a:buNone/>
                      </a:pPr>
                      <a:r>
                        <a:rPr lang="en-US" sz="800" b="0">
                          <a:latin typeface="微软雅黑" panose="020B0503020204020204" charset="-122"/>
                          <a:ea typeface="微软雅黑" panose="020B0503020204020204" charset="-122"/>
                          <a:cs typeface="宋体" panose="02010600030101010101" pitchFamily="2" charset="-122"/>
                        </a:rPr>
                        <a:t>18</a:t>
                      </a:r>
                      <a:endParaRPr lang="en-US" altLang="en-US" sz="800" b="0">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期末复习以及重难点解析一 </a:t>
                      </a:r>
                      <a:endParaRPr lang="en-US" altLang="en-US"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81305">
                <a:tc>
                  <a:txBody>
                    <a:bodyPr/>
                    <a:lstStyle/>
                    <a:p>
                      <a:pPr indent="0" algn="ctr">
                        <a:buNone/>
                      </a:pPr>
                      <a:r>
                        <a:rPr lang="en-US" sz="800" b="0" dirty="0">
                          <a:latin typeface="微软雅黑" panose="020B0503020204020204" charset="-122"/>
                          <a:ea typeface="微软雅黑" panose="020B0503020204020204" charset="-122"/>
                          <a:cs typeface="宋体" panose="02010600030101010101" pitchFamily="2" charset="-122"/>
                        </a:rPr>
                        <a:t>19</a:t>
                      </a:r>
                      <a:endParaRPr lang="en-US" altLang="en-US" sz="800" b="0" dirty="0">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zh-CN"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期末复习模拟测试以及试卷讲解 </a:t>
                      </a:r>
                      <a:endParaRPr lang="en-US" altLang="en-US" sz="105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bl>
          </a:graphicData>
        </a:graphic>
      </p:graphicFrame>
      <p:pic>
        <p:nvPicPr>
          <p:cNvPr id="6" name="Picture 5">
            <a:extLst>
              <a:ext uri="{FF2B5EF4-FFF2-40B4-BE49-F238E27FC236}">
                <a16:creationId xmlns:a16="http://schemas.microsoft.com/office/drawing/2014/main" id="{AFE1317A-0F8B-2541-89BD-5A608DC2E07F}"/>
              </a:ext>
            </a:extLst>
          </p:cNvPr>
          <p:cNvPicPr>
            <a:picLocks noChangeAspect="1"/>
          </p:cNvPicPr>
          <p:nvPr/>
        </p:nvPicPr>
        <p:blipFill>
          <a:blip r:embed="rId4"/>
          <a:stretch>
            <a:fillRect/>
          </a:stretch>
        </p:blipFill>
        <p:spPr>
          <a:xfrm>
            <a:off x="0" y="2933205"/>
            <a:ext cx="5240824" cy="3924795"/>
          </a:xfrm>
          <a:prstGeom prst="rect">
            <a:avLst/>
          </a:prstGeom>
        </p:spPr>
      </p:pic>
    </p:spTree>
    <p:extLst>
      <p:ext uri="{BB962C8B-B14F-4D97-AF65-F5344CB8AC3E}">
        <p14:creationId xmlns:p14="http://schemas.microsoft.com/office/powerpoint/2010/main" val="4085734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38008" y="1806256"/>
            <a:ext cx="4704735" cy="337185"/>
          </a:xfrm>
          <a:prstGeom prst="rect">
            <a:avLst/>
          </a:prstGeom>
          <a:noFill/>
        </p:spPr>
        <p:txBody>
          <a:bodyPr wrap="square" rtlCol="0">
            <a:spAutoFit/>
          </a:bodyPr>
          <a:lstStyle/>
          <a:p>
            <a:pPr algn="dist"/>
            <a:r>
              <a:rPr lang="en-US" altLang="zh-CN" sz="1600" dirty="0">
                <a:solidFill>
                  <a:srgbClr val="0E5E59"/>
                </a:solidFill>
                <a:latin typeface="思源黑体 Normal" panose="020B0400000000000000" pitchFamily="34" charset="-122"/>
                <a:ea typeface="思源黑体 Normal" panose="020B0400000000000000" pitchFamily="34" charset="-122"/>
              </a:rPr>
              <a:t>KEYTELL  EDUCATION</a:t>
            </a:r>
            <a:endParaRPr lang="zh-CN" altLang="en-US" sz="1600" dirty="0">
              <a:solidFill>
                <a:srgbClr val="0E5E59"/>
              </a:solidFill>
              <a:latin typeface="思源黑体 Normal" panose="020B0400000000000000" pitchFamily="34" charset="-122"/>
              <a:ea typeface="思源黑体 Normal" panose="020B0400000000000000" pitchFamily="34" charset="-122"/>
            </a:endParaRPr>
          </a:p>
        </p:txBody>
      </p:sp>
      <p:sp>
        <p:nvSpPr>
          <p:cNvPr id="2" name="文本框 1"/>
          <p:cNvSpPr txBox="1"/>
          <p:nvPr/>
        </p:nvSpPr>
        <p:spPr>
          <a:xfrm>
            <a:off x="3103418" y="2757033"/>
            <a:ext cx="5985164" cy="922020"/>
          </a:xfrm>
          <a:prstGeom prst="rect">
            <a:avLst/>
          </a:prstGeom>
          <a:noFill/>
        </p:spPr>
        <p:txBody>
          <a:bodyPr wrap="square" rtlCol="0">
            <a:spAutoFit/>
          </a:bodyPr>
          <a:lstStyle/>
          <a:p>
            <a:pPr algn="dist"/>
            <a:r>
              <a:rPr lang="zh-CN" altLang="en-US" sz="5400" b="1" dirty="0">
                <a:solidFill>
                  <a:srgbClr val="0E5E59"/>
                </a:solidFill>
                <a:latin typeface="黑体" panose="02010609060101010101" charset="-122"/>
                <a:ea typeface="黑体" panose="02010609060101010101" charset="-122"/>
                <a:sym typeface="+mn-ea"/>
              </a:rPr>
              <a:t>感谢观看</a:t>
            </a:r>
            <a:endParaRPr lang="zh-CN" altLang="en-US" sz="5400" b="1" dirty="0">
              <a:solidFill>
                <a:srgbClr val="0E5E59"/>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75915" y="3111500"/>
            <a:ext cx="3976147" cy="461665"/>
          </a:xfrm>
          <a:prstGeom prst="rect">
            <a:avLst/>
          </a:prstGeom>
          <a:noFill/>
        </p:spPr>
        <p:txBody>
          <a:bodyPr wrap="square" rtlCol="0">
            <a:spAutoFit/>
          </a:bodyPr>
          <a:lstStyle/>
          <a:p>
            <a:pPr algn="dist"/>
            <a:r>
              <a:rPr lang="zh-CN" altLang="en-US" sz="2400" b="1" dirty="0">
                <a:solidFill>
                  <a:srgbClr val="0E5E59"/>
                </a:solidFill>
                <a:latin typeface="黑体" panose="02010609060101010101" charset="-122"/>
                <a:ea typeface="黑体" panose="02010609060101010101" charset="-122"/>
              </a:rPr>
              <a:t>暑假班英语综合反馈</a:t>
            </a:r>
          </a:p>
        </p:txBody>
      </p:sp>
      <p:sp>
        <p:nvSpPr>
          <p:cNvPr id="4" name="文本框 3"/>
          <p:cNvSpPr txBox="1"/>
          <p:nvPr/>
        </p:nvSpPr>
        <p:spPr>
          <a:xfrm>
            <a:off x="2875915" y="4060190"/>
            <a:ext cx="2999740" cy="460375"/>
          </a:xfrm>
          <a:prstGeom prst="rect">
            <a:avLst/>
          </a:prstGeom>
          <a:noFill/>
        </p:spPr>
        <p:txBody>
          <a:bodyPr wrap="square" rtlCol="0">
            <a:spAutoFit/>
          </a:bodyPr>
          <a:lstStyle/>
          <a:p>
            <a:pPr algn="dist"/>
            <a:r>
              <a:rPr lang="zh-CN" altLang="en-US" sz="2400" b="1" dirty="0">
                <a:solidFill>
                  <a:srgbClr val="0E5E59"/>
                </a:solidFill>
                <a:latin typeface="黑体" panose="02010609060101010101" charset="-122"/>
                <a:ea typeface="黑体" panose="02010609060101010101" charset="-122"/>
                <a:sym typeface="+mn-ea"/>
              </a:rPr>
              <a:t>秋季课程重难点解析</a:t>
            </a:r>
            <a:endParaRPr lang="zh-CN" altLang="en-US" sz="2400" dirty="0">
              <a:solidFill>
                <a:srgbClr val="0E5E59"/>
              </a:solidFill>
              <a:latin typeface="思源黑体 Bold" panose="020B0800000000000000" pitchFamily="34" charset="-122"/>
              <a:ea typeface="思源黑体 Bold" panose="020B0800000000000000" pitchFamily="34" charset="-122"/>
            </a:endParaRPr>
          </a:p>
        </p:txBody>
      </p:sp>
      <p:sp>
        <p:nvSpPr>
          <p:cNvPr id="6" name="文本框 5"/>
          <p:cNvSpPr txBox="1"/>
          <p:nvPr/>
        </p:nvSpPr>
        <p:spPr>
          <a:xfrm>
            <a:off x="2876174" y="5067504"/>
            <a:ext cx="2937349" cy="460375"/>
          </a:xfrm>
          <a:prstGeom prst="rect">
            <a:avLst/>
          </a:prstGeom>
          <a:noFill/>
        </p:spPr>
        <p:txBody>
          <a:bodyPr wrap="square" rtlCol="0">
            <a:spAutoFit/>
          </a:bodyPr>
          <a:lstStyle/>
          <a:p>
            <a:pPr algn="l"/>
            <a:r>
              <a:rPr lang="zh-CN" altLang="en-US" sz="2400" b="1" dirty="0">
                <a:solidFill>
                  <a:srgbClr val="0E5E59"/>
                </a:solidFill>
                <a:latin typeface="黑体" panose="02010609060101010101" charset="-122"/>
                <a:ea typeface="黑体" panose="02010609060101010101" charset="-122"/>
              </a:rPr>
              <a:t>秋季上课计划表</a:t>
            </a:r>
          </a:p>
        </p:txBody>
      </p:sp>
      <p:sp>
        <p:nvSpPr>
          <p:cNvPr id="8" name="椭圆 7"/>
          <p:cNvSpPr/>
          <p:nvPr/>
        </p:nvSpPr>
        <p:spPr>
          <a:xfrm>
            <a:off x="2111678" y="3019533"/>
            <a:ext cx="643774" cy="643774"/>
          </a:xfrm>
          <a:prstGeom prst="ellipse">
            <a:avLst/>
          </a:prstGeom>
          <a:solidFill>
            <a:srgbClr val="0E5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思源黑体 Normal" panose="020B0400000000000000" pitchFamily="34" charset="-122"/>
                <a:ea typeface="思源黑体 Normal" panose="020B0400000000000000" pitchFamily="34" charset="-122"/>
              </a:rPr>
              <a:t>01</a:t>
            </a:r>
            <a:endParaRPr lang="zh-CN" altLang="en-US" sz="1100" dirty="0">
              <a:solidFill>
                <a:schemeClr val="bg1"/>
              </a:solidFill>
              <a:latin typeface="思源黑体 Normal" panose="020B0400000000000000" pitchFamily="34" charset="-122"/>
              <a:ea typeface="思源黑体 Normal" panose="020B0400000000000000" pitchFamily="34" charset="-122"/>
            </a:endParaRPr>
          </a:p>
        </p:txBody>
      </p:sp>
      <p:sp>
        <p:nvSpPr>
          <p:cNvPr id="9" name="椭圆 8"/>
          <p:cNvSpPr/>
          <p:nvPr/>
        </p:nvSpPr>
        <p:spPr>
          <a:xfrm>
            <a:off x="2111215" y="3968223"/>
            <a:ext cx="643774" cy="643774"/>
          </a:xfrm>
          <a:prstGeom prst="ellipse">
            <a:avLst/>
          </a:prstGeom>
          <a:solidFill>
            <a:srgbClr val="0E5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思源黑体 Normal" panose="020B0400000000000000" pitchFamily="34" charset="-122"/>
                <a:ea typeface="思源黑体 Normal" panose="020B0400000000000000" pitchFamily="34" charset="-122"/>
              </a:rPr>
              <a:t>02</a:t>
            </a:r>
            <a:endParaRPr lang="zh-CN" altLang="en-US" sz="1100" dirty="0">
              <a:solidFill>
                <a:schemeClr val="bg1"/>
              </a:solidFill>
              <a:latin typeface="思源黑体 Normal" panose="020B0400000000000000" pitchFamily="34" charset="-122"/>
              <a:ea typeface="思源黑体 Normal" panose="020B0400000000000000" pitchFamily="34" charset="-122"/>
            </a:endParaRPr>
          </a:p>
        </p:txBody>
      </p:sp>
      <p:sp>
        <p:nvSpPr>
          <p:cNvPr id="10" name="椭圆 9"/>
          <p:cNvSpPr/>
          <p:nvPr/>
        </p:nvSpPr>
        <p:spPr>
          <a:xfrm>
            <a:off x="2111678" y="4975376"/>
            <a:ext cx="643774" cy="643774"/>
          </a:xfrm>
          <a:prstGeom prst="ellipse">
            <a:avLst/>
          </a:prstGeom>
          <a:solidFill>
            <a:srgbClr val="0E5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思源黑体 Normal" panose="020B0400000000000000" pitchFamily="34" charset="-122"/>
                <a:ea typeface="思源黑体 Normal" panose="020B0400000000000000" pitchFamily="34" charset="-122"/>
              </a:rPr>
              <a:t>03</a:t>
            </a:r>
            <a:endParaRPr lang="zh-CN" altLang="en-US" sz="1100" dirty="0">
              <a:solidFill>
                <a:schemeClr val="bg1"/>
              </a:solidFill>
              <a:latin typeface="思源黑体 Normal" panose="020B0400000000000000" pitchFamily="34" charset="-122"/>
              <a:ea typeface="思源黑体 Normal" panose="020B0400000000000000" pitchFamily="34" charset="-122"/>
            </a:endParaRPr>
          </a:p>
        </p:txBody>
      </p:sp>
      <p:sp>
        <p:nvSpPr>
          <p:cNvPr id="14" name="文本框 13"/>
          <p:cNvSpPr txBox="1"/>
          <p:nvPr/>
        </p:nvSpPr>
        <p:spPr>
          <a:xfrm>
            <a:off x="2286796" y="1463095"/>
            <a:ext cx="2254912" cy="923330"/>
          </a:xfrm>
          <a:prstGeom prst="rect">
            <a:avLst/>
          </a:prstGeom>
          <a:noFill/>
        </p:spPr>
        <p:txBody>
          <a:bodyPr wrap="square" rtlCol="0">
            <a:spAutoFit/>
          </a:bodyPr>
          <a:lstStyle/>
          <a:p>
            <a:pPr algn="dist"/>
            <a:r>
              <a:rPr lang="zh-CN" altLang="en-US" sz="5400" dirty="0">
                <a:solidFill>
                  <a:srgbClr val="0E5E59"/>
                </a:solidFill>
                <a:latin typeface="思源黑体 Bold" panose="020B0800000000000000" pitchFamily="34" charset="-122"/>
                <a:ea typeface="思源黑体 Bold" panose="020B0800000000000000" pitchFamily="34" charset="-122"/>
              </a:rPr>
              <a:t>目录</a:t>
            </a:r>
          </a:p>
        </p:txBody>
      </p:sp>
      <p:sp>
        <p:nvSpPr>
          <p:cNvPr id="15" name="文本框 14"/>
          <p:cNvSpPr txBox="1"/>
          <p:nvPr/>
        </p:nvSpPr>
        <p:spPr>
          <a:xfrm>
            <a:off x="2346430" y="1152915"/>
            <a:ext cx="2135645" cy="400110"/>
          </a:xfrm>
          <a:prstGeom prst="rect">
            <a:avLst/>
          </a:prstGeom>
          <a:noFill/>
        </p:spPr>
        <p:txBody>
          <a:bodyPr wrap="square" rtlCol="0">
            <a:spAutoFit/>
          </a:bodyPr>
          <a:lstStyle/>
          <a:p>
            <a:pPr algn="dist"/>
            <a:r>
              <a:rPr lang="en-US" altLang="zh-CN" sz="2000" dirty="0">
                <a:latin typeface="思源黑体 Normal" panose="020B0400000000000000" pitchFamily="34" charset="-122"/>
                <a:ea typeface="思源黑体 Normal" panose="020B0400000000000000" pitchFamily="34" charset="-122"/>
              </a:rPr>
              <a:t>CONTENT</a:t>
            </a:r>
            <a:endParaRPr lang="zh-CN" altLang="en-US" sz="2000" dirty="0">
              <a:latin typeface="思源黑体 Normal" panose="020B0400000000000000" pitchFamily="34" charset="-122"/>
              <a:ea typeface="思源黑体 Normal" panose="020B0400000000000000"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03418" y="2757033"/>
            <a:ext cx="5985164" cy="922020"/>
          </a:xfrm>
          <a:prstGeom prst="rect">
            <a:avLst/>
          </a:prstGeom>
          <a:noFill/>
        </p:spPr>
        <p:txBody>
          <a:bodyPr wrap="square" rtlCol="0">
            <a:spAutoFit/>
          </a:bodyPr>
          <a:lstStyle/>
          <a:p>
            <a:pPr algn="dist"/>
            <a:r>
              <a:rPr lang="zh-CN" altLang="en-US" sz="5400" b="1" dirty="0">
                <a:solidFill>
                  <a:srgbClr val="0E5E59"/>
                </a:solidFill>
                <a:latin typeface="黑体" panose="02010609060101010101" charset="-122"/>
                <a:ea typeface="黑体" panose="02010609060101010101" charset="-122"/>
                <a:sym typeface="+mn-ea"/>
              </a:rPr>
              <a:t>暑假班综合反馈</a:t>
            </a:r>
            <a:endParaRPr lang="zh-CN" altLang="en-US" sz="5400" b="1" dirty="0">
              <a:solidFill>
                <a:srgbClr val="0E5E59"/>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7550" y="426085"/>
            <a:ext cx="2414905" cy="583565"/>
          </a:xfrm>
          <a:prstGeom prst="rect">
            <a:avLst/>
          </a:prstGeom>
          <a:noFill/>
        </p:spPr>
        <p:txBody>
          <a:bodyPr wrap="square" rtlCol="0">
            <a:spAutoFit/>
          </a:bodyPr>
          <a:lstStyle/>
          <a:p>
            <a:pPr algn="dist"/>
            <a:r>
              <a:rPr lang="zh-CN" altLang="en-US" sz="3200" b="1" dirty="0">
                <a:solidFill>
                  <a:srgbClr val="0E5E59"/>
                </a:solidFill>
                <a:latin typeface="黑体" panose="02010609060101010101" charset="-122"/>
                <a:ea typeface="黑体" panose="02010609060101010101" charset="-122"/>
                <a:sym typeface="+mn-ea"/>
              </a:rPr>
              <a:t>重点内容</a:t>
            </a:r>
            <a:endParaRPr lang="zh-CN" altLang="en-US" sz="3200" dirty="0">
              <a:solidFill>
                <a:srgbClr val="0E5E59"/>
              </a:solidFill>
              <a:latin typeface="黑体" panose="02010609060101010101" charset="-122"/>
              <a:ea typeface="黑体" panose="02010609060101010101" charset="-122"/>
            </a:endParaRPr>
          </a:p>
        </p:txBody>
      </p:sp>
      <p:grpSp>
        <p:nvGrpSpPr>
          <p:cNvPr id="4" name="组合 3"/>
          <p:cNvGrpSpPr/>
          <p:nvPr/>
        </p:nvGrpSpPr>
        <p:grpSpPr>
          <a:xfrm>
            <a:off x="0" y="1152433"/>
            <a:ext cx="12192000" cy="4586516"/>
            <a:chOff x="0" y="1256345"/>
            <a:chExt cx="12192000" cy="4586516"/>
          </a:xfrm>
        </p:grpSpPr>
        <p:cxnSp>
          <p:nvCxnSpPr>
            <p:cNvPr id="5" name="直接连接符 4"/>
            <p:cNvCxnSpPr/>
            <p:nvPr/>
          </p:nvCxnSpPr>
          <p:spPr>
            <a:xfrm flipV="1">
              <a:off x="0" y="4449490"/>
              <a:ext cx="2264229" cy="1393371"/>
            </a:xfrm>
            <a:prstGeom prst="line">
              <a:avLst/>
            </a:prstGeom>
            <a:ln w="25400">
              <a:solidFill>
                <a:srgbClr val="0E5E59"/>
              </a:solidFill>
              <a:tailEnd type="oval" w="lg" len="lg"/>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2264229" y="4362398"/>
              <a:ext cx="2481942" cy="87094"/>
            </a:xfrm>
            <a:prstGeom prst="line">
              <a:avLst/>
            </a:prstGeom>
            <a:ln w="25400">
              <a:solidFill>
                <a:srgbClr val="0E5E59"/>
              </a:solidFill>
              <a:tailEnd type="oval" w="lg" len="lg"/>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746171" y="3346398"/>
              <a:ext cx="1465943" cy="1016000"/>
            </a:xfrm>
            <a:prstGeom prst="line">
              <a:avLst/>
            </a:prstGeom>
            <a:ln w="25400">
              <a:solidFill>
                <a:srgbClr val="0E5E59"/>
              </a:solidFill>
              <a:tailEnd type="oval" w="lg" len="lg"/>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6212114" y="2824252"/>
              <a:ext cx="3091543" cy="522147"/>
            </a:xfrm>
            <a:prstGeom prst="line">
              <a:avLst/>
            </a:prstGeom>
            <a:ln w="25400">
              <a:solidFill>
                <a:srgbClr val="0E5E59"/>
              </a:solidFill>
              <a:tailEnd type="oval" w="lg"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9303657" y="1256345"/>
              <a:ext cx="2888343" cy="1567907"/>
            </a:xfrm>
            <a:prstGeom prst="line">
              <a:avLst/>
            </a:prstGeom>
            <a:ln w="25400">
              <a:solidFill>
                <a:srgbClr val="0E5E59"/>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1178105" y="2428467"/>
            <a:ext cx="6485255" cy="1656080"/>
            <a:chOff x="1178105" y="2532379"/>
            <a:chExt cx="6485255" cy="1656080"/>
          </a:xfrm>
          <a:solidFill>
            <a:schemeClr val="bg1">
              <a:alpha val="20000"/>
            </a:schemeClr>
          </a:solidFill>
        </p:grpSpPr>
        <p:sp>
          <p:nvSpPr>
            <p:cNvPr id="11" name="矩形 10"/>
            <p:cNvSpPr/>
            <p:nvPr/>
          </p:nvSpPr>
          <p:spPr>
            <a:xfrm>
              <a:off x="1178105" y="3749039"/>
              <a:ext cx="2181860" cy="439420"/>
            </a:xfrm>
            <a:prstGeom prst="rect">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b="1" dirty="0">
                  <a:solidFill>
                    <a:srgbClr val="145047"/>
                  </a:solidFill>
                  <a:latin typeface="微软雅黑" panose="020B0503020204020204" charset="-122"/>
                  <a:ea typeface="微软雅黑" panose="020B0503020204020204" charset="-122"/>
                </a:rPr>
                <a:t>六（下）基础</a:t>
              </a:r>
              <a:r>
                <a:rPr lang="zh-CN" altLang="en-US" b="1" dirty="0">
                  <a:solidFill>
                    <a:srgbClr val="145047"/>
                  </a:solidFill>
                  <a:latin typeface="微软雅黑" panose="020B0503020204020204" charset="-122"/>
                  <a:ea typeface="微软雅黑" panose="020B0503020204020204" charset="-122"/>
                </a:rPr>
                <a:t>词汇语法</a:t>
              </a:r>
              <a:r>
                <a:rPr lang="zh-CN" b="1" dirty="0">
                  <a:solidFill>
                    <a:srgbClr val="145047"/>
                  </a:solidFill>
                  <a:latin typeface="微软雅黑" panose="020B0503020204020204" charset="-122"/>
                  <a:ea typeface="微软雅黑" panose="020B0503020204020204" charset="-122"/>
                </a:rPr>
                <a:t>巩固</a:t>
              </a:r>
            </a:p>
          </p:txBody>
        </p:sp>
        <p:sp>
          <p:nvSpPr>
            <p:cNvPr id="13" name="矩形 12"/>
            <p:cNvSpPr/>
            <p:nvPr/>
          </p:nvSpPr>
          <p:spPr>
            <a:xfrm>
              <a:off x="4746170" y="2532379"/>
              <a:ext cx="2917190" cy="439420"/>
            </a:xfrm>
            <a:prstGeom prst="rect">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b="1" dirty="0">
                  <a:solidFill>
                    <a:srgbClr val="145047"/>
                  </a:solidFill>
                  <a:latin typeface="微软雅黑" panose="020B0503020204020204" charset="-122"/>
                  <a:ea typeface="微软雅黑" panose="020B0503020204020204" charset="-122"/>
                  <a:sym typeface="+mn-ea"/>
                </a:rPr>
                <a:t>英语时态构成区分运用</a:t>
              </a:r>
              <a:endParaRPr lang="en-US" altLang="zh-CN" b="1" dirty="0">
                <a:solidFill>
                  <a:srgbClr val="145047"/>
                </a:solidFill>
                <a:latin typeface="微软雅黑" panose="020B0503020204020204" charset="-122"/>
                <a:ea typeface="微软雅黑" panose="020B0503020204020204" charset="-122"/>
                <a:sym typeface="+mn-ea"/>
              </a:endParaRPr>
            </a:p>
          </p:txBody>
        </p:sp>
      </p:grpSp>
      <p:sp>
        <p:nvSpPr>
          <p:cNvPr id="16" name="文本框 15"/>
          <p:cNvSpPr txBox="1"/>
          <p:nvPr/>
        </p:nvSpPr>
        <p:spPr>
          <a:xfrm>
            <a:off x="3272155" y="4679950"/>
            <a:ext cx="3510280" cy="646331"/>
          </a:xfrm>
          <a:prstGeom prst="rect">
            <a:avLst/>
          </a:prstGeom>
          <a:noFill/>
        </p:spPr>
        <p:txBody>
          <a:bodyPr wrap="square" rtlCol="0">
            <a:spAutoFit/>
          </a:bodyPr>
          <a:lstStyle/>
          <a:p>
            <a:pPr algn="ctr"/>
            <a:r>
              <a:rPr lang="zh-CN" b="1" dirty="0">
                <a:solidFill>
                  <a:srgbClr val="145047"/>
                </a:solidFill>
                <a:latin typeface="微软雅黑" panose="020B0503020204020204" charset="-122"/>
                <a:ea typeface="微软雅黑" panose="020B0503020204020204" charset="-122"/>
              </a:rPr>
              <a:t>七（上）</a:t>
            </a:r>
            <a:r>
              <a:rPr lang="zh-CN" altLang="en-US" b="1" dirty="0">
                <a:solidFill>
                  <a:srgbClr val="145047"/>
                </a:solidFill>
                <a:latin typeface="微软雅黑" panose="020B0503020204020204" charset="-122"/>
                <a:ea typeface="微软雅黑" panose="020B0503020204020204" charset="-122"/>
              </a:rPr>
              <a:t>课文词汇常考重点句型巩固</a:t>
            </a:r>
            <a:endParaRPr lang="zh-CN" b="1" dirty="0">
              <a:solidFill>
                <a:srgbClr val="145047"/>
              </a:solidFill>
              <a:latin typeface="微软雅黑" panose="020B0503020204020204" charset="-122"/>
              <a:ea typeface="微软雅黑" panose="020B0503020204020204" charset="-122"/>
            </a:endParaRPr>
          </a:p>
        </p:txBody>
      </p:sp>
      <p:sp>
        <p:nvSpPr>
          <p:cNvPr id="18" name="文本框 17"/>
          <p:cNvSpPr txBox="1"/>
          <p:nvPr/>
        </p:nvSpPr>
        <p:spPr>
          <a:xfrm>
            <a:off x="8093075" y="3392805"/>
            <a:ext cx="2568575" cy="646331"/>
          </a:xfrm>
          <a:prstGeom prst="rect">
            <a:avLst/>
          </a:prstGeom>
          <a:noFill/>
        </p:spPr>
        <p:txBody>
          <a:bodyPr wrap="square" rtlCol="0">
            <a:spAutoFit/>
          </a:bodyPr>
          <a:lstStyle/>
          <a:p>
            <a:pPr algn="ctr"/>
            <a:r>
              <a:rPr lang="zh-CN" altLang="en-US" b="1" dirty="0">
                <a:solidFill>
                  <a:srgbClr val="145047"/>
                </a:solidFill>
                <a:latin typeface="微软雅黑" panose="020B0503020204020204" charset="-122"/>
                <a:ea typeface="微软雅黑" panose="020B0503020204020204" charset="-122"/>
              </a:rPr>
              <a:t>首字母填空阅读和写作专项</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801620" y="2649855"/>
            <a:ext cx="6939280" cy="922020"/>
          </a:xfrm>
          <a:prstGeom prst="rect">
            <a:avLst/>
          </a:prstGeom>
          <a:noFill/>
        </p:spPr>
        <p:txBody>
          <a:bodyPr wrap="square" rtlCol="0">
            <a:spAutoFit/>
          </a:bodyPr>
          <a:lstStyle/>
          <a:p>
            <a:pPr algn="dist"/>
            <a:r>
              <a:rPr lang="zh-CN" altLang="en-US" sz="5400" b="1" dirty="0">
                <a:solidFill>
                  <a:srgbClr val="0E5E59"/>
                </a:solidFill>
                <a:latin typeface="黑体" panose="02010609060101010101" charset="-122"/>
                <a:ea typeface="黑体" panose="02010609060101010101" charset="-122"/>
                <a:sym typeface="+mn-ea"/>
              </a:rPr>
              <a:t>秋季课程重难点解析</a:t>
            </a:r>
            <a:endParaRPr lang="zh-CN" altLang="en-US" sz="5400" dirty="0">
              <a:solidFill>
                <a:srgbClr val="0E5E59"/>
              </a:solidFill>
              <a:latin typeface="思源黑体 Bold" panose="020B0800000000000000" pitchFamily="34" charset="-122"/>
              <a:ea typeface="思源黑体 Bold" panose="020B0800000000000000"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文本框 1"/>
          <p:cNvSpPr txBox="1"/>
          <p:nvPr/>
        </p:nvSpPr>
        <p:spPr>
          <a:xfrm>
            <a:off x="717550" y="426085"/>
            <a:ext cx="4887603" cy="584775"/>
          </a:xfrm>
          <a:prstGeom prst="rect">
            <a:avLst/>
          </a:prstGeom>
          <a:noFill/>
        </p:spPr>
        <p:txBody>
          <a:bodyPr wrap="square" rtlCol="0">
            <a:spAutoFit/>
          </a:bodyPr>
          <a:lstStyle/>
          <a:p>
            <a:r>
              <a:rPr lang="zh-CN" altLang="en-US" sz="3200" b="1" dirty="0">
                <a:latin typeface="宋体" panose="02010600030101010101" pitchFamily="2" charset="-122"/>
                <a:ea typeface="宋体" panose="02010600030101010101" pitchFamily="2" charset="-122"/>
                <a:sym typeface="+mn-ea"/>
              </a:rPr>
              <a:t>词性和句型转换答题技巧</a:t>
            </a:r>
            <a:endParaRPr lang="zh-CN" altLang="en-US" sz="3200" b="1" dirty="0">
              <a:solidFill>
                <a:schemeClr val="tx1"/>
              </a:solidFill>
              <a:latin typeface="宋体" panose="02010600030101010101" pitchFamily="2" charset="-122"/>
              <a:ea typeface="宋体" panose="02010600030101010101" pitchFamily="2" charset="-122"/>
            </a:endParaRPr>
          </a:p>
        </p:txBody>
      </p:sp>
      <p:sp>
        <p:nvSpPr>
          <p:cNvPr id="30" name="文本框 29"/>
          <p:cNvSpPr txBox="1"/>
          <p:nvPr/>
        </p:nvSpPr>
        <p:spPr>
          <a:xfrm>
            <a:off x="789305" y="1063625"/>
            <a:ext cx="2538730" cy="460375"/>
          </a:xfrm>
          <a:prstGeom prst="rect">
            <a:avLst/>
          </a:prstGeom>
          <a:noFill/>
        </p:spPr>
        <p:txBody>
          <a:bodyPr wrap="square" rtlCol="0">
            <a:spAutoFit/>
          </a:bodyPr>
          <a:lstStyle/>
          <a:p>
            <a:pPr algn="l"/>
            <a:r>
              <a:rPr lang="zh-CN" altLang="en-US" sz="2400" b="1" dirty="0">
                <a:solidFill>
                  <a:schemeClr val="tx1"/>
                </a:solidFill>
                <a:latin typeface="宋体" panose="02010600030101010101" pitchFamily="2" charset="-122"/>
                <a:ea typeface="宋体" panose="02010600030101010101" pitchFamily="2" charset="-122"/>
              </a:rPr>
              <a:t>难度☆☆</a:t>
            </a:r>
            <a:r>
              <a:rPr lang="zh-CN" altLang="en-US" sz="2400" b="1" dirty="0">
                <a:latin typeface="宋体" panose="02010600030101010101" pitchFamily="2" charset="-122"/>
                <a:ea typeface="宋体" panose="02010600030101010101" pitchFamily="2" charset="-122"/>
                <a:sym typeface="+mn-ea"/>
              </a:rPr>
              <a:t>☆</a:t>
            </a:r>
            <a:endParaRPr lang="zh-CN" altLang="en-US" sz="2400" b="1" dirty="0">
              <a:solidFill>
                <a:schemeClr val="tx1"/>
              </a:solidFill>
              <a:latin typeface="宋体" panose="02010600030101010101" pitchFamily="2" charset="-122"/>
              <a:ea typeface="宋体" panose="02010600030101010101" pitchFamily="2" charset="-122"/>
              <a:sym typeface="+mn-ea"/>
            </a:endParaRPr>
          </a:p>
        </p:txBody>
      </p:sp>
      <p:sp>
        <p:nvSpPr>
          <p:cNvPr id="3" name="文本框 2"/>
          <p:cNvSpPr txBox="1"/>
          <p:nvPr/>
        </p:nvSpPr>
        <p:spPr>
          <a:xfrm>
            <a:off x="6015355" y="2044700"/>
            <a:ext cx="5366385" cy="4012124"/>
          </a:xfrm>
          <a:prstGeom prst="rect">
            <a:avLst/>
          </a:prstGeom>
          <a:noFill/>
        </p:spPr>
        <p:txBody>
          <a:bodyPr wrap="square" rtlCol="0">
            <a:spAutoFit/>
          </a:bodyPr>
          <a:lstStyle/>
          <a:p>
            <a:pPr>
              <a:lnSpc>
                <a:spcPct val="150000"/>
              </a:lnSpc>
            </a:pPr>
            <a:r>
              <a:rPr lang="zh-CN" altLang="en-US" b="1" dirty="0">
                <a:solidFill>
                  <a:schemeClr val="tx1">
                    <a:lumMod val="85000"/>
                    <a:lumOff val="15000"/>
                  </a:schemeClr>
                </a:solidFill>
                <a:effectLst/>
                <a:latin typeface="宋体" panose="02010600030101010101" pitchFamily="2" charset="-122"/>
                <a:ea typeface="宋体" panose="02010600030101010101" pitchFamily="2" charset="-122"/>
              </a:rPr>
              <a:t>考点（</a:t>
            </a:r>
            <a:r>
              <a:rPr lang="zh-CN" altLang="en-US" b="1" dirty="0">
                <a:solidFill>
                  <a:srgbClr val="FF0000"/>
                </a:solidFill>
                <a:effectLst/>
                <a:latin typeface="宋体" panose="02010600030101010101" pitchFamily="2" charset="-122"/>
                <a:ea typeface="宋体" panose="02010600030101010101" pitchFamily="2" charset="-122"/>
                <a:sym typeface="+mn-ea"/>
              </a:rPr>
              <a:t>重点、</a:t>
            </a:r>
            <a:r>
              <a:rPr lang="zh-CN" altLang="en-US" b="1" dirty="0">
                <a:solidFill>
                  <a:srgbClr val="00B050"/>
                </a:solidFill>
                <a:effectLst/>
                <a:latin typeface="宋体" panose="02010600030101010101" pitchFamily="2" charset="-122"/>
                <a:ea typeface="宋体" panose="02010600030101010101" pitchFamily="2" charset="-122"/>
                <a:sym typeface="+mn-ea"/>
              </a:rPr>
              <a:t>难点</a:t>
            </a:r>
            <a:r>
              <a:rPr lang="zh-CN" altLang="en-US" b="1" dirty="0">
                <a:solidFill>
                  <a:schemeClr val="tx1"/>
                </a:solidFill>
                <a:effectLst/>
                <a:latin typeface="宋体" panose="02010600030101010101" pitchFamily="2" charset="-122"/>
                <a:ea typeface="宋体" panose="02010600030101010101" pitchFamily="2" charset="-122"/>
                <a:sym typeface="+mn-ea"/>
              </a:rPr>
              <a:t>）</a:t>
            </a:r>
            <a:r>
              <a:rPr lang="zh-CN" altLang="en-US" b="1" dirty="0">
                <a:solidFill>
                  <a:schemeClr val="tx1">
                    <a:lumMod val="85000"/>
                    <a:lumOff val="15000"/>
                  </a:schemeClr>
                </a:solidFill>
                <a:effectLst/>
                <a:latin typeface="宋体" panose="02010600030101010101" pitchFamily="2" charset="-122"/>
                <a:ea typeface="宋体" panose="02010600030101010101" pitchFamily="2" charset="-122"/>
              </a:rPr>
              <a:t>：</a:t>
            </a:r>
          </a:p>
          <a:p>
            <a:pPr>
              <a:lnSpc>
                <a:spcPct val="150000"/>
              </a:lnSpc>
            </a:pPr>
            <a:r>
              <a:rPr lang="en-US" altLang="zh-CN" sz="1400" b="1" dirty="0">
                <a:solidFill>
                  <a:schemeClr val="tx1"/>
                </a:solidFill>
                <a:effectLst/>
                <a:latin typeface="宋体" panose="02010600030101010101" pitchFamily="2" charset="-122"/>
                <a:ea typeface="宋体" panose="02010600030101010101" pitchFamily="2" charset="-122"/>
              </a:rPr>
              <a:t>1.</a:t>
            </a:r>
            <a:r>
              <a:rPr lang="zh-CN" altLang="en-US" sz="1400" b="1" dirty="0">
                <a:solidFill>
                  <a:schemeClr val="tx1"/>
                </a:solidFill>
                <a:effectLst/>
                <a:latin typeface="宋体" panose="02010600030101010101" pitchFamily="2" charset="-122"/>
                <a:ea typeface="宋体" panose="02010600030101010101" pitchFamily="2" charset="-122"/>
              </a:rPr>
              <a:t>掌握</a:t>
            </a:r>
            <a:r>
              <a:rPr lang="zh-CN" altLang="en-US" sz="1400" b="1" dirty="0">
                <a:latin typeface="宋体" panose="02010600030101010101" pitchFamily="2" charset="-122"/>
                <a:ea typeface="宋体" panose="02010600030101010101" pitchFamily="2" charset="-122"/>
              </a:rPr>
              <a:t>形容词副词的运用和在句子中成分的作用以及比较级最高级的转换</a:t>
            </a:r>
            <a:r>
              <a:rPr lang="zh-CN" altLang="en-US" sz="1400" b="1" dirty="0">
                <a:solidFill>
                  <a:schemeClr val="tx1"/>
                </a:solidFill>
                <a:effectLst/>
                <a:latin typeface="宋体" panose="02010600030101010101" pitchFamily="2" charset="-122"/>
                <a:ea typeface="宋体" panose="02010600030101010101" pitchFamily="2" charset="-122"/>
              </a:rPr>
              <a:t>；</a:t>
            </a:r>
          </a:p>
          <a:p>
            <a:pPr>
              <a:lnSpc>
                <a:spcPct val="150000"/>
              </a:lnSpc>
            </a:pPr>
            <a:r>
              <a:rPr lang="en-US" altLang="zh-CN" sz="1400" b="1" dirty="0">
                <a:solidFill>
                  <a:schemeClr val="tx1"/>
                </a:solidFill>
                <a:effectLst/>
                <a:latin typeface="宋体" panose="02010600030101010101" pitchFamily="2" charset="-122"/>
                <a:ea typeface="宋体" panose="02010600030101010101" pitchFamily="2" charset="-122"/>
              </a:rPr>
              <a:t>2.</a:t>
            </a:r>
            <a:r>
              <a:rPr lang="zh-CN" altLang="en-US" sz="1400" b="1" dirty="0">
                <a:latin typeface="宋体" panose="02010600030101010101" pitchFamily="2" charset="-122"/>
                <a:ea typeface="宋体" panose="02010600030101010101" pitchFamily="2" charset="-122"/>
              </a:rPr>
              <a:t>掌握数词和量词的转换和习惯表达以及固定搭配的使用；</a:t>
            </a:r>
            <a:endParaRPr lang="zh-CN" altLang="en-US" sz="1400" b="1" dirty="0">
              <a:solidFill>
                <a:schemeClr val="tx1"/>
              </a:solidFill>
              <a:effectLst/>
              <a:latin typeface="宋体" panose="02010600030101010101" pitchFamily="2" charset="-122"/>
              <a:ea typeface="宋体" panose="02010600030101010101" pitchFamily="2" charset="-122"/>
            </a:endParaRPr>
          </a:p>
          <a:p>
            <a:pPr>
              <a:lnSpc>
                <a:spcPct val="150000"/>
              </a:lnSpc>
            </a:pPr>
            <a:r>
              <a:rPr lang="en-US" altLang="zh-CN" sz="1400" b="1" dirty="0">
                <a:solidFill>
                  <a:srgbClr val="00B050"/>
                </a:solidFill>
                <a:effectLst/>
                <a:latin typeface="宋体" panose="02010600030101010101" pitchFamily="2" charset="-122"/>
                <a:ea typeface="宋体" panose="02010600030101010101" pitchFamily="2" charset="-122"/>
              </a:rPr>
              <a:t>3.</a:t>
            </a:r>
            <a:r>
              <a:rPr lang="zh-CN" altLang="en-US" sz="1400" b="1" dirty="0">
                <a:solidFill>
                  <a:srgbClr val="00B050"/>
                </a:solidFill>
                <a:effectLst/>
                <a:latin typeface="宋体" panose="02010600030101010101" pitchFamily="2" charset="-122"/>
                <a:ea typeface="宋体" panose="02010600030101010101" pitchFamily="2" charset="-122"/>
              </a:rPr>
              <a:t>掌握</a:t>
            </a:r>
            <a:r>
              <a:rPr lang="zh-CN" altLang="en-US" sz="1400" b="1" dirty="0">
                <a:solidFill>
                  <a:srgbClr val="00B050"/>
                </a:solidFill>
                <a:latin typeface="宋体" panose="02010600030101010101" pitchFamily="2" charset="-122"/>
                <a:ea typeface="宋体" panose="02010600030101010101" pitchFamily="2" charset="-122"/>
              </a:rPr>
              <a:t>各类介词如时间、地点、方位、方式等固定搭配辨析和涉及在时态中的运用；</a:t>
            </a:r>
            <a:endParaRPr lang="zh-CN" altLang="en-US" sz="1400" b="1" dirty="0">
              <a:solidFill>
                <a:srgbClr val="00B050"/>
              </a:solidFill>
              <a:effectLst/>
              <a:latin typeface="宋体" panose="02010600030101010101" pitchFamily="2" charset="-122"/>
              <a:ea typeface="宋体" panose="02010600030101010101" pitchFamily="2" charset="-122"/>
            </a:endParaRPr>
          </a:p>
          <a:p>
            <a:pPr>
              <a:lnSpc>
                <a:spcPct val="150000"/>
              </a:lnSpc>
            </a:pPr>
            <a:r>
              <a:rPr lang="en-US" altLang="zh-CN" sz="1400" b="1" dirty="0">
                <a:solidFill>
                  <a:srgbClr val="FF0000"/>
                </a:solidFill>
                <a:effectLst/>
                <a:latin typeface="宋体" panose="02010600030101010101" pitchFamily="2" charset="-122"/>
                <a:ea typeface="宋体" panose="02010600030101010101" pitchFamily="2" charset="-122"/>
              </a:rPr>
              <a:t>4.</a:t>
            </a:r>
            <a:r>
              <a:rPr lang="zh-CN" altLang="en-US" sz="1400" b="1" dirty="0">
                <a:solidFill>
                  <a:srgbClr val="FF0000"/>
                </a:solidFill>
                <a:latin typeface="宋体" panose="02010600030101010101" pitchFamily="2" charset="-122"/>
                <a:ea typeface="宋体" panose="02010600030101010101" pitchFamily="2" charset="-122"/>
              </a:rPr>
              <a:t>熟练掌握相关时态如一般过去时、现在完成时、过去进行时的时间状语标志词和动词过去式和分词形式的变化规则</a:t>
            </a:r>
            <a:endParaRPr lang="zh-CN" altLang="en-US" sz="1400" b="1" dirty="0">
              <a:solidFill>
                <a:schemeClr val="tx1"/>
              </a:solidFill>
              <a:effectLst/>
              <a:latin typeface="宋体" panose="02010600030101010101" pitchFamily="2" charset="-122"/>
              <a:ea typeface="宋体" panose="02010600030101010101" pitchFamily="2" charset="-122"/>
            </a:endParaRPr>
          </a:p>
          <a:p>
            <a:pPr>
              <a:lnSpc>
                <a:spcPct val="150000"/>
              </a:lnSpc>
            </a:pPr>
            <a:r>
              <a:rPr lang="en-US" altLang="zh-CN" sz="1400" b="1" dirty="0">
                <a:solidFill>
                  <a:schemeClr val="tx1"/>
                </a:solidFill>
                <a:effectLst/>
                <a:latin typeface="宋体" panose="02010600030101010101" pitchFamily="2" charset="-122"/>
                <a:ea typeface="宋体" panose="02010600030101010101" pitchFamily="2" charset="-122"/>
              </a:rPr>
              <a:t>5.</a:t>
            </a:r>
            <a:r>
              <a:rPr lang="zh-CN" altLang="en-US" sz="1400" b="1" dirty="0">
                <a:latin typeface="宋体" panose="02010600030101010101" pitchFamily="2" charset="-122"/>
                <a:ea typeface="宋体" panose="02010600030101010101" pitchFamily="2" charset="-122"/>
              </a:rPr>
              <a:t>特殊句式感叹句中</a:t>
            </a:r>
            <a:r>
              <a:rPr lang="en-US" altLang="zh-CN" sz="1400" b="1" dirty="0">
                <a:latin typeface="宋体" panose="02010600030101010101" pitchFamily="2" charset="-122"/>
                <a:ea typeface="宋体" panose="02010600030101010101" pitchFamily="2" charset="-122"/>
              </a:rPr>
              <a:t>what\how</a:t>
            </a:r>
            <a:r>
              <a:rPr lang="zh-CN" altLang="en-US" sz="1400" b="1" dirty="0">
                <a:latin typeface="宋体" panose="02010600030101010101" pitchFamily="2" charset="-122"/>
                <a:ea typeface="宋体" panose="02010600030101010101" pitchFamily="2" charset="-122"/>
              </a:rPr>
              <a:t>引导的感叹句之间的转换；</a:t>
            </a:r>
            <a:endParaRPr lang="zh-CN" altLang="en-US" sz="1400" b="1" dirty="0">
              <a:solidFill>
                <a:schemeClr val="tx1"/>
              </a:solidFill>
              <a:effectLst/>
              <a:latin typeface="宋体" panose="02010600030101010101" pitchFamily="2" charset="-122"/>
              <a:ea typeface="宋体" panose="02010600030101010101" pitchFamily="2" charset="-122"/>
            </a:endParaRPr>
          </a:p>
          <a:p>
            <a:pPr>
              <a:lnSpc>
                <a:spcPct val="150000"/>
              </a:lnSpc>
            </a:pPr>
            <a:r>
              <a:rPr lang="en-US" altLang="zh-CN" sz="1400" b="1" dirty="0">
                <a:solidFill>
                  <a:schemeClr val="tx1"/>
                </a:solidFill>
                <a:effectLst/>
                <a:latin typeface="宋体" panose="02010600030101010101" pitchFamily="2" charset="-122"/>
                <a:ea typeface="宋体" panose="02010600030101010101" pitchFamily="2" charset="-122"/>
              </a:rPr>
              <a:t>6.</a:t>
            </a:r>
            <a:r>
              <a:rPr lang="zh-CN" altLang="en-US" sz="1400" b="1" dirty="0">
                <a:solidFill>
                  <a:schemeClr val="tx1"/>
                </a:solidFill>
                <a:effectLst/>
                <a:latin typeface="宋体" panose="02010600030101010101" pitchFamily="2" charset="-122"/>
                <a:ea typeface="宋体" panose="02010600030101010101" pitchFamily="2" charset="-122"/>
              </a:rPr>
              <a:t>熟练灵活运用</a:t>
            </a:r>
            <a:r>
              <a:rPr lang="zh-CN" altLang="en-US" sz="1400" b="1" dirty="0">
                <a:latin typeface="宋体" panose="02010600030101010101" pitchFamily="2" charset="-122"/>
                <a:ea typeface="宋体" panose="02010600030101010101" pitchFamily="2" charset="-122"/>
              </a:rPr>
              <a:t>反意疑问句以及其构成和在阅读</a:t>
            </a:r>
            <a:r>
              <a:rPr lang="en-US" altLang="zh-CN" sz="1400" b="1" dirty="0">
                <a:latin typeface="宋体" panose="02010600030101010101" pitchFamily="2" charset="-122"/>
                <a:ea typeface="宋体" panose="02010600030101010101" pitchFamily="2" charset="-122"/>
              </a:rPr>
              <a:t>D</a:t>
            </a:r>
            <a:r>
              <a:rPr lang="zh-CN" altLang="en-US" sz="1400" b="1" dirty="0">
                <a:latin typeface="宋体" panose="02010600030101010101" pitchFamily="2" charset="-122"/>
                <a:ea typeface="宋体" panose="02010600030101010101" pitchFamily="2" charset="-122"/>
              </a:rPr>
              <a:t>篇的理解；</a:t>
            </a:r>
            <a:endParaRPr lang="en-US" altLang="zh-CN" sz="1400" b="1" dirty="0">
              <a:solidFill>
                <a:schemeClr val="tx1"/>
              </a:solidFill>
              <a:effectLst/>
              <a:latin typeface="宋体" panose="02010600030101010101" pitchFamily="2" charset="-122"/>
              <a:ea typeface="宋体" panose="02010600030101010101" pitchFamily="2" charset="-122"/>
            </a:endParaRPr>
          </a:p>
          <a:p>
            <a:pPr>
              <a:lnSpc>
                <a:spcPct val="150000"/>
              </a:lnSpc>
            </a:pPr>
            <a:r>
              <a:rPr lang="en-US" altLang="zh-CN" sz="1400" b="1" dirty="0">
                <a:solidFill>
                  <a:srgbClr val="FF0000"/>
                </a:solidFill>
                <a:effectLst/>
                <a:latin typeface="宋体" panose="02010600030101010101" pitchFamily="2" charset="-122"/>
                <a:ea typeface="宋体" panose="02010600030101010101" pitchFamily="2" charset="-122"/>
              </a:rPr>
              <a:t>7.</a:t>
            </a:r>
            <a:r>
              <a:rPr lang="zh-CN" altLang="en-US" sz="1400" b="1" dirty="0">
                <a:solidFill>
                  <a:srgbClr val="FF0000"/>
                </a:solidFill>
                <a:effectLst/>
                <a:latin typeface="宋体" panose="02010600030101010101" pitchFamily="2" charset="-122"/>
                <a:ea typeface="宋体" panose="02010600030101010101" pitchFamily="2" charset="-122"/>
              </a:rPr>
              <a:t>状语从句在“主将从现”结构中的时态的判断以及连词的选择；</a:t>
            </a:r>
          </a:p>
          <a:p>
            <a:pPr>
              <a:lnSpc>
                <a:spcPct val="150000"/>
              </a:lnSpc>
            </a:pPr>
            <a:endParaRPr lang="zh-CN" altLang="en-US" sz="1400" b="1" dirty="0">
              <a:solidFill>
                <a:srgbClr val="00B050"/>
              </a:solidFill>
              <a:effectLst/>
              <a:latin typeface="宋体" panose="02010600030101010101" pitchFamily="2" charset="-122"/>
              <a:ea typeface="宋体" panose="02010600030101010101" pitchFamily="2" charset="-122"/>
            </a:endParaRPr>
          </a:p>
        </p:txBody>
      </p:sp>
      <p:sp>
        <p:nvSpPr>
          <p:cNvPr id="4" name="文本框 3"/>
          <p:cNvSpPr txBox="1"/>
          <p:nvPr/>
        </p:nvSpPr>
        <p:spPr>
          <a:xfrm>
            <a:off x="1080135" y="2044700"/>
            <a:ext cx="3674745" cy="3351367"/>
          </a:xfrm>
          <a:prstGeom prst="rect">
            <a:avLst/>
          </a:prstGeom>
          <a:noFill/>
        </p:spPr>
        <p:txBody>
          <a:bodyPr wrap="square" rtlCol="0">
            <a:spAutoFit/>
          </a:bodyPr>
          <a:lstStyle/>
          <a:p>
            <a:pPr>
              <a:lnSpc>
                <a:spcPct val="150000"/>
              </a:lnSpc>
            </a:pPr>
            <a:r>
              <a:rPr lang="en-US" altLang="zh-CN" b="1" dirty="0">
                <a:effectLst/>
                <a:latin typeface="宋体" panose="02010600030101010101" pitchFamily="2" charset="-122"/>
                <a:ea typeface="宋体" panose="02010600030101010101" pitchFamily="2" charset="-122"/>
              </a:rPr>
              <a:t>      </a:t>
            </a:r>
            <a:r>
              <a:rPr lang="zh-CN" altLang="en-US" b="1" dirty="0">
                <a:effectLst/>
                <a:latin typeface="宋体" panose="02010600030101010101" pitchFamily="2" charset="-122"/>
                <a:ea typeface="宋体" panose="02010600030101010101" pitchFamily="2" charset="-122"/>
              </a:rPr>
              <a:t>整个初中阶段，</a:t>
            </a:r>
            <a:r>
              <a:rPr lang="zh-CN" altLang="en-US" b="1" dirty="0">
                <a:latin typeface="宋体" panose="02010600030101010101" pitchFamily="2" charset="-122"/>
                <a:ea typeface="宋体" panose="02010600030101010101" pitchFamily="2" charset="-122"/>
              </a:rPr>
              <a:t>无论基础语法还是涉及阅读题型</a:t>
            </a:r>
            <a:r>
              <a:rPr lang="zh-CN" altLang="en-US" b="1" dirty="0">
                <a:effectLst/>
                <a:latin typeface="宋体" panose="02010600030101010101" pitchFamily="2" charset="-122"/>
                <a:ea typeface="宋体" panose="02010600030101010101" pitchFamily="2" charset="-122"/>
              </a:rPr>
              <a:t>，在词性的判断和句型的转换上都是初中学生应该掌握的重点，看起来不是很难，但是学生们还是会因为审题或者句法结构的不理解丢分。尤其贯穿在首字母填空和完型填空中在词性判断上需要去挖掘和分析。</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7550" y="426085"/>
            <a:ext cx="3876040" cy="583565"/>
          </a:xfrm>
          <a:prstGeom prst="rect">
            <a:avLst/>
          </a:prstGeom>
          <a:noFill/>
        </p:spPr>
        <p:txBody>
          <a:bodyPr wrap="square" rtlCol="0">
            <a:spAutoFit/>
          </a:bodyPr>
          <a:lstStyle/>
          <a:p>
            <a:r>
              <a:rPr lang="zh-CN" altLang="en-US" sz="3200" b="1" dirty="0">
                <a:latin typeface="宋体" panose="02010600030101010101" pitchFamily="2" charset="-122"/>
                <a:ea typeface="宋体" panose="02010600030101010101" pitchFamily="2" charset="-122"/>
              </a:rPr>
              <a:t>阅读训练技巧</a:t>
            </a:r>
            <a:endParaRPr lang="zh-CN" altLang="en-US" sz="3200" b="1" dirty="0">
              <a:solidFill>
                <a:schemeClr val="tx1"/>
              </a:solidFill>
              <a:latin typeface="宋体" panose="02010600030101010101" pitchFamily="2" charset="-122"/>
              <a:ea typeface="宋体" panose="02010600030101010101" pitchFamily="2" charset="-122"/>
            </a:endParaRPr>
          </a:p>
        </p:txBody>
      </p:sp>
      <p:sp>
        <p:nvSpPr>
          <p:cNvPr id="30" name="文本框 29"/>
          <p:cNvSpPr txBox="1"/>
          <p:nvPr/>
        </p:nvSpPr>
        <p:spPr>
          <a:xfrm>
            <a:off x="789217" y="1063721"/>
            <a:ext cx="2225040" cy="460375"/>
          </a:xfrm>
          <a:prstGeom prst="rect">
            <a:avLst/>
          </a:prstGeom>
          <a:noFill/>
        </p:spPr>
        <p:txBody>
          <a:bodyPr wrap="square" rtlCol="0">
            <a:spAutoFit/>
          </a:bodyPr>
          <a:lstStyle/>
          <a:p>
            <a:pPr algn="l"/>
            <a:r>
              <a:rPr lang="zh-CN" altLang="en-US" sz="2400" b="1" dirty="0">
                <a:solidFill>
                  <a:schemeClr val="tx1"/>
                </a:solidFill>
                <a:latin typeface="宋体" panose="02010600030101010101" pitchFamily="2" charset="-122"/>
                <a:ea typeface="宋体" panose="02010600030101010101" pitchFamily="2" charset="-122"/>
              </a:rPr>
              <a:t>难度☆</a:t>
            </a:r>
            <a:r>
              <a:rPr lang="zh-CN" altLang="en-US" sz="2400" b="1" dirty="0">
                <a:latin typeface="宋体" panose="02010600030101010101" pitchFamily="2" charset="-122"/>
                <a:ea typeface="宋体" panose="02010600030101010101" pitchFamily="2" charset="-122"/>
                <a:sym typeface="+mn-ea"/>
              </a:rPr>
              <a:t>☆</a:t>
            </a:r>
            <a:r>
              <a:rPr lang="zh-CN" altLang="en-US" sz="2400" b="1" dirty="0">
                <a:solidFill>
                  <a:schemeClr val="tx1"/>
                </a:solidFill>
                <a:latin typeface="宋体" panose="02010600030101010101" pitchFamily="2" charset="-122"/>
                <a:ea typeface="宋体" panose="02010600030101010101" pitchFamily="2" charset="-122"/>
              </a:rPr>
              <a:t>☆</a:t>
            </a:r>
            <a:endParaRPr lang="zh-CN" altLang="en-US" sz="2400" b="1" dirty="0">
              <a:solidFill>
                <a:schemeClr val="tx1"/>
              </a:solidFill>
              <a:latin typeface="宋体" panose="02010600030101010101" pitchFamily="2" charset="-122"/>
              <a:ea typeface="宋体" panose="02010600030101010101" pitchFamily="2" charset="-122"/>
              <a:sym typeface="+mn-ea"/>
            </a:endParaRPr>
          </a:p>
        </p:txBody>
      </p:sp>
      <p:sp>
        <p:nvSpPr>
          <p:cNvPr id="31" name="文本框 30"/>
          <p:cNvSpPr txBox="1"/>
          <p:nvPr/>
        </p:nvSpPr>
        <p:spPr>
          <a:xfrm>
            <a:off x="5364738" y="1081218"/>
            <a:ext cx="4249596" cy="442878"/>
          </a:xfrm>
          <a:prstGeom prst="rect">
            <a:avLst/>
          </a:prstGeom>
          <a:noFill/>
        </p:spPr>
        <p:txBody>
          <a:bodyPr wrap="square" rtlCol="0">
            <a:spAutoFit/>
          </a:bodyPr>
          <a:lstStyle/>
          <a:p>
            <a:pPr algn="l">
              <a:lnSpc>
                <a:spcPct val="150000"/>
              </a:lnSpc>
            </a:pPr>
            <a:r>
              <a:rPr lang="zh-CN" b="1" dirty="0">
                <a:solidFill>
                  <a:schemeClr val="tx1">
                    <a:lumMod val="85000"/>
                    <a:lumOff val="15000"/>
                  </a:schemeClr>
                </a:solidFill>
                <a:latin typeface="宋体" panose="02010600030101010101" pitchFamily="2" charset="-122"/>
                <a:ea typeface="宋体" panose="02010600030101010101" pitchFamily="2" charset="-122"/>
              </a:rPr>
              <a:t>考题类型：   </a:t>
            </a:r>
            <a:r>
              <a:rPr lang="zh-CN" altLang="en-US" b="1" dirty="0">
                <a:solidFill>
                  <a:schemeClr val="tx1">
                    <a:lumMod val="85000"/>
                    <a:lumOff val="15000"/>
                  </a:schemeClr>
                </a:solidFill>
                <a:latin typeface="宋体" panose="02010600030101010101" pitchFamily="2" charset="-122"/>
                <a:ea typeface="宋体" panose="02010600030101010101" pitchFamily="2" charset="-122"/>
              </a:rPr>
              <a:t>选择题以及回答问题</a:t>
            </a:r>
            <a:endParaRPr lang="zh-CN" b="1" dirty="0">
              <a:solidFill>
                <a:schemeClr val="tx1">
                  <a:lumMod val="85000"/>
                  <a:lumOff val="15000"/>
                </a:schemeClr>
              </a:solidFill>
              <a:latin typeface="宋体" panose="02010600030101010101" pitchFamily="2" charset="-122"/>
              <a:ea typeface="宋体" panose="02010600030101010101" pitchFamily="2" charset="-122"/>
            </a:endParaRPr>
          </a:p>
        </p:txBody>
      </p:sp>
      <p:sp>
        <p:nvSpPr>
          <p:cNvPr id="3" name="文本框 2"/>
          <p:cNvSpPr txBox="1"/>
          <p:nvPr/>
        </p:nvSpPr>
        <p:spPr>
          <a:xfrm>
            <a:off x="5165436" y="2657619"/>
            <a:ext cx="4648200" cy="4200381"/>
          </a:xfrm>
          <a:prstGeom prst="rect">
            <a:avLst/>
          </a:prstGeom>
          <a:noFill/>
        </p:spPr>
        <p:txBody>
          <a:bodyPr wrap="square" rtlCol="0">
            <a:spAutoFit/>
          </a:bodyPr>
          <a:lstStyle/>
          <a:p>
            <a:pPr>
              <a:lnSpc>
                <a:spcPct val="150000"/>
              </a:lnSpc>
            </a:pPr>
            <a:r>
              <a:rPr lang="zh-CN" altLang="en-US" b="1" dirty="0"/>
              <a:t>“得阅读者得天下”英语阅读理解是综合语言运用能力的一个重要方面，在中考中所占比重越来越大，这是拉开档次的题目。很多学生在阅读理解这一部分成了“丢分重灾区”阅读理解能力的提高不是一蹴而就，它是一个循序渐进的过程。这就要求我们在掌握一定的英语知识和阅读技巧的基础上勤加练习，只要持之以恒的加以练习，我们的阅读速度、提取有效信息的速度才能提升，对文章的理解才能更准确，英语阅读能力才能有所提高。</a:t>
            </a:r>
          </a:p>
        </p:txBody>
      </p:sp>
      <p:pic>
        <p:nvPicPr>
          <p:cNvPr id="4" name="Picture 3">
            <a:extLst>
              <a:ext uri="{FF2B5EF4-FFF2-40B4-BE49-F238E27FC236}">
                <a16:creationId xmlns:a16="http://schemas.microsoft.com/office/drawing/2014/main" id="{766444B6-3CF8-2A46-B42A-1A5339B861D5}"/>
              </a:ext>
            </a:extLst>
          </p:cNvPr>
          <p:cNvPicPr>
            <a:picLocks noChangeAspect="1"/>
          </p:cNvPicPr>
          <p:nvPr/>
        </p:nvPicPr>
        <p:blipFill>
          <a:blip r:embed="rId2"/>
          <a:stretch>
            <a:fillRect/>
          </a:stretch>
        </p:blipFill>
        <p:spPr>
          <a:xfrm>
            <a:off x="0" y="1578167"/>
            <a:ext cx="5058888" cy="3794166"/>
          </a:xfrm>
          <a:prstGeom prst="rect">
            <a:avLst/>
          </a:prstGeom>
        </p:spPr>
      </p:pic>
      <p:pic>
        <p:nvPicPr>
          <p:cNvPr id="7" name="Picture 6">
            <a:extLst>
              <a:ext uri="{FF2B5EF4-FFF2-40B4-BE49-F238E27FC236}">
                <a16:creationId xmlns:a16="http://schemas.microsoft.com/office/drawing/2014/main" id="{1D396C2A-4AF7-704A-81EB-EFE15B740C97}"/>
              </a:ext>
            </a:extLst>
          </p:cNvPr>
          <p:cNvPicPr>
            <a:picLocks noChangeAspect="1"/>
          </p:cNvPicPr>
          <p:nvPr/>
        </p:nvPicPr>
        <p:blipFill>
          <a:blip r:embed="rId3"/>
          <a:stretch>
            <a:fillRect/>
          </a:stretch>
        </p:blipFill>
        <p:spPr>
          <a:xfrm>
            <a:off x="9722405" y="5154032"/>
            <a:ext cx="2342926" cy="1703968"/>
          </a:xfrm>
          <a:prstGeom prst="rect">
            <a:avLst/>
          </a:prstGeom>
        </p:spPr>
      </p:pic>
    </p:spTree>
    <p:extLst>
      <p:ext uri="{BB962C8B-B14F-4D97-AF65-F5344CB8AC3E}">
        <p14:creationId xmlns:p14="http://schemas.microsoft.com/office/powerpoint/2010/main" val="2566107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文本框 1"/>
          <p:cNvSpPr txBox="1"/>
          <p:nvPr/>
        </p:nvSpPr>
        <p:spPr>
          <a:xfrm>
            <a:off x="717550" y="426085"/>
            <a:ext cx="4327525" cy="583565"/>
          </a:xfrm>
          <a:prstGeom prst="rect">
            <a:avLst/>
          </a:prstGeom>
          <a:noFill/>
        </p:spPr>
        <p:txBody>
          <a:bodyPr wrap="square" rtlCol="0">
            <a:spAutoFit/>
          </a:bodyPr>
          <a:lstStyle/>
          <a:p>
            <a:r>
              <a:rPr lang="zh-CN" altLang="en-US" sz="3200" b="1" dirty="0">
                <a:latin typeface="宋体" panose="02010600030101010101" pitchFamily="2" charset="-122"/>
                <a:ea typeface="宋体" panose="02010600030101010101" pitchFamily="2" charset="-122"/>
                <a:sym typeface="+mn-ea"/>
              </a:rPr>
              <a:t>阅读思路和答题技巧</a:t>
            </a:r>
            <a:endParaRPr lang="zh-CN" altLang="en-US" sz="3200" b="1" dirty="0">
              <a:solidFill>
                <a:schemeClr val="tx1"/>
              </a:solidFill>
              <a:latin typeface="宋体" panose="02010600030101010101" pitchFamily="2" charset="-122"/>
              <a:ea typeface="宋体" panose="02010600030101010101" pitchFamily="2" charset="-122"/>
            </a:endParaRPr>
          </a:p>
        </p:txBody>
      </p:sp>
      <p:sp>
        <p:nvSpPr>
          <p:cNvPr id="30" name="文本框 29"/>
          <p:cNvSpPr txBox="1"/>
          <p:nvPr/>
        </p:nvSpPr>
        <p:spPr>
          <a:xfrm>
            <a:off x="789305" y="1063625"/>
            <a:ext cx="2538730" cy="460375"/>
          </a:xfrm>
          <a:prstGeom prst="rect">
            <a:avLst/>
          </a:prstGeom>
          <a:noFill/>
        </p:spPr>
        <p:txBody>
          <a:bodyPr wrap="square" rtlCol="0">
            <a:spAutoFit/>
          </a:bodyPr>
          <a:lstStyle/>
          <a:p>
            <a:pPr algn="l"/>
            <a:r>
              <a:rPr lang="zh-CN" altLang="en-US" sz="2400" b="1" dirty="0">
                <a:solidFill>
                  <a:schemeClr val="tx1"/>
                </a:solidFill>
                <a:latin typeface="宋体" panose="02010600030101010101" pitchFamily="2" charset="-122"/>
                <a:ea typeface="宋体" panose="02010600030101010101" pitchFamily="2" charset="-122"/>
              </a:rPr>
              <a:t>难度☆☆</a:t>
            </a:r>
            <a:r>
              <a:rPr lang="zh-CN" altLang="en-US" sz="2400" b="1" dirty="0">
                <a:latin typeface="宋体" panose="02010600030101010101" pitchFamily="2" charset="-122"/>
                <a:ea typeface="宋体" panose="02010600030101010101" pitchFamily="2" charset="-122"/>
                <a:sym typeface="+mn-ea"/>
              </a:rPr>
              <a:t>☆</a:t>
            </a:r>
            <a:r>
              <a:rPr lang="zh-CN" altLang="en-US" sz="2400" b="1" dirty="0">
                <a:solidFill>
                  <a:schemeClr val="tx1"/>
                </a:solidFill>
                <a:latin typeface="宋体" panose="02010600030101010101" pitchFamily="2" charset="-122"/>
                <a:ea typeface="宋体" panose="02010600030101010101" pitchFamily="2" charset="-122"/>
              </a:rPr>
              <a:t>☆</a:t>
            </a:r>
            <a:endParaRPr lang="zh-CN" altLang="en-US" sz="2400" b="1" dirty="0">
              <a:solidFill>
                <a:schemeClr val="tx1"/>
              </a:solidFill>
              <a:latin typeface="宋体" panose="02010600030101010101" pitchFamily="2" charset="-122"/>
              <a:ea typeface="宋体" panose="02010600030101010101" pitchFamily="2" charset="-122"/>
              <a:sym typeface="+mn-ea"/>
            </a:endParaRPr>
          </a:p>
        </p:txBody>
      </p:sp>
      <p:sp>
        <p:nvSpPr>
          <p:cNvPr id="3" name="文本框 2"/>
          <p:cNvSpPr txBox="1"/>
          <p:nvPr/>
        </p:nvSpPr>
        <p:spPr>
          <a:xfrm>
            <a:off x="4762810" y="1937822"/>
            <a:ext cx="5058084" cy="3134961"/>
          </a:xfrm>
          <a:prstGeom prst="rect">
            <a:avLst/>
          </a:prstGeom>
          <a:noFill/>
        </p:spPr>
        <p:txBody>
          <a:bodyPr wrap="square" rtlCol="0">
            <a:spAutoFit/>
          </a:bodyPr>
          <a:lstStyle/>
          <a:p>
            <a:pPr>
              <a:lnSpc>
                <a:spcPct val="150000"/>
              </a:lnSpc>
            </a:pPr>
            <a:r>
              <a:rPr lang="zh-CN" altLang="en-US" b="1" dirty="0">
                <a:solidFill>
                  <a:schemeClr val="tx1">
                    <a:lumMod val="85000"/>
                    <a:lumOff val="15000"/>
                  </a:schemeClr>
                </a:solidFill>
                <a:effectLst/>
                <a:latin typeface="宋体" panose="02010600030101010101" pitchFamily="2" charset="-122"/>
                <a:ea typeface="宋体" panose="02010600030101010101" pitchFamily="2" charset="-122"/>
              </a:rPr>
              <a:t>考点（</a:t>
            </a:r>
            <a:r>
              <a:rPr lang="zh-CN" altLang="en-US" sz="1400" b="1" dirty="0">
                <a:latin typeface="宋体" panose="02010600030101010101" pitchFamily="2" charset="-122"/>
                <a:ea typeface="宋体" panose="02010600030101010101" pitchFamily="2" charset="-122"/>
                <a:sym typeface="+mn-ea"/>
              </a:rPr>
              <a:t>重点</a:t>
            </a:r>
            <a:r>
              <a:rPr lang="zh-CN" altLang="en-US" b="1" dirty="0">
                <a:solidFill>
                  <a:srgbClr val="FF0000"/>
                </a:solidFill>
                <a:effectLst/>
                <a:latin typeface="宋体" panose="02010600030101010101" pitchFamily="2" charset="-122"/>
                <a:ea typeface="宋体" panose="02010600030101010101" pitchFamily="2" charset="-122"/>
                <a:sym typeface="+mn-ea"/>
              </a:rPr>
              <a:t>、</a:t>
            </a:r>
            <a:r>
              <a:rPr lang="zh-CN" altLang="en-US" b="1" dirty="0">
                <a:solidFill>
                  <a:srgbClr val="00B050"/>
                </a:solidFill>
                <a:effectLst/>
                <a:latin typeface="宋体" panose="02010600030101010101" pitchFamily="2" charset="-122"/>
                <a:ea typeface="宋体" panose="02010600030101010101" pitchFamily="2" charset="-122"/>
                <a:sym typeface="+mn-ea"/>
              </a:rPr>
              <a:t>难点</a:t>
            </a:r>
            <a:r>
              <a:rPr lang="zh-CN" altLang="en-US" b="1" dirty="0">
                <a:solidFill>
                  <a:schemeClr val="tx1"/>
                </a:solidFill>
                <a:effectLst/>
                <a:latin typeface="宋体" panose="02010600030101010101" pitchFamily="2" charset="-122"/>
                <a:ea typeface="宋体" panose="02010600030101010101" pitchFamily="2" charset="-122"/>
                <a:sym typeface="+mn-ea"/>
              </a:rPr>
              <a:t>）</a:t>
            </a:r>
            <a:r>
              <a:rPr lang="zh-CN" altLang="en-US" b="1" dirty="0">
                <a:solidFill>
                  <a:schemeClr val="tx1">
                    <a:lumMod val="85000"/>
                    <a:lumOff val="15000"/>
                  </a:schemeClr>
                </a:solidFill>
                <a:effectLst/>
                <a:latin typeface="宋体" panose="02010600030101010101" pitchFamily="2" charset="-122"/>
                <a:ea typeface="宋体" panose="02010600030101010101" pitchFamily="2" charset="-122"/>
              </a:rPr>
              <a:t>：</a:t>
            </a:r>
          </a:p>
          <a:p>
            <a:pPr>
              <a:lnSpc>
                <a:spcPct val="150000"/>
              </a:lnSpc>
            </a:pPr>
            <a:r>
              <a:rPr lang="en-US" altLang="zh-CN" sz="1400" b="1" dirty="0">
                <a:solidFill>
                  <a:schemeClr val="tx1"/>
                </a:solidFill>
                <a:effectLst/>
                <a:latin typeface="宋体" panose="02010600030101010101" pitchFamily="2" charset="-122"/>
                <a:ea typeface="宋体" panose="02010600030101010101" pitchFamily="2" charset="-122"/>
              </a:rPr>
              <a:t>1.</a:t>
            </a:r>
            <a:r>
              <a:rPr lang="zh-CN" altLang="en-US" sz="1400" b="1" dirty="0">
                <a:solidFill>
                  <a:schemeClr val="tx1"/>
                </a:solidFill>
                <a:effectLst/>
                <a:latin typeface="宋体" panose="02010600030101010101" pitchFamily="2" charset="-122"/>
                <a:ea typeface="宋体" panose="02010600030101010101" pitchFamily="2" charset="-122"/>
              </a:rPr>
              <a:t>掌握</a:t>
            </a:r>
            <a:r>
              <a:rPr lang="zh-CN" altLang="en-US" sz="1400" b="1" dirty="0">
                <a:latin typeface="宋体" panose="02010600030101010101" pitchFamily="2" charset="-122"/>
                <a:ea typeface="宋体" panose="02010600030101010101" pitchFamily="2" charset="-122"/>
              </a:rPr>
              <a:t>阅读理解</a:t>
            </a:r>
            <a:r>
              <a:rPr lang="en-US" altLang="zh-CN" sz="1400" b="1" dirty="0">
                <a:latin typeface="宋体" panose="02010600030101010101" pitchFamily="2" charset="-122"/>
                <a:ea typeface="宋体" panose="02010600030101010101" pitchFamily="2" charset="-122"/>
              </a:rPr>
              <a:t>A</a:t>
            </a:r>
            <a:r>
              <a:rPr lang="zh-CN" altLang="en-US" sz="1400" b="1" dirty="0">
                <a:latin typeface="宋体" panose="02010600030101010101" pitchFamily="2" charset="-122"/>
                <a:ea typeface="宋体" panose="02010600030101010101" pitchFamily="2" charset="-122"/>
              </a:rPr>
              <a:t>篇解题思路，分析题干信息，判断出细节、猜词、主旨、推理各类别题型准确定位原文</a:t>
            </a:r>
            <a:r>
              <a:rPr lang="zh-CN" altLang="en-US" sz="1400" b="1" dirty="0">
                <a:solidFill>
                  <a:schemeClr val="tx1"/>
                </a:solidFill>
                <a:effectLst/>
                <a:latin typeface="宋体" panose="02010600030101010101" pitchFamily="2" charset="-122"/>
                <a:ea typeface="宋体" panose="02010600030101010101" pitchFamily="2" charset="-122"/>
              </a:rPr>
              <a:t>；</a:t>
            </a:r>
          </a:p>
          <a:p>
            <a:pPr>
              <a:lnSpc>
                <a:spcPct val="150000"/>
              </a:lnSpc>
            </a:pPr>
            <a:r>
              <a:rPr lang="en-US" altLang="zh-CN" b="1" dirty="0">
                <a:solidFill>
                  <a:srgbClr val="00B050"/>
                </a:solidFill>
                <a:latin typeface="宋体" panose="02010600030101010101" pitchFamily="2" charset="-122"/>
                <a:ea typeface="宋体" panose="02010600030101010101" pitchFamily="2" charset="-122"/>
              </a:rPr>
              <a:t>2.</a:t>
            </a:r>
            <a:r>
              <a:rPr lang="zh-CN" altLang="en-US" sz="1400" b="1" dirty="0">
                <a:solidFill>
                  <a:srgbClr val="00B050"/>
                </a:solidFill>
                <a:latin typeface="宋体" panose="02010600030101010101" pitchFamily="2" charset="-122"/>
                <a:ea typeface="宋体" panose="02010600030101010101" pitchFamily="2" charset="-122"/>
              </a:rPr>
              <a:t>强化阅读</a:t>
            </a:r>
            <a:r>
              <a:rPr lang="en-US" altLang="zh-CN" sz="1400" b="1" dirty="0">
                <a:solidFill>
                  <a:srgbClr val="00B050"/>
                </a:solidFill>
                <a:latin typeface="宋体" panose="02010600030101010101" pitchFamily="2" charset="-122"/>
                <a:ea typeface="宋体" panose="02010600030101010101" pitchFamily="2" charset="-122"/>
              </a:rPr>
              <a:t>B</a:t>
            </a:r>
            <a:r>
              <a:rPr lang="zh-CN" altLang="en-US" sz="1400" b="1" dirty="0">
                <a:solidFill>
                  <a:srgbClr val="00B050"/>
                </a:solidFill>
                <a:latin typeface="宋体" panose="02010600030101010101" pitchFamily="2" charset="-122"/>
                <a:ea typeface="宋体" panose="02010600030101010101" pitchFamily="2" charset="-122"/>
              </a:rPr>
              <a:t>篇完形填空答题技巧，通过紧密结合联系上下文，同义近义词辨析和固定搭配的使用去选出最佳选择；</a:t>
            </a:r>
          </a:p>
          <a:p>
            <a:pPr>
              <a:lnSpc>
                <a:spcPct val="150000"/>
              </a:lnSpc>
            </a:pPr>
            <a:r>
              <a:rPr lang="en-US" altLang="zh-CN" sz="1400" b="1" dirty="0">
                <a:solidFill>
                  <a:srgbClr val="00B050"/>
                </a:solidFill>
                <a:latin typeface="宋体" panose="02010600030101010101" pitchFamily="2" charset="-122"/>
                <a:ea typeface="宋体" panose="02010600030101010101" pitchFamily="2" charset="-122"/>
              </a:rPr>
              <a:t>3.</a:t>
            </a:r>
            <a:r>
              <a:rPr lang="zh-CN" altLang="en-US" sz="1400" b="1" dirty="0">
                <a:solidFill>
                  <a:srgbClr val="00B050"/>
                </a:solidFill>
                <a:latin typeface="宋体" panose="02010600030101010101" pitchFamily="2" charset="-122"/>
                <a:ea typeface="宋体" panose="02010600030101010101" pitchFamily="2" charset="-122"/>
              </a:rPr>
              <a:t>阅读</a:t>
            </a:r>
            <a:r>
              <a:rPr lang="en-US" altLang="zh-CN" sz="1400" b="1" dirty="0">
                <a:solidFill>
                  <a:srgbClr val="00B050"/>
                </a:solidFill>
                <a:latin typeface="宋体" panose="02010600030101010101" pitchFamily="2" charset="-122"/>
                <a:ea typeface="宋体" panose="02010600030101010101" pitchFamily="2" charset="-122"/>
              </a:rPr>
              <a:t>C</a:t>
            </a:r>
            <a:r>
              <a:rPr lang="zh-CN" altLang="en-US" sz="1400" b="1" dirty="0">
                <a:solidFill>
                  <a:srgbClr val="00B050"/>
                </a:solidFill>
                <a:latin typeface="宋体" panose="02010600030101010101" pitchFamily="2" charset="-122"/>
                <a:ea typeface="宋体" panose="02010600030101010101" pitchFamily="2" charset="-122"/>
              </a:rPr>
              <a:t>篇首字母填空词性判断注意名词单复数，动词时态语态以及主谓一致，通过上下文把握整体文章结构</a:t>
            </a:r>
            <a:r>
              <a:rPr lang="zh-CN" altLang="en-US" sz="1400" b="1" dirty="0">
                <a:latin typeface="宋体" panose="02010600030101010101" pitchFamily="2" charset="-122"/>
                <a:ea typeface="宋体" panose="02010600030101010101" pitchFamily="2" charset="-122"/>
              </a:rPr>
              <a:t>；</a:t>
            </a:r>
            <a:endParaRPr lang="zh-CN" altLang="en-US" sz="1400" b="1" dirty="0">
              <a:solidFill>
                <a:schemeClr val="tx1"/>
              </a:solidFill>
              <a:effectLst/>
              <a:latin typeface="宋体" panose="02010600030101010101" pitchFamily="2" charset="-122"/>
              <a:ea typeface="宋体" panose="02010600030101010101" pitchFamily="2" charset="-122"/>
            </a:endParaRPr>
          </a:p>
          <a:p>
            <a:pPr>
              <a:lnSpc>
                <a:spcPct val="150000"/>
              </a:lnSpc>
            </a:pPr>
            <a:r>
              <a:rPr lang="en-US" altLang="zh-CN" sz="1400" b="1" dirty="0">
                <a:latin typeface="宋体" panose="02010600030101010101" pitchFamily="2" charset="-122"/>
                <a:ea typeface="宋体" panose="02010600030101010101" pitchFamily="2" charset="-122"/>
              </a:rPr>
              <a:t>4.</a:t>
            </a:r>
            <a:r>
              <a:rPr lang="zh-CN" altLang="en-US" sz="1400" b="1" dirty="0">
                <a:latin typeface="宋体" panose="02010600030101010101" pitchFamily="2" charset="-122"/>
                <a:ea typeface="宋体" panose="02010600030101010101" pitchFamily="2" charset="-122"/>
              </a:rPr>
              <a:t>阅读</a:t>
            </a:r>
            <a:r>
              <a:rPr lang="en-US" altLang="zh-CN" sz="1400" b="1" dirty="0">
                <a:latin typeface="宋体" panose="02010600030101010101" pitchFamily="2" charset="-122"/>
                <a:ea typeface="宋体" panose="02010600030101010101" pitchFamily="2" charset="-122"/>
              </a:rPr>
              <a:t>D</a:t>
            </a:r>
            <a:r>
              <a:rPr lang="zh-CN" altLang="en-US" sz="1400" b="1" dirty="0">
                <a:latin typeface="宋体" panose="02010600030101010101" pitchFamily="2" charset="-122"/>
                <a:ea typeface="宋体" panose="02010600030101010101" pitchFamily="2" charset="-122"/>
              </a:rPr>
              <a:t>篇回答问题注意根据疑问词把握好时态和答题方向；</a:t>
            </a:r>
          </a:p>
          <a:p>
            <a:pPr>
              <a:lnSpc>
                <a:spcPct val="150000"/>
              </a:lnSpc>
            </a:pPr>
            <a:endParaRPr lang="zh-CN" altLang="en-US" sz="1400" b="1" dirty="0">
              <a:solidFill>
                <a:srgbClr val="FF0000"/>
              </a:solidFill>
              <a:effectLst/>
              <a:latin typeface="宋体" panose="02010600030101010101" pitchFamily="2" charset="-122"/>
              <a:ea typeface="宋体" panose="02010600030101010101" pitchFamily="2" charset="-122"/>
            </a:endParaRPr>
          </a:p>
        </p:txBody>
      </p:sp>
      <p:sp>
        <p:nvSpPr>
          <p:cNvPr id="4" name="文本框 3"/>
          <p:cNvSpPr txBox="1"/>
          <p:nvPr/>
        </p:nvSpPr>
        <p:spPr>
          <a:xfrm>
            <a:off x="1080135" y="2044700"/>
            <a:ext cx="3371850" cy="4597862"/>
          </a:xfrm>
          <a:prstGeom prst="rect">
            <a:avLst/>
          </a:prstGeom>
          <a:noFill/>
        </p:spPr>
        <p:txBody>
          <a:bodyPr wrap="square" rtlCol="0">
            <a:spAutoFit/>
          </a:bodyPr>
          <a:lstStyle/>
          <a:p>
            <a:pPr>
              <a:lnSpc>
                <a:spcPct val="150000"/>
              </a:lnSpc>
            </a:pPr>
            <a:r>
              <a:rPr lang="en-US" altLang="zh-CN" b="1" dirty="0">
                <a:solidFill>
                  <a:schemeClr val="accent5"/>
                </a:solidFill>
                <a:effectLst/>
                <a:latin typeface="宋体" panose="02010600030101010101" pitchFamily="2" charset="-122"/>
                <a:ea typeface="宋体" panose="02010600030101010101" pitchFamily="2" charset="-122"/>
              </a:rPr>
              <a:t>     </a:t>
            </a:r>
            <a:r>
              <a:rPr lang="zh-CN" altLang="en-US" b="1" dirty="0">
                <a:solidFill>
                  <a:schemeClr val="accent5"/>
                </a:solidFill>
                <a:effectLst/>
                <a:latin typeface="宋体" panose="02010600030101010101" pitchFamily="2" charset="-122"/>
                <a:ea typeface="宋体" panose="02010600030101010101" pitchFamily="2" charset="-122"/>
              </a:rPr>
              <a:t>“</a:t>
            </a:r>
            <a:r>
              <a:rPr lang="en-US" altLang="zh-CN" b="1" dirty="0">
                <a:solidFill>
                  <a:schemeClr val="accent5"/>
                </a:solidFill>
                <a:effectLst/>
                <a:latin typeface="宋体" panose="02010600030101010101" pitchFamily="2" charset="-122"/>
                <a:ea typeface="宋体" panose="02010600030101010101" pitchFamily="2" charset="-122"/>
              </a:rPr>
              <a:t> </a:t>
            </a:r>
            <a:r>
              <a:rPr lang="zh-CN" altLang="en-US" b="1" dirty="0">
                <a:solidFill>
                  <a:schemeClr val="accent5"/>
                </a:solidFill>
                <a:latin typeface="宋体" panose="02010600030101010101" pitchFamily="2" charset="-122"/>
                <a:ea typeface="宋体" panose="02010600030101010101" pitchFamily="2" charset="-122"/>
              </a:rPr>
              <a:t>得阅读者得天下”</a:t>
            </a:r>
            <a:r>
              <a:rPr lang="en-US" altLang="zh-CN" b="1" dirty="0">
                <a:solidFill>
                  <a:schemeClr val="accent5"/>
                </a:solidFill>
                <a:latin typeface="宋体" panose="02010600030101010101" pitchFamily="2" charset="-122"/>
                <a:ea typeface="宋体" panose="02010600030101010101" pitchFamily="2" charset="-122"/>
              </a:rPr>
              <a:t>-</a:t>
            </a:r>
            <a:r>
              <a:rPr lang="zh-CN" altLang="en-US" b="1" dirty="0">
                <a:solidFill>
                  <a:schemeClr val="accent5"/>
                </a:solidFill>
                <a:latin typeface="宋体" panose="02010600030101010101" pitchFamily="2" charset="-122"/>
                <a:ea typeface="宋体" panose="02010600030101010101" pitchFamily="2" charset="-122"/>
              </a:rPr>
              <a:t>阅读理解是大多数学生比较害怕或者没有很大自信心的一个题型。总的来说，它包括选词填空、完型填空、首字母填空、回答问题阅读。一定要明白</a:t>
            </a:r>
            <a:r>
              <a:rPr lang="zh-CN" altLang="en-US" b="1" dirty="0">
                <a:effectLst/>
                <a:latin typeface="宋体" panose="02010600030101010101" pitchFamily="2" charset="-122"/>
                <a:ea typeface="宋体" panose="02010600030101010101" pitchFamily="2" charset="-122"/>
              </a:rPr>
              <a:t>阅读理解考查的是学生们的理解逻辑推理能力，永远不是翻译能力，所以学生们要在掌握一定词汇量的基础上然后根据所学阅读技巧去找出正确答案。</a:t>
            </a:r>
          </a:p>
        </p:txBody>
      </p:sp>
      <p:pic>
        <p:nvPicPr>
          <p:cNvPr id="7" name="Picture 6">
            <a:extLst>
              <a:ext uri="{FF2B5EF4-FFF2-40B4-BE49-F238E27FC236}">
                <a16:creationId xmlns:a16="http://schemas.microsoft.com/office/drawing/2014/main" id="{A673F533-3A97-8549-982B-5E2D0CF132FA}"/>
              </a:ext>
            </a:extLst>
          </p:cNvPr>
          <p:cNvPicPr>
            <a:picLocks noChangeAspect="1"/>
          </p:cNvPicPr>
          <p:nvPr/>
        </p:nvPicPr>
        <p:blipFill>
          <a:blip r:embed="rId2"/>
          <a:stretch>
            <a:fillRect/>
          </a:stretch>
        </p:blipFill>
        <p:spPr>
          <a:xfrm>
            <a:off x="9211765" y="4845132"/>
            <a:ext cx="2853566" cy="195754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03418" y="2757033"/>
            <a:ext cx="5985164" cy="922020"/>
          </a:xfrm>
          <a:prstGeom prst="rect">
            <a:avLst/>
          </a:prstGeom>
          <a:noFill/>
        </p:spPr>
        <p:txBody>
          <a:bodyPr wrap="square" rtlCol="0">
            <a:spAutoFit/>
          </a:bodyPr>
          <a:lstStyle/>
          <a:p>
            <a:pPr algn="dist"/>
            <a:r>
              <a:rPr lang="zh-CN" altLang="en-US" sz="5400" b="1" dirty="0">
                <a:solidFill>
                  <a:srgbClr val="0E5E59"/>
                </a:solidFill>
                <a:latin typeface="黑体" panose="02010609060101010101" charset="-122"/>
                <a:ea typeface="黑体" panose="02010609060101010101" charset="-122"/>
                <a:sym typeface="+mn-ea"/>
              </a:rPr>
              <a:t>各阶段考试注意点</a:t>
            </a:r>
            <a:endParaRPr lang="zh-CN" altLang="en-US" sz="5400" b="1" dirty="0">
              <a:solidFill>
                <a:srgbClr val="0E5E59"/>
              </a:solidFill>
              <a:latin typeface="宋体" panose="02010600030101010101" pitchFamily="2" charset="-122"/>
              <a:ea typeface="宋体" panose="02010600030101010101" pitchFamily="2" charset="-122"/>
              <a:sym typeface="+mn-ea"/>
            </a:endParaRPr>
          </a:p>
        </p:txBody>
      </p:sp>
    </p:spTree>
    <p:extLst>
      <p:ext uri="{BB962C8B-B14F-4D97-AF65-F5344CB8AC3E}">
        <p14:creationId xmlns:p14="http://schemas.microsoft.com/office/powerpoint/2010/main" val="4847862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b011547b-1529-4885-97bb-ea17f57e6138}"/>
  <p:tag name="TABLE_ENDDRAG_ORIGIN_RECT" val="458*442"/>
  <p:tag name="TABLE_ENDDRAG_RECT" val="440*39*458*44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1045</Words>
  <Application>Microsoft Macintosh PowerPoint</Application>
  <PresentationFormat>Widescreen</PresentationFormat>
  <Paragraphs>95</Paragraphs>
  <Slides>13</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黑体</vt:lpstr>
      <vt:lpstr>宋体</vt:lpstr>
      <vt:lpstr>Calibri</vt:lpstr>
      <vt:lpstr>思源黑体 Normal</vt:lpstr>
      <vt:lpstr>思源黑体 Bold</vt:lpstr>
      <vt:lpstr>等线 Light</vt:lpstr>
      <vt:lpstr>宋体</vt:lpstr>
      <vt:lpstr>Times New Roman</vt:lpstr>
      <vt:lpstr>Arial</vt:lpstr>
      <vt:lpstr>等线</vt:lpstr>
      <vt:lpstr>微软雅黑</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玲 周</cp:lastModifiedBy>
  <cp:revision>38</cp:revision>
  <dcterms:created xsi:type="dcterms:W3CDTF">2020-02-10T14:56:00Z</dcterms:created>
  <dcterms:modified xsi:type="dcterms:W3CDTF">2021-07-22T06:42:27Z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3FA76EDA4C984B9C811BB9324D5CC5BE</vt:lpwstr>
  </property>
</Properties>
</file>