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322" r:id="rId5"/>
    <p:sldId id="323" r:id="rId6"/>
    <p:sldId id="343" r:id="rId7"/>
    <p:sldId id="288" r:id="rId8"/>
    <p:sldId id="315" r:id="rId9"/>
    <p:sldId id="316" r:id="rId10"/>
    <p:sldId id="334" r:id="rId11"/>
    <p:sldId id="324" r:id="rId12"/>
    <p:sldId id="285" r:id="rId13"/>
    <p:sldId id="342" r:id="rId14"/>
    <p:sldId id="344" r:id="rId15"/>
    <p:sldId id="341" r:id="rId16"/>
    <p:sldId id="319" r:id="rId17"/>
    <p:sldId id="272" r:id="rId18"/>
    <p:sldId id="274" r:id="rId19"/>
  </p:sldIdLst>
  <p:sldSz cx="12192000" cy="6858000"/>
  <p:notesSz cx="6858000" cy="9144000"/>
  <p:embeddedFontLst>
    <p:embeddedFont>
      <p:font typeface="思源黑体 Normal" panose="020B0400000000000000" pitchFamily="34" charset="-122"/>
      <p:regular r:id="rId23"/>
    </p:embeddedFont>
    <p:embeddedFont>
      <p:font typeface="黑体" panose="02010609060101010101" charset="-122"/>
      <p:regular r:id="rId24"/>
    </p:embeddedFont>
    <p:embeddedFont>
      <p:font typeface="思源黑体 Bold" panose="020B0800000000000000" pitchFamily="34" charset="-122"/>
      <p:bold r:id="rId25"/>
    </p:embeddedFont>
    <p:embeddedFont>
      <p:font typeface="微软雅黑" panose="020B0503020204020204" charset="-122"/>
      <p:regular r:id="rId26"/>
    </p:embeddedFont>
    <p:embeddedFont>
      <p:font typeface="等线 Light" panose="02010600030101010101" charset="-122"/>
      <p:regular r:id="rId27"/>
    </p:embeddedFont>
    <p:embeddedFont>
      <p:font typeface="等线" panose="02010600030101010101" charset="-122"/>
      <p:regular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E59"/>
    <a:srgbClr val="145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9F21-E87B-4F85-8728-E0DECF8CD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1CFC-B77F-4A04-B9F6-FAC8D83F03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F9F21-E87B-4F85-8728-E0DECF8CD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31CFC-B77F-4A04-B9F6-FAC8D83F03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38008" y="1842451"/>
            <a:ext cx="4704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0E5E59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KEYTELL  EDUCATION</a:t>
            </a:r>
            <a:endParaRPr lang="zh-CN" altLang="en-US" sz="1600" dirty="0">
              <a:solidFill>
                <a:srgbClr val="0E5E59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8008" y="2698208"/>
            <a:ext cx="803811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九年级 化学</a:t>
            </a:r>
            <a:endParaRPr lang="zh-CN" altLang="en-US" sz="7200" dirty="0">
              <a:solidFill>
                <a:srgbClr val="0E5E59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7417" y="425990"/>
            <a:ext cx="2839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燃烧与碳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89305" y="1063625"/>
            <a:ext cx="2526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难度☆☆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☆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☆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9217" y="1931629"/>
            <a:ext cx="2865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考题类型：   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选择题、实验题 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4925" y="341630"/>
            <a:ext cx="419163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考点（</a:t>
            </a: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重点、</a:t>
            </a: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难点）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燃烧条件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及灭火原理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碳单质与同素异形体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碳的化学性质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碳还原氧化铜的实验现象及反应方程式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二氧化碳、一氧化碳</a:t>
            </a:r>
            <a:r>
              <a: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及碳酸钙的性质</a:t>
            </a:r>
            <a:endParaRPr lang="zh-CN" altLang="en-US" sz="1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二氧化碳的实验室制法</a:t>
            </a:r>
            <a:endParaRPr lang="zh-CN" altLang="en-US" sz="1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启普发生器及其简易装置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氧气和二氧化碳气体的制备比较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1400" b="1" baseline="-250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、CO、C还原氧化铜实验</a:t>
            </a:r>
            <a:endParaRPr lang="zh-CN" altLang="en-US" sz="1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1400" b="1" baseline="-250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、CO、CO</a:t>
            </a:r>
            <a:r>
              <a:rPr lang="zh-CN" altLang="en-US" sz="1400" b="1" baseline="-250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、H</a:t>
            </a:r>
            <a:r>
              <a:rPr lang="zh-CN" altLang="en-US" sz="1400" b="1" baseline="-250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O混合气体的检验</a:t>
            </a:r>
            <a:endParaRPr lang="zh-CN" altLang="en-US" sz="1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20" descr="hw091"/>
          <p:cNvPicPr>
            <a:picLocks noChangeAspect="1"/>
          </p:cNvPicPr>
          <p:nvPr/>
        </p:nvPicPr>
        <p:blipFill>
          <a:blip r:embed="rId1">
            <a:lum contrast="36000"/>
          </a:blip>
          <a:stretch>
            <a:fillRect/>
          </a:stretch>
        </p:blipFill>
        <p:spPr>
          <a:xfrm>
            <a:off x="3140075" y="4120515"/>
            <a:ext cx="1897380" cy="13322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" name="图片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0398" y="3909060"/>
            <a:ext cx="21050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03418" y="2757033"/>
            <a:ext cx="59851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一模</a:t>
            </a:r>
            <a:r>
              <a:rPr lang="zh-CN" altLang="en-US" sz="5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考试注意点</a:t>
            </a:r>
            <a:endParaRPr lang="zh-CN" altLang="en-US" sz="5400" b="1" dirty="0">
              <a:solidFill>
                <a:srgbClr val="0E5E59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" y="396875"/>
            <a:ext cx="4457700" cy="5760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835" y="118745"/>
            <a:ext cx="4381500" cy="6469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860" y="118745"/>
            <a:ext cx="4244340" cy="224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2010"/>
            <a:ext cx="4320540" cy="4892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220" y="83820"/>
            <a:ext cx="4099560" cy="6690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715" y="1060450"/>
            <a:ext cx="4168140" cy="5128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7411" y="479965"/>
            <a:ext cx="5199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化学实验操作考试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 descr="实验操作考试范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6770" y="1256665"/>
            <a:ext cx="7999095" cy="4886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03418" y="2757033"/>
            <a:ext cx="59851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上课计划表</a:t>
            </a:r>
            <a:endParaRPr lang="zh-CN" altLang="en-US" sz="5400" b="1" dirty="0">
              <a:solidFill>
                <a:srgbClr val="0E5E59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7417" y="425990"/>
            <a:ext cx="2839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上课计划表</a:t>
            </a:r>
            <a:endParaRPr lang="zh-CN" altLang="en-US" sz="3200" dirty="0">
              <a:solidFill>
                <a:srgbClr val="0E5E59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024" y="2283286"/>
            <a:ext cx="2505016" cy="2505016"/>
          </a:xfrm>
          <a:custGeom>
            <a:avLst/>
            <a:gdLst>
              <a:gd name="connsiteX0" fmla="*/ 2114960 w 4229920"/>
              <a:gd name="connsiteY0" fmla="*/ 0 h 4229920"/>
              <a:gd name="connsiteX1" fmla="*/ 4229920 w 4229920"/>
              <a:gd name="connsiteY1" fmla="*/ 2114960 h 4229920"/>
              <a:gd name="connsiteX2" fmla="*/ 2114960 w 4229920"/>
              <a:gd name="connsiteY2" fmla="*/ 4229920 h 4229920"/>
              <a:gd name="connsiteX3" fmla="*/ 0 w 4229920"/>
              <a:gd name="connsiteY3" fmla="*/ 2114960 h 4229920"/>
              <a:gd name="connsiteX4" fmla="*/ 2114960 w 4229920"/>
              <a:gd name="connsiteY4" fmla="*/ 0 h 422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920" h="4229920">
                <a:moveTo>
                  <a:pt x="2114960" y="0"/>
                </a:moveTo>
                <a:cubicBezTo>
                  <a:pt x="3283020" y="0"/>
                  <a:pt x="4229920" y="946900"/>
                  <a:pt x="4229920" y="2114960"/>
                </a:cubicBezTo>
                <a:cubicBezTo>
                  <a:pt x="4229920" y="3283020"/>
                  <a:pt x="3283020" y="4229920"/>
                  <a:pt x="2114960" y="4229920"/>
                </a:cubicBezTo>
                <a:cubicBezTo>
                  <a:pt x="946900" y="4229920"/>
                  <a:pt x="0" y="3283020"/>
                  <a:pt x="0" y="2114960"/>
                </a:cubicBezTo>
                <a:cubicBezTo>
                  <a:pt x="0" y="946900"/>
                  <a:pt x="946900" y="0"/>
                  <a:pt x="2114960" y="0"/>
                </a:cubicBezTo>
                <a:close/>
              </a:path>
            </a:pathLst>
          </a:custGeom>
        </p:spPr>
      </p:pic>
      <p:graphicFrame>
        <p:nvGraphicFramePr>
          <p:cNvPr id="13" name="表格 12"/>
          <p:cNvGraphicFramePr/>
          <p:nvPr>
            <p:custDataLst>
              <p:tags r:id="rId2"/>
            </p:custDataLst>
          </p:nvPr>
        </p:nvGraphicFramePr>
        <p:xfrm>
          <a:off x="5460365" y="618490"/>
          <a:ext cx="5536565" cy="5756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620"/>
                <a:gridCol w="4893945"/>
              </a:tblGrid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周次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课</a:t>
                      </a: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程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计划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走进</a:t>
                      </a: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化学实验室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粗盐提纯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化合价与化学式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zh-CN" sz="160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构成物质的微粒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just">
                        <a:buNone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人类赖以生存的空气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氧气的性质和制备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物质的量和摩尔质量</a:t>
                      </a:r>
                      <a:endParaRPr lang="zh-CN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质量守恒和化学方程式计算</a:t>
                      </a:r>
                      <a:endParaRPr lang="zh-CN" altLang="en-US" sz="1600" dirty="0" err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期中复习</a:t>
                      </a:r>
                      <a:endParaRPr lang="zh-CN" altLang="en-US" sz="1600" dirty="0" err="1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水</a:t>
                      </a:r>
                      <a:endParaRPr lang="zh-CN" altLang="en-US" sz="1600" b="0" dirty="0" err="1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zh-CN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溶液基本概念</a:t>
                      </a:r>
                      <a:endParaRPr lang="zh-CN" altLang="zh-CN" sz="1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溶解度曲线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zh-CN" sz="160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水和溶液复习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zh-CN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燃烧和碳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zh-CN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碳的化合物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zh-CN" sz="16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二氧化碳的制备</a:t>
                      </a:r>
                      <a:endParaRPr lang="zh-CN" sz="16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6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气体制备和还原氧化铜</a:t>
                      </a:r>
                      <a:endParaRPr lang="zh-CN" altLang="zh-CN" sz="160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dirty="0" err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一模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复习（</a:t>
                      </a:r>
                      <a:r>
                        <a:rPr lang="zh-CN" altLang="en-US" sz="1600" dirty="0" err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一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）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600" b="0" dirty="0" err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一模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复习（二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600" b="0" dirty="0">
                        <a:solidFill>
                          <a:srgbClr val="0000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38008" y="2698208"/>
            <a:ext cx="638839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0E5E59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感谢观看</a:t>
            </a:r>
            <a:endParaRPr lang="zh-CN" altLang="en-US" sz="7200" dirty="0">
              <a:solidFill>
                <a:srgbClr val="0E5E59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8008" y="1806256"/>
            <a:ext cx="4704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0E5E59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KEYTELL  EDUCATION</a:t>
            </a:r>
            <a:endParaRPr lang="zh-CN" altLang="en-US" sz="1600" dirty="0">
              <a:solidFill>
                <a:srgbClr val="0E5E59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6174" y="3111661"/>
            <a:ext cx="29373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</a:rPr>
              <a:t>各章节考点重难点</a:t>
            </a:r>
            <a:endParaRPr lang="zh-CN" altLang="en-US" sz="2400" b="1" dirty="0">
              <a:solidFill>
                <a:srgbClr val="0E5E5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40481" y="4060351"/>
            <a:ext cx="29373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一模考试</a:t>
            </a:r>
            <a:r>
              <a:rPr lang="zh-CN" altLang="en-US" sz="2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注意点</a:t>
            </a:r>
            <a:endParaRPr lang="zh-CN" altLang="en-US" sz="2400" dirty="0">
              <a:solidFill>
                <a:srgbClr val="0E5E59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76174" y="5067504"/>
            <a:ext cx="293734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</a:rPr>
              <a:t>上课计划表</a:t>
            </a:r>
            <a:endParaRPr lang="zh-CN" altLang="en-US" sz="2400" b="1" dirty="0">
              <a:solidFill>
                <a:srgbClr val="0E5E5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11678" y="3019533"/>
            <a:ext cx="643774" cy="643774"/>
          </a:xfrm>
          <a:prstGeom prst="ellipse">
            <a:avLst/>
          </a:prstGeom>
          <a:solidFill>
            <a:srgbClr val="0E5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02</a:t>
            </a:r>
            <a:endParaRPr lang="zh-CN" altLang="en-US" sz="11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111215" y="3968223"/>
            <a:ext cx="643774" cy="643774"/>
          </a:xfrm>
          <a:prstGeom prst="ellipse">
            <a:avLst/>
          </a:prstGeom>
          <a:solidFill>
            <a:srgbClr val="0E5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03</a:t>
            </a:r>
            <a:endParaRPr lang="zh-CN" altLang="en-US" sz="11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11678" y="4975376"/>
            <a:ext cx="643774" cy="643774"/>
          </a:xfrm>
          <a:prstGeom prst="ellipse">
            <a:avLst/>
          </a:prstGeom>
          <a:solidFill>
            <a:srgbClr val="0E5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04</a:t>
            </a:r>
            <a:endParaRPr lang="zh-CN" altLang="en-US" sz="11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71226" y="819205"/>
            <a:ext cx="2254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0E5E59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目录</a:t>
            </a:r>
            <a:endParaRPr lang="zh-CN" altLang="en-US" sz="5400" dirty="0">
              <a:solidFill>
                <a:srgbClr val="0E5E59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30860" y="509025"/>
            <a:ext cx="2135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CONTENT</a:t>
            </a:r>
            <a:endParaRPr lang="zh-CN" altLang="en-US" sz="2000" dirty="0"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11678" y="1998453"/>
            <a:ext cx="643774" cy="643774"/>
          </a:xfrm>
          <a:prstGeom prst="ellipse">
            <a:avLst/>
          </a:prstGeom>
          <a:solidFill>
            <a:srgbClr val="0E5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>
                <a:solidFill>
                  <a:schemeClr val="bg1"/>
                </a:solidFill>
                <a:latin typeface="思源黑体 Normal" panose="020B0400000000000000" pitchFamily="34" charset="-122"/>
                <a:ea typeface="思源黑体 Normal" panose="020B0400000000000000" pitchFamily="34" charset="-122"/>
              </a:rPr>
              <a:t>01</a:t>
            </a:r>
            <a:endParaRPr lang="zh-CN" altLang="en-US" sz="1100" dirty="0">
              <a:solidFill>
                <a:schemeClr val="bg1"/>
              </a:solidFill>
              <a:latin typeface="思源黑体 Normal" panose="020B0400000000000000" pitchFamily="34" charset="-122"/>
              <a:ea typeface="思源黑体 Normal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05125" y="2090420"/>
            <a:ext cx="27127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暑假班综合反馈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03418" y="2765288"/>
            <a:ext cx="59851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暑假班综合反馈</a:t>
            </a:r>
            <a:endParaRPr lang="zh-CN" altLang="en-US" sz="5400" b="1" dirty="0">
              <a:solidFill>
                <a:srgbClr val="0E5E59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7550" y="426085"/>
            <a:ext cx="24149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重点内容</a:t>
            </a:r>
            <a:endParaRPr lang="zh-CN" altLang="en-US" sz="3200" dirty="0">
              <a:solidFill>
                <a:srgbClr val="0E5E5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1152433"/>
            <a:ext cx="12192000" cy="4586516"/>
            <a:chOff x="0" y="1256345"/>
            <a:chExt cx="12192000" cy="4586516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0" y="4449490"/>
              <a:ext cx="2264229" cy="1393371"/>
            </a:xfrm>
            <a:prstGeom prst="line">
              <a:avLst/>
            </a:prstGeom>
            <a:ln w="25400">
              <a:solidFill>
                <a:srgbClr val="0E5E59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2264229" y="4362398"/>
              <a:ext cx="2481942" cy="87094"/>
            </a:xfrm>
            <a:prstGeom prst="line">
              <a:avLst/>
            </a:prstGeom>
            <a:ln w="25400">
              <a:solidFill>
                <a:srgbClr val="0E5E59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746171" y="3346398"/>
              <a:ext cx="1465943" cy="1016000"/>
            </a:xfrm>
            <a:prstGeom prst="line">
              <a:avLst/>
            </a:prstGeom>
            <a:ln w="25400">
              <a:solidFill>
                <a:srgbClr val="0E5E59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6212114" y="2824252"/>
              <a:ext cx="3091543" cy="522147"/>
            </a:xfrm>
            <a:prstGeom prst="line">
              <a:avLst/>
            </a:prstGeom>
            <a:ln w="25400">
              <a:solidFill>
                <a:srgbClr val="0E5E59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9303657" y="1256345"/>
              <a:ext cx="2888343" cy="1567907"/>
            </a:xfrm>
            <a:prstGeom prst="line">
              <a:avLst/>
            </a:prstGeom>
            <a:ln w="25400">
              <a:solidFill>
                <a:srgbClr val="0E5E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717730" y="2551657"/>
            <a:ext cx="7004685" cy="1565910"/>
            <a:chOff x="717730" y="2655569"/>
            <a:chExt cx="7004685" cy="1565910"/>
          </a:xfrm>
          <a:solidFill>
            <a:schemeClr val="bg1">
              <a:alpha val="20000"/>
            </a:schemeClr>
          </a:solidFill>
        </p:grpSpPr>
        <p:sp>
          <p:nvSpPr>
            <p:cNvPr id="11" name="矩形 10"/>
            <p:cNvSpPr/>
            <p:nvPr/>
          </p:nvSpPr>
          <p:spPr>
            <a:xfrm>
              <a:off x="717730" y="3782059"/>
              <a:ext cx="3121660" cy="439420"/>
            </a:xfrm>
            <a:prstGeom prst="rect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145047"/>
                  </a:solidFill>
                  <a:latin typeface="微软雅黑" panose="020B0503020204020204" charset="-122"/>
                  <a:ea typeface="微软雅黑" panose="020B0503020204020204" charset="-122"/>
                </a:rPr>
                <a:t>走进化学世界</a:t>
              </a:r>
              <a:endParaRPr lang="zh-CN" altLang="en-US" b="1" dirty="0">
                <a:solidFill>
                  <a:srgbClr val="145047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642665" y="2655569"/>
              <a:ext cx="3079750" cy="439420"/>
            </a:xfrm>
            <a:prstGeom prst="rect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14504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水与</a:t>
              </a:r>
              <a:r>
                <a:rPr lang="zh-CN" altLang="en-US" b="1" dirty="0">
                  <a:solidFill>
                    <a:srgbClr val="145047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溶液</a:t>
              </a:r>
              <a:endParaRPr lang="zh-CN" altLang="en-US" b="1" dirty="0">
                <a:solidFill>
                  <a:srgbClr val="14504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029585" y="4453890"/>
            <a:ext cx="351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b="1" dirty="0">
                <a:solidFill>
                  <a:srgbClr val="145047"/>
                </a:solidFill>
                <a:latin typeface="微软雅黑" panose="020B0503020204020204" charset="-122"/>
                <a:ea typeface="微软雅黑" panose="020B0503020204020204" charset="-122"/>
              </a:rPr>
              <a:t>空气、氧气与质量守恒定律</a:t>
            </a:r>
            <a:endParaRPr lang="zh-CN" b="1" dirty="0">
              <a:solidFill>
                <a:srgbClr val="14504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33080" y="2916555"/>
            <a:ext cx="238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45047"/>
                </a:solidFill>
                <a:latin typeface="微软雅黑" panose="020B0503020204020204" charset="-122"/>
                <a:ea typeface="微软雅黑" panose="020B0503020204020204" charset="-122"/>
              </a:rPr>
              <a:t>碳与燃烧</a:t>
            </a:r>
            <a:endParaRPr lang="zh-CN" altLang="en-US" b="1" dirty="0">
              <a:solidFill>
                <a:srgbClr val="14504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03418" y="2757033"/>
            <a:ext cx="598516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0E5E5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各章节考点重难点</a:t>
            </a:r>
            <a:endParaRPr lang="zh-CN" altLang="en-US" sz="5400" dirty="0">
              <a:solidFill>
                <a:srgbClr val="0E5E59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7411" y="479965"/>
            <a:ext cx="5199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走进化学世界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89217" y="1063721"/>
            <a:ext cx="2225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难度☆☆☆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9305" y="2380615"/>
            <a:ext cx="3904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考题类型：   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选择题、填空题、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实验题、计算题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723255" y="1063625"/>
            <a:ext cx="5116830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考点（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重点、</a:t>
            </a:r>
            <a:r>
              <a:rPr lang="zh-CN" altLang="en-US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难点）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化学变化、物理变化、化学性质、物理性质的概念与区分</a:t>
            </a:r>
            <a:endParaRPr lang="zh-CN" altLang="en-US" sz="1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常用化学仪器与基本实验操作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混合物与纯净物的概念</a:t>
            </a:r>
            <a:endParaRPr lang="zh-CN" altLang="en-US" sz="1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物质提纯方法和粗盐提纯操作</a:t>
            </a:r>
            <a:endParaRPr lang="zh-CN" altLang="en-US" sz="1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元素符号和化学式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关于化学式的计算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物质构成与物质组成</a:t>
            </a:r>
            <a:endParaRPr lang="zh-CN" altLang="en-US" sz="1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690" y="3352800"/>
            <a:ext cx="2618740" cy="2986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3425" y="480060"/>
            <a:ext cx="3067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空气与氧气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89217" y="1063721"/>
            <a:ext cx="2225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难度☆☆☆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8650" y="2136140"/>
            <a:ext cx="3090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考题类型： 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选择题、填空题、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题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34405" y="789940"/>
            <a:ext cx="3549650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20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考点（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重点、</a:t>
            </a:r>
            <a:r>
              <a:rPr lang="zh-CN" altLang="en-US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难点）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空气的组成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空气中氧气体积分数测定实验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氮气和稀有气体的性质和用途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氧气的性质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氧气的实验室制法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催化剂与催化作用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氧化反应与化合反应、分解反应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" y="3419475"/>
            <a:ext cx="28257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795" y="426085"/>
            <a:ext cx="51415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质量守恒定律与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化学方程式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89305" y="1063625"/>
            <a:ext cx="2640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难度☆☆☆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☆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☆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9217" y="1931629"/>
            <a:ext cx="2865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考题类型：   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选择题、计算题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03975" y="476250"/>
            <a:ext cx="445516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考点（</a:t>
            </a: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重点、</a:t>
            </a: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难点）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物质的量和摩尔质量的含义、单位及计算方法</a:t>
            </a:r>
            <a:endParaRPr lang="zh-CN" altLang="en-US" sz="1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物质的量与物质质量和微粒个数间的换算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质量守恒定律</a:t>
            </a:r>
            <a:endParaRPr lang="zh-CN" altLang="en-US" sz="1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化学方程式的书写与意义</a:t>
            </a:r>
            <a:endParaRPr lang="zh-CN" altLang="en-US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有关化学方程式的计算</a:t>
            </a:r>
            <a:endParaRPr lang="zh-CN" altLang="en-US" sz="1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zh-CN" altLang="en-US" sz="1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735" y="3760470"/>
            <a:ext cx="2766695" cy="14370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7417" y="425990"/>
            <a:ext cx="2839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水与溶液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89217" y="1063721"/>
            <a:ext cx="2225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难度☆☆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☆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☆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9217" y="1931629"/>
            <a:ext cx="2865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考题类型：   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选择题、实验题、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计算题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4782" y="341323"/>
            <a:ext cx="3441447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考点（</a:t>
            </a: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重点、</a:t>
            </a: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难点）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水的净化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电解水实验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水的物理性质和化学性质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溶液的定义和特征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区分溶液、悬浊液和乳浊液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溶解度的概念和影响因素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饱和溶液与不饱和溶液之间的转换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溶解度和溶质质量分数的计算</a:t>
            </a:r>
            <a:endParaRPr lang="zh-CN" altLang="en-US" sz="1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溶解度曲线的意义</a:t>
            </a:r>
            <a:endParaRPr lang="zh-CN" altLang="en-US" sz="1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结晶方法和基本操作</a:t>
            </a:r>
            <a:endParaRPr lang="zh-CN" altLang="en-US" sz="1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溶液的酸碱性与</a:t>
            </a:r>
            <a:r>
              <a:rPr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pH</a:t>
            </a:r>
            <a:endParaRPr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91" name="Picture24" descr="菁优网：http://www.jyeoo.com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49630" y="4220210"/>
            <a:ext cx="1009650" cy="1259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图片 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3195" y="4057650"/>
            <a:ext cx="15430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5bea88f-08ce-41ec-adbf-3c59df22017e}"/>
  <p:tag name="TABLE_ENDDRAG_ORIGIN_RECT" val="435*401"/>
  <p:tag name="TABLE_ENDDRAG_RECT" val="241*48*435*40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WPS 演示</Application>
  <PresentationFormat>宽屏</PresentationFormat>
  <Paragraphs>218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思源黑体 Normal</vt:lpstr>
      <vt:lpstr>黑体</vt:lpstr>
      <vt:lpstr>思源黑体 Bold</vt:lpstr>
      <vt:lpstr>微软雅黑</vt:lpstr>
      <vt:lpstr>Times New Roman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卖几个羊</cp:lastModifiedBy>
  <cp:revision>71</cp:revision>
  <dcterms:created xsi:type="dcterms:W3CDTF">2020-02-10T14:56:00Z</dcterms:created>
  <dcterms:modified xsi:type="dcterms:W3CDTF">2021-07-27T06:52:51Z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ICV">
    <vt:lpwstr>69A9613A8FD94FCE8ABB2C2F40B70D3C</vt:lpwstr>
  </property>
</Properties>
</file>