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9" r:id="rId4"/>
    <p:sldId id="288" r:id="rId5"/>
    <p:sldId id="315" r:id="rId6"/>
    <p:sldId id="316" r:id="rId7"/>
    <p:sldId id="285" r:id="rId8"/>
    <p:sldId id="286" r:id="rId9"/>
    <p:sldId id="319" r:id="rId10"/>
    <p:sldId id="272" r:id="rId11"/>
    <p:sldId id="274" r:id="rId12"/>
  </p:sldIdLst>
  <p:sldSz cx="12192000" cy="6858000"/>
  <p:notesSz cx="6858000" cy="9144000"/>
  <p:embeddedFontLs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黑体" panose="02010609060101010101" pitchFamily="49" charset="-122"/>
      <p:regular r:id="rId16"/>
    </p:embeddedFont>
    <p:embeddedFont>
      <p:font typeface="思源黑体 Bold" panose="02010600030101010101" charset="-122"/>
      <p:bold r:id="rId17"/>
    </p:embeddedFont>
    <p:embeddedFont>
      <p:font typeface="思源黑体 Normal" panose="02010600030101010101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E59"/>
    <a:srgbClr val="145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9F21-E87B-4F85-8728-E0DECF8CD07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1CFC-B77F-4A04-B9F6-FAC8D83F0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8008" y="1842451"/>
            <a:ext cx="470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0E5E59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KEYTELL  EDUCATION</a:t>
            </a:r>
            <a:endParaRPr lang="zh-CN" altLang="en-US" sz="1600" dirty="0">
              <a:solidFill>
                <a:srgbClr val="0E5E59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008" y="2698208"/>
            <a:ext cx="803811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八年级下 物理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上课计划表</a:t>
            </a:r>
            <a:endParaRPr lang="zh-CN" altLang="en-US" sz="32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024" y="2283286"/>
            <a:ext cx="2505016" cy="2505016"/>
          </a:xfrm>
          <a:custGeom>
            <a:avLst/>
            <a:gdLst>
              <a:gd name="connsiteX0" fmla="*/ 2114960 w 4229920"/>
              <a:gd name="connsiteY0" fmla="*/ 0 h 4229920"/>
              <a:gd name="connsiteX1" fmla="*/ 4229920 w 4229920"/>
              <a:gd name="connsiteY1" fmla="*/ 2114960 h 4229920"/>
              <a:gd name="connsiteX2" fmla="*/ 2114960 w 4229920"/>
              <a:gd name="connsiteY2" fmla="*/ 4229920 h 4229920"/>
              <a:gd name="connsiteX3" fmla="*/ 0 w 4229920"/>
              <a:gd name="connsiteY3" fmla="*/ 2114960 h 4229920"/>
              <a:gd name="connsiteX4" fmla="*/ 2114960 w 4229920"/>
              <a:gd name="connsiteY4" fmla="*/ 0 h 42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920" h="4229920">
                <a:moveTo>
                  <a:pt x="2114960" y="0"/>
                </a:moveTo>
                <a:cubicBezTo>
                  <a:pt x="3283020" y="0"/>
                  <a:pt x="4229920" y="946900"/>
                  <a:pt x="4229920" y="2114960"/>
                </a:cubicBezTo>
                <a:cubicBezTo>
                  <a:pt x="4229920" y="3283020"/>
                  <a:pt x="3283020" y="4229920"/>
                  <a:pt x="2114960" y="4229920"/>
                </a:cubicBezTo>
                <a:cubicBezTo>
                  <a:pt x="946900" y="4229920"/>
                  <a:pt x="0" y="3283020"/>
                  <a:pt x="0" y="2114960"/>
                </a:cubicBezTo>
                <a:cubicBezTo>
                  <a:pt x="0" y="946900"/>
                  <a:pt x="946900" y="0"/>
                  <a:pt x="2114960" y="0"/>
                </a:cubicBezTo>
                <a:close/>
              </a:path>
            </a:pathLst>
          </a:custGeom>
        </p:spPr>
      </p:pic>
      <p:graphicFrame>
        <p:nvGraphicFramePr>
          <p:cNvPr id="13" name="表格 1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7527768"/>
              </p:ext>
            </p:extLst>
          </p:nvPr>
        </p:nvGraphicFramePr>
        <p:xfrm>
          <a:off x="5571490" y="721995"/>
          <a:ext cx="5536565" cy="541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周次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课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程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计划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杠杆与杠杆平衡条件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杠杆分类与应用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滑轮与滑轮组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杠杆与滑轮综合复习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月考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复习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机械功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功率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功和功率计算练习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机械能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期中复习</a:t>
                      </a:r>
                      <a:endParaRPr lang="en-US" altLang="en-US" sz="1600" b="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温度温标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分子动理论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热量、比热容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热量的计算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内能；物态变化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热机并掌握热机的四大冲程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密度和测量密度的方法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期末复习（一）</a:t>
                      </a:r>
                      <a:endParaRPr lang="en-US" altLang="en-US" sz="16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19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期末复习（二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600" b="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8008" y="2698208"/>
            <a:ext cx="63883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0E5E5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感谢观看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38008" y="1806256"/>
            <a:ext cx="470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0E5E59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KEYTELL  EDUCATION</a:t>
            </a:r>
            <a:endParaRPr lang="zh-CN" altLang="en-US" sz="1600" dirty="0">
              <a:solidFill>
                <a:srgbClr val="0E5E59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6174" y="3111661"/>
            <a:ext cx="29373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</a:rPr>
              <a:t>各章节考点重难点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75711" y="4060351"/>
            <a:ext cx="29373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各阶段考试注意点</a:t>
            </a:r>
            <a:endParaRPr lang="zh-CN" altLang="en-US" sz="24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6174" y="5067504"/>
            <a:ext cx="29373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</a:rPr>
              <a:t>上课计划表</a:t>
            </a:r>
          </a:p>
        </p:txBody>
      </p:sp>
      <p:sp>
        <p:nvSpPr>
          <p:cNvPr id="8" name="椭圆 7"/>
          <p:cNvSpPr/>
          <p:nvPr/>
        </p:nvSpPr>
        <p:spPr>
          <a:xfrm>
            <a:off x="2111678" y="3019533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01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11215" y="3968223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02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11678" y="4975376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03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6796" y="1463095"/>
            <a:ext cx="2254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0E5E5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目录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46430" y="1152915"/>
            <a:ext cx="213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CONTENT</a:t>
            </a:r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57033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各章节考点重难点</a:t>
            </a:r>
            <a:endParaRPr lang="zh-CN" altLang="en-US" sz="54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7411" y="479965"/>
            <a:ext cx="519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简单机械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杠杆、滑轮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89217" y="1063721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难度☆☆☆☆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217" y="2778084"/>
            <a:ext cx="286512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 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选择题、填空题、作图题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31957" y="1099740"/>
            <a:ext cx="3405708" cy="465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杠杆定义及杠杆五要素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杠杆的平衡条件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杠杆种类及各自特点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力臂的概念、画力臂</a:t>
            </a:r>
            <a:endParaRPr lang="en-US" altLang="zh-CN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实验探究杠杆平衡条件</a:t>
            </a:r>
            <a:endParaRPr lang="en-US" altLang="zh-CN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力臂作图；杠杆平衡条件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定滑轮、动滑轮的定义、特点、作用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确定滑轮组承担重物的绳子股数</a:t>
            </a:r>
            <a:endParaRPr lang="en-US" altLang="zh-CN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动、定滑轮的特点</a:t>
            </a: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Picture 2" descr="2013人教版八年级物理下册12.1杠杆ppt">
            <a:extLst>
              <a:ext uri="{FF2B5EF4-FFF2-40B4-BE49-F238E27FC236}">
                <a16:creationId xmlns:a16="http://schemas.microsoft.com/office/drawing/2014/main" id="{63111221-EABC-4FD5-9D18-5623064AC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9356" t="28403" r="2261"/>
          <a:stretch>
            <a:fillRect/>
          </a:stretch>
        </p:blipFill>
        <p:spPr bwMode="auto">
          <a:xfrm>
            <a:off x="8992184" y="1293908"/>
            <a:ext cx="3057033" cy="239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550" y="426085"/>
            <a:ext cx="306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功      功率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89217" y="1063721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难度☆☆☆☆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9177" y="2343134"/>
            <a:ext cx="286512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计算题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5411" y="1152205"/>
            <a:ext cx="3371850" cy="430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342900" indent="-342900">
              <a:lnSpc>
                <a:spcPct val="4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机械功的定义、公式及单位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4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做功的两个要素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4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功率的定义、公式及单位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4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功与功率的计算</a:t>
            </a:r>
            <a:endParaRPr lang="en-US" altLang="zh-CN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92F9FFE6-8DFC-41A8-88C7-604E3E6562D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79399" y="3232890"/>
            <a:ext cx="1844675" cy="5826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3200" b="1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Arial"/>
              </a:rPr>
              <a:t>  </a:t>
            </a:r>
            <a:r>
              <a:rPr lang="en-US" altLang="zh-CN" sz="3200" b="1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0000"/>
                </a:solidFill>
                <a:latin typeface="Times New Roman" panose="02020603050405020304" pitchFamily="18" charset="0"/>
                <a:ea typeface="黑体" pitchFamily="49" charset="-122"/>
                <a:cs typeface="Arial"/>
              </a:rPr>
              <a:t>W </a:t>
            </a:r>
            <a:r>
              <a:rPr lang="en-US" altLang="zh-CN" sz="32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0000"/>
                </a:solidFill>
                <a:latin typeface="Times New Roman" panose="02020603050405020304" pitchFamily="18" charset="0"/>
                <a:ea typeface="黑体" pitchFamily="49" charset="-122"/>
                <a:cs typeface="Arial"/>
              </a:rPr>
              <a:t>= </a:t>
            </a:r>
            <a:r>
              <a:rPr lang="en-US" altLang="zh-CN" sz="3200" b="1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0000"/>
                </a:solidFill>
                <a:latin typeface="Times New Roman" panose="02020603050405020304" pitchFamily="18" charset="0"/>
                <a:ea typeface="黑体" pitchFamily="49" charset="-122"/>
                <a:cs typeface="Arial"/>
              </a:rPr>
              <a:t>Fs</a:t>
            </a:r>
            <a:endParaRPr lang="en-US" altLang="zh-CN" sz="3200" b="1" i="1" dirty="0">
              <a:solidFill>
                <a:srgbClr val="CC0000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13" name="对象 1">
            <a:extLst>
              <a:ext uri="{FF2B5EF4-FFF2-40B4-BE49-F238E27FC236}">
                <a16:creationId xmlns:a16="http://schemas.microsoft.com/office/drawing/2014/main" id="{D1961FBD-0D17-4F88-A918-D5C5013E2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20058"/>
              </p:ext>
            </p:extLst>
          </p:nvPr>
        </p:nvGraphicFramePr>
        <p:xfrm>
          <a:off x="1103706" y="4394286"/>
          <a:ext cx="1284387" cy="116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1987" imgH="393871" progId="Equation.DSMT4">
                  <p:embed/>
                </p:oleObj>
              </mc:Choice>
              <mc:Fallback>
                <p:oleObj r:id="rId3" imgW="431987" imgH="393871" progId="Equation.DSMT4">
                  <p:embed/>
                  <p:pic>
                    <p:nvPicPr>
                      <p:cNvPr id="7" name="对象 1">
                        <a:extLst>
                          <a:ext uri="{FF2B5EF4-FFF2-40B4-BE49-F238E27FC236}">
                            <a16:creationId xmlns:a16="http://schemas.microsoft.com/office/drawing/2014/main" id="{8B9CCB46-063B-48ED-9988-50DC749D2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706" y="4394286"/>
                        <a:ext cx="1284387" cy="1168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热量   比热容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89217" y="1063721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217" y="1931629"/>
            <a:ext cx="286512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 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选择题、计算题、实验题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1037" y="662633"/>
            <a:ext cx="3441447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热量的概念及单位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热量的计算公式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比热容的定义及单位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比热容的定义式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实验探究比热容的性质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10098A-0BDA-463E-A8CE-9789EFC6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4" y="3197539"/>
            <a:ext cx="6218785" cy="2362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57033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各阶段考试注意点</a:t>
            </a:r>
            <a:endParaRPr lang="zh-CN" altLang="en-US" sz="5400" b="1" dirty="0">
              <a:solidFill>
                <a:srgbClr val="0E5E59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</a:rPr>
              <a:t>考试注意点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1152433"/>
            <a:ext cx="12192000" cy="4586516"/>
            <a:chOff x="0" y="1256345"/>
            <a:chExt cx="12192000" cy="458651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0" y="4449490"/>
              <a:ext cx="2264229" cy="1393371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264229" y="4362398"/>
              <a:ext cx="2481942" cy="87094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746171" y="3346398"/>
              <a:ext cx="1465943" cy="1016000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212114" y="2824252"/>
              <a:ext cx="3091543" cy="522147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9303657" y="1256345"/>
              <a:ext cx="2888343" cy="1567907"/>
            </a:xfrm>
            <a:prstGeom prst="line">
              <a:avLst/>
            </a:prstGeom>
            <a:ln w="25400">
              <a:solidFill>
                <a:srgbClr val="0E5E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132114" y="2579762"/>
            <a:ext cx="9057513" cy="2329925"/>
            <a:chOff x="1132114" y="2683674"/>
            <a:chExt cx="9057513" cy="2329925"/>
          </a:xfrm>
          <a:solidFill>
            <a:schemeClr val="bg1">
              <a:alpha val="2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1132114" y="3780324"/>
              <a:ext cx="3426056" cy="439283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rPr>
                <a:t>杠杆、滑轮等简单机械的应用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542972" y="4574316"/>
              <a:ext cx="1611085" cy="439283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rPr>
                <a:t>期中考试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97227" y="2683674"/>
              <a:ext cx="2782586" cy="439283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rPr>
                <a:t>简单机械的综合考察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endParaRPr>
            </a:p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rPr>
                <a:t>热量比热容的计算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78542" y="3663865"/>
              <a:ext cx="1611085" cy="439283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</a:rPr>
                <a:t>总复习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24114" y="3016716"/>
            <a:ext cx="342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第一次月考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8720" y="5195269"/>
            <a:ext cx="365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前两章的综合复习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25200" y="1947277"/>
            <a:ext cx="3857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第二次月考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757885" y="3152316"/>
            <a:ext cx="339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期末考试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57033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上课计划表</a:t>
            </a:r>
            <a:endParaRPr lang="zh-CN" altLang="en-US" sz="5400" b="1" dirty="0">
              <a:solidFill>
                <a:srgbClr val="0E5E59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5bea88f-08ce-41ec-adbf-3c59df22017e}"/>
  <p:tag name="TABLE_ENDDRAG_ORIGIN_RECT" val="435*401"/>
  <p:tag name="TABLE_ENDDRAG_RECT" val="241*48*435*40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324</Words>
  <Application>Microsoft Office PowerPoint</Application>
  <PresentationFormat>宽屏</PresentationFormat>
  <Paragraphs>99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思源黑体 Normal</vt:lpstr>
      <vt:lpstr>黑体</vt:lpstr>
      <vt:lpstr>等线 Light</vt:lpstr>
      <vt:lpstr>Arial</vt:lpstr>
      <vt:lpstr>思源黑体 Bold</vt:lpstr>
      <vt:lpstr>Times New Roman</vt:lpstr>
      <vt:lpstr>宋体</vt:lpstr>
      <vt:lpstr>等线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蓝 胖子</cp:lastModifiedBy>
  <cp:revision>35</cp:revision>
  <dcterms:created xsi:type="dcterms:W3CDTF">2020-02-10T14:56:00Z</dcterms:created>
  <dcterms:modified xsi:type="dcterms:W3CDTF">2021-03-17T13:17:35Z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69A9613A8FD94FCE8ABB2C2F40B70D3C</vt:lpwstr>
  </property>
</Properties>
</file>