
<file path=[Content_Types].xml><?xml version="1.0" encoding="utf-8"?>
<Types xmlns="http://schemas.openxmlformats.org/package/2006/content-types">
  <Default Extension="jpeg" ContentType="image/jpe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322" r:id="rId5"/>
    <p:sldId id="323" r:id="rId6"/>
    <p:sldId id="279" r:id="rId7"/>
    <p:sldId id="288" r:id="rId8"/>
    <p:sldId id="315" r:id="rId9"/>
    <p:sldId id="316" r:id="rId10"/>
    <p:sldId id="324" r:id="rId11"/>
    <p:sldId id="285" r:id="rId12"/>
    <p:sldId id="286" r:id="rId13"/>
    <p:sldId id="319" r:id="rId14"/>
    <p:sldId id="272" r:id="rId15"/>
    <p:sldId id="274" r:id="rId16"/>
  </p:sldIdLst>
  <p:sldSz cx="12192000" cy="6858000"/>
  <p:notesSz cx="6858000" cy="9144000"/>
  <p:embeddedFontLst>
    <p:embeddedFont>
      <p:font typeface="思源黑体 Normal" panose="020B0400000000000000" pitchFamily="34" charset="-122"/>
      <p:regular r:id="rId20"/>
    </p:embeddedFont>
    <p:embeddedFont>
      <p:font typeface="黑体" panose="02010609060101010101" charset="-122"/>
      <p:regular r:id="rId21"/>
    </p:embeddedFont>
    <p:embeddedFont>
      <p:font typeface="思源黑体 Bold" panose="020B0800000000000000" pitchFamily="34" charset="-122"/>
      <p:bold r:id="rId22"/>
    </p:embeddedFont>
    <p:embeddedFont>
      <p:font typeface="微软雅黑" panose="020B0503020204020204" charset="-122"/>
      <p:regular r:id="rId23"/>
    </p:embeddedFont>
    <p:embeddedFont>
      <p:font typeface="等线 Light" panose="02010600030101010101" charset="-122"/>
      <p:regular r:id="rId24"/>
    </p:embeddedFont>
    <p:embeddedFont>
      <p:font typeface="等线" panose="02010600030101010101" charset="-122"/>
      <p:regular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E59"/>
    <a:srgbClr val="145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68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9F21-E87B-4F85-8728-E0DECF8CD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1CFC-B77F-4A04-B9F6-FAC8D83F0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9F21-E87B-4F85-8728-E0DECF8CD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1CFC-B77F-4A04-B9F6-FAC8D83F0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9F21-E87B-4F85-8728-E0DECF8CD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1CFC-B77F-4A04-B9F6-FAC8D83F0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9F21-E87B-4F85-8728-E0DECF8CD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1CFC-B77F-4A04-B9F6-FAC8D83F0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9F21-E87B-4F85-8728-E0DECF8CD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1CFC-B77F-4A04-B9F6-FAC8D83F0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9F21-E87B-4F85-8728-E0DECF8CD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1CFC-B77F-4A04-B9F6-FAC8D83F0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9F21-E87B-4F85-8728-E0DECF8CD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1CFC-B77F-4A04-B9F6-FAC8D83F0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9F21-E87B-4F85-8728-E0DECF8CD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1CFC-B77F-4A04-B9F6-FAC8D83F0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F9F21-E87B-4F85-8728-E0DECF8CD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31CFC-B77F-4A04-B9F6-FAC8D83F03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1.png"/><Relationship Id="rId3" Type="http://schemas.openxmlformats.org/officeDocument/2006/relationships/image" Target="file:///D:\&#24555;&#30424;\&#20013;&#23398;&#29289;&#29702;\&#39640;&#32771;&#19968;&#36718;&#22797;&#20064;\&#31532;1&#31456;%2520&#30452;&#32447;&#36816;&#21160;\1-1.TIF" TargetMode="Externa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8008" y="1842451"/>
            <a:ext cx="4704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rgbClr val="0E5E59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KEYTELL  EDUCATION</a:t>
            </a:r>
            <a:endParaRPr lang="zh-CN" altLang="en-US" sz="1600" dirty="0">
              <a:solidFill>
                <a:srgbClr val="0E5E59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38008" y="2698208"/>
            <a:ext cx="803811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八年级 物理</a:t>
            </a:r>
            <a:endParaRPr lang="zh-CN" altLang="en-US" sz="7200" dirty="0">
              <a:solidFill>
                <a:srgbClr val="0E5E59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03418" y="2757033"/>
            <a:ext cx="598516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各阶段考试注意点</a:t>
            </a:r>
            <a:endParaRPr lang="zh-CN" altLang="en-US" sz="5400" b="1" dirty="0">
              <a:solidFill>
                <a:srgbClr val="0E5E59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7417" y="425990"/>
            <a:ext cx="2839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</a:rPr>
              <a:t>考试注意点</a:t>
            </a:r>
            <a:endParaRPr lang="zh-CN" altLang="en-US" sz="3200" dirty="0">
              <a:solidFill>
                <a:srgbClr val="0E5E5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1152433"/>
            <a:ext cx="12192000" cy="4586516"/>
            <a:chOff x="0" y="1256345"/>
            <a:chExt cx="12192000" cy="4586516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0" y="4449490"/>
              <a:ext cx="2264229" cy="1393371"/>
            </a:xfrm>
            <a:prstGeom prst="line">
              <a:avLst/>
            </a:prstGeom>
            <a:ln w="25400">
              <a:solidFill>
                <a:srgbClr val="0E5E59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2264229" y="4362398"/>
              <a:ext cx="2481942" cy="87094"/>
            </a:xfrm>
            <a:prstGeom prst="line">
              <a:avLst/>
            </a:prstGeom>
            <a:ln w="25400">
              <a:solidFill>
                <a:srgbClr val="0E5E59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746171" y="3346398"/>
              <a:ext cx="1465943" cy="1016000"/>
            </a:xfrm>
            <a:prstGeom prst="line">
              <a:avLst/>
            </a:prstGeom>
            <a:ln w="25400">
              <a:solidFill>
                <a:srgbClr val="0E5E59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6212114" y="2824252"/>
              <a:ext cx="3091543" cy="522147"/>
            </a:xfrm>
            <a:prstGeom prst="line">
              <a:avLst/>
            </a:prstGeom>
            <a:ln w="25400">
              <a:solidFill>
                <a:srgbClr val="0E5E59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9303657" y="1256345"/>
              <a:ext cx="2888343" cy="1567907"/>
            </a:xfrm>
            <a:prstGeom prst="line">
              <a:avLst/>
            </a:prstGeom>
            <a:ln w="25400">
              <a:solidFill>
                <a:srgbClr val="0E5E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1116239" y="2607702"/>
            <a:ext cx="9000363" cy="2277745"/>
            <a:chOff x="1132114" y="2711614"/>
            <a:chExt cx="9000363" cy="2277745"/>
          </a:xfrm>
          <a:solidFill>
            <a:schemeClr val="bg1">
              <a:alpha val="20000"/>
            </a:schemeClr>
          </a:solidFill>
        </p:grpSpPr>
        <p:sp>
          <p:nvSpPr>
            <p:cNvPr id="11" name="矩形 10"/>
            <p:cNvSpPr/>
            <p:nvPr/>
          </p:nvSpPr>
          <p:spPr>
            <a:xfrm>
              <a:off x="1132114" y="3780319"/>
              <a:ext cx="2319020" cy="439420"/>
            </a:xfrm>
            <a:prstGeom prst="rect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Bold" panose="020B0800000000000000" pitchFamily="34" charset="-122"/>
                  <a:ea typeface="思源黑体 Bold" panose="020B0800000000000000" pitchFamily="34" charset="-122"/>
                </a:rPr>
                <a:t>测量与声学部分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995329" y="4549939"/>
              <a:ext cx="1456055" cy="439420"/>
            </a:xfrm>
            <a:prstGeom prst="rect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Bold" panose="020B0800000000000000" pitchFamily="34" charset="-122"/>
                  <a:ea typeface="思源黑体 Bold" panose="020B0800000000000000" pitchFamily="34" charset="-122"/>
                </a:rPr>
                <a:t>期中考试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02084" y="2711614"/>
              <a:ext cx="2993390" cy="439420"/>
            </a:xfrm>
            <a:prstGeom prst="rect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Bold" panose="020B0800000000000000" pitchFamily="34" charset="-122"/>
                  <a:ea typeface="思源黑体 Bold" panose="020B0800000000000000" pitchFamily="34" charset="-122"/>
                </a:rPr>
                <a:t>凸透镜成像规律与运动部分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521392" y="3461935"/>
              <a:ext cx="1611085" cy="439283"/>
            </a:xfrm>
            <a:prstGeom prst="rect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Bold" panose="020B0800000000000000" pitchFamily="34" charset="-122"/>
                  <a:ea typeface="思源黑体 Bold" panose="020B0800000000000000" pitchFamily="34" charset="-122"/>
                </a:rPr>
                <a:t>总复习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92059" y="3361521"/>
            <a:ext cx="3426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第一次月考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82095" y="4872689"/>
            <a:ext cx="36514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期中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复习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86820" y="2297162"/>
            <a:ext cx="3857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第二次月考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30885" y="3019601"/>
            <a:ext cx="3393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期末考试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03418" y="2757033"/>
            <a:ext cx="598516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上课计划表</a:t>
            </a:r>
            <a:endParaRPr lang="zh-CN" altLang="en-US" sz="5400" b="1" dirty="0">
              <a:solidFill>
                <a:srgbClr val="0E5E59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7417" y="425990"/>
            <a:ext cx="2839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上课计划表</a:t>
            </a:r>
            <a:endParaRPr lang="zh-CN" altLang="en-US" sz="3200" dirty="0">
              <a:solidFill>
                <a:srgbClr val="0E5E59"/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024" y="2283286"/>
            <a:ext cx="2505016" cy="2505016"/>
          </a:xfrm>
          <a:custGeom>
            <a:avLst/>
            <a:gdLst>
              <a:gd name="connsiteX0" fmla="*/ 2114960 w 4229920"/>
              <a:gd name="connsiteY0" fmla="*/ 0 h 4229920"/>
              <a:gd name="connsiteX1" fmla="*/ 4229920 w 4229920"/>
              <a:gd name="connsiteY1" fmla="*/ 2114960 h 4229920"/>
              <a:gd name="connsiteX2" fmla="*/ 2114960 w 4229920"/>
              <a:gd name="connsiteY2" fmla="*/ 4229920 h 4229920"/>
              <a:gd name="connsiteX3" fmla="*/ 0 w 4229920"/>
              <a:gd name="connsiteY3" fmla="*/ 2114960 h 4229920"/>
              <a:gd name="connsiteX4" fmla="*/ 2114960 w 4229920"/>
              <a:gd name="connsiteY4" fmla="*/ 0 h 422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920" h="4229920">
                <a:moveTo>
                  <a:pt x="2114960" y="0"/>
                </a:moveTo>
                <a:cubicBezTo>
                  <a:pt x="3283020" y="0"/>
                  <a:pt x="4229920" y="946900"/>
                  <a:pt x="4229920" y="2114960"/>
                </a:cubicBezTo>
                <a:cubicBezTo>
                  <a:pt x="4229920" y="3283020"/>
                  <a:pt x="3283020" y="4229920"/>
                  <a:pt x="2114960" y="4229920"/>
                </a:cubicBezTo>
                <a:cubicBezTo>
                  <a:pt x="946900" y="4229920"/>
                  <a:pt x="0" y="3283020"/>
                  <a:pt x="0" y="2114960"/>
                </a:cubicBezTo>
                <a:cubicBezTo>
                  <a:pt x="0" y="946900"/>
                  <a:pt x="946900" y="0"/>
                  <a:pt x="2114960" y="0"/>
                </a:cubicBezTo>
                <a:close/>
              </a:path>
            </a:pathLst>
          </a:custGeom>
        </p:spPr>
      </p:pic>
      <p:graphicFrame>
        <p:nvGraphicFramePr>
          <p:cNvPr id="13" name="表格 12"/>
          <p:cNvGraphicFramePr/>
          <p:nvPr>
            <p:custDataLst>
              <p:tags r:id="rId2"/>
            </p:custDataLst>
          </p:nvPr>
        </p:nvGraphicFramePr>
        <p:xfrm>
          <a:off x="5460365" y="618490"/>
          <a:ext cx="5536565" cy="5756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620"/>
                <a:gridCol w="4893945"/>
              </a:tblGrid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周次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课</a:t>
                      </a: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程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计划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物理学发展与常见物理量测量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0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声音的产生和传播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5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声音的特征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光的反射</a:t>
                      </a:r>
                      <a:endParaRPr lang="zh-CN" altLang="zh-CN" sz="160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just"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平面镜成像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光的折射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透镜</a:t>
                      </a:r>
                      <a:endParaRPr lang="zh-CN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凸透镜成像规律</a:t>
                      </a:r>
                      <a:endParaRPr lang="zh-CN" altLang="en-US" sz="1600" dirty="0" err="1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zh-CN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光的色散</a:t>
                      </a:r>
                      <a:endParaRPr lang="zh-CN" altLang="en-US" sz="1600" dirty="0" err="1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期中复习</a:t>
                      </a:r>
                      <a:endParaRPr lang="zh-CN" altLang="en-US" sz="1600" b="0" dirty="0" err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zh-CN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机械运动</a:t>
                      </a:r>
                      <a:endParaRPr lang="zh-CN" altLang="zh-CN" sz="160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zh-CN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匀速直线运动</a:t>
                      </a:r>
                      <a:endParaRPr lang="zh-CN" altLang="zh-CN" sz="160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zh-CN" sz="160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力</a:t>
                      </a:r>
                      <a:endParaRPr lang="zh-CN" altLang="zh-CN" sz="160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zh-CN" sz="160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重</a:t>
                      </a:r>
                      <a:r>
                        <a:rPr lang="zh-CN" altLang="zh-CN" sz="160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力</a:t>
                      </a:r>
                      <a:endParaRPr lang="zh-CN" altLang="zh-CN" sz="160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zh-CN" sz="160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摩擦</a:t>
                      </a:r>
                      <a:r>
                        <a:rPr lang="zh-CN" altLang="zh-CN" sz="160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力</a:t>
                      </a:r>
                      <a:endParaRPr lang="zh-CN" altLang="zh-CN" sz="160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二力平衡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牛顿第一定律</a:t>
                      </a:r>
                      <a:endParaRPr lang="zh-CN" altLang="zh-CN" sz="160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期末复习（</a:t>
                      </a:r>
                      <a:r>
                        <a:rPr lang="zh-CN" altLang="en-US" sz="1600" dirty="0" err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一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）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期末复习（二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600" b="0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38008" y="2698208"/>
            <a:ext cx="638839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0E5E59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感谢观看</a:t>
            </a:r>
            <a:endParaRPr lang="zh-CN" altLang="en-US" sz="7200" dirty="0">
              <a:solidFill>
                <a:srgbClr val="0E5E59"/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38008" y="1806256"/>
            <a:ext cx="4704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rgbClr val="0E5E59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KEYTELL  EDUCATION</a:t>
            </a:r>
            <a:endParaRPr lang="zh-CN" altLang="en-US" sz="1600" dirty="0">
              <a:solidFill>
                <a:srgbClr val="0E5E59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76174" y="3111661"/>
            <a:ext cx="29373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</a:rPr>
              <a:t>各章节考点重难点</a:t>
            </a:r>
            <a:endParaRPr lang="zh-CN" altLang="en-US" sz="2400" b="1" dirty="0">
              <a:solidFill>
                <a:srgbClr val="0E5E5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75711" y="4060351"/>
            <a:ext cx="29373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各阶段考试注意点</a:t>
            </a:r>
            <a:endParaRPr lang="zh-CN" altLang="en-US" sz="2400" dirty="0">
              <a:solidFill>
                <a:srgbClr val="0E5E59"/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76174" y="5067504"/>
            <a:ext cx="29373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</a:rPr>
              <a:t>上课计划表</a:t>
            </a:r>
            <a:endParaRPr lang="zh-CN" altLang="en-US" sz="2400" b="1" dirty="0">
              <a:solidFill>
                <a:srgbClr val="0E5E5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111678" y="3019533"/>
            <a:ext cx="643774" cy="643774"/>
          </a:xfrm>
          <a:prstGeom prst="ellipse">
            <a:avLst/>
          </a:prstGeom>
          <a:solidFill>
            <a:srgbClr val="0E5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02</a:t>
            </a:r>
            <a:endParaRPr lang="zh-CN" altLang="en-US" sz="1100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111215" y="3968223"/>
            <a:ext cx="643774" cy="643774"/>
          </a:xfrm>
          <a:prstGeom prst="ellipse">
            <a:avLst/>
          </a:prstGeom>
          <a:solidFill>
            <a:srgbClr val="0E5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03</a:t>
            </a:r>
            <a:endParaRPr lang="zh-CN" altLang="en-US" sz="1100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11678" y="4975376"/>
            <a:ext cx="643774" cy="643774"/>
          </a:xfrm>
          <a:prstGeom prst="ellipse">
            <a:avLst/>
          </a:prstGeom>
          <a:solidFill>
            <a:srgbClr val="0E5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04</a:t>
            </a:r>
            <a:endParaRPr lang="zh-CN" altLang="en-US" sz="1100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71226" y="819205"/>
            <a:ext cx="2254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0E5E59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目录</a:t>
            </a:r>
            <a:endParaRPr lang="zh-CN" altLang="en-US" sz="5400" dirty="0">
              <a:solidFill>
                <a:srgbClr val="0E5E59"/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30860" y="509025"/>
            <a:ext cx="2135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CONTENT</a:t>
            </a:r>
            <a:endParaRPr lang="zh-CN" altLang="en-US" sz="2000" dirty="0"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11678" y="1998453"/>
            <a:ext cx="643774" cy="643774"/>
          </a:xfrm>
          <a:prstGeom prst="ellipse">
            <a:avLst/>
          </a:prstGeom>
          <a:solidFill>
            <a:srgbClr val="0E5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01</a:t>
            </a:r>
            <a:endParaRPr lang="zh-CN" altLang="en-US" sz="1100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05125" y="2090420"/>
            <a:ext cx="27127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dist"/>
            <a:r>
              <a:rPr lang="zh-CN" altLang="en-US" sz="2400" b="1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暑假班综合反馈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03418" y="2765288"/>
            <a:ext cx="598516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暑假班综合反馈</a:t>
            </a:r>
            <a:endParaRPr lang="zh-CN" altLang="en-US" sz="5400" b="1" dirty="0">
              <a:solidFill>
                <a:srgbClr val="0E5E59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7550" y="426085"/>
            <a:ext cx="2414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b="1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重点内容</a:t>
            </a:r>
            <a:endParaRPr lang="zh-CN" altLang="en-US" sz="3200" dirty="0">
              <a:solidFill>
                <a:srgbClr val="0E5E5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1152433"/>
            <a:ext cx="12192000" cy="4586516"/>
            <a:chOff x="0" y="1256345"/>
            <a:chExt cx="12192000" cy="4586516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0" y="4449490"/>
              <a:ext cx="2264229" cy="1393371"/>
            </a:xfrm>
            <a:prstGeom prst="line">
              <a:avLst/>
            </a:prstGeom>
            <a:ln w="25400">
              <a:solidFill>
                <a:srgbClr val="0E5E59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2264229" y="4362398"/>
              <a:ext cx="2481942" cy="87094"/>
            </a:xfrm>
            <a:prstGeom prst="line">
              <a:avLst/>
            </a:prstGeom>
            <a:ln w="25400">
              <a:solidFill>
                <a:srgbClr val="0E5E59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746171" y="3346398"/>
              <a:ext cx="1465943" cy="1016000"/>
            </a:xfrm>
            <a:prstGeom prst="line">
              <a:avLst/>
            </a:prstGeom>
            <a:ln w="25400">
              <a:solidFill>
                <a:srgbClr val="0E5E59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6212114" y="2824252"/>
              <a:ext cx="3091543" cy="522147"/>
            </a:xfrm>
            <a:prstGeom prst="line">
              <a:avLst/>
            </a:prstGeom>
            <a:ln w="25400">
              <a:solidFill>
                <a:srgbClr val="0E5E59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9303657" y="1256345"/>
              <a:ext cx="2888343" cy="1567907"/>
            </a:xfrm>
            <a:prstGeom prst="line">
              <a:avLst/>
            </a:prstGeom>
            <a:ln w="25400">
              <a:solidFill>
                <a:srgbClr val="0E5E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717730" y="2428467"/>
            <a:ext cx="6945630" cy="1711960"/>
            <a:chOff x="717730" y="2532379"/>
            <a:chExt cx="6945630" cy="1711960"/>
          </a:xfrm>
          <a:solidFill>
            <a:schemeClr val="bg1">
              <a:alpha val="20000"/>
            </a:schemeClr>
          </a:solidFill>
        </p:grpSpPr>
        <p:sp>
          <p:nvSpPr>
            <p:cNvPr id="11" name="矩形 10"/>
            <p:cNvSpPr/>
            <p:nvPr/>
          </p:nvSpPr>
          <p:spPr>
            <a:xfrm>
              <a:off x="717730" y="3804919"/>
              <a:ext cx="3121660" cy="439420"/>
            </a:xfrm>
            <a:prstGeom prst="rect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b="1" dirty="0">
                  <a:solidFill>
                    <a:srgbClr val="145047"/>
                  </a:solidFill>
                  <a:latin typeface="微软雅黑" panose="020B0503020204020204" charset="-122"/>
                  <a:ea typeface="微软雅黑" panose="020B0503020204020204" charset="-122"/>
                </a:rPr>
                <a:t>常见物理量测量与估计</a:t>
              </a:r>
              <a:endParaRPr lang="zh-CN" altLang="en-US" b="1" dirty="0">
                <a:solidFill>
                  <a:srgbClr val="14504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dist"/>
              <a:r>
                <a:rPr lang="zh-CN" altLang="en-US" b="1" dirty="0">
                  <a:solidFill>
                    <a:srgbClr val="145047"/>
                  </a:solidFill>
                  <a:latin typeface="微软雅黑" panose="020B0503020204020204" charset="-122"/>
                  <a:ea typeface="微软雅黑" panose="020B0503020204020204" charset="-122"/>
                </a:rPr>
                <a:t>（天平量筒使用、</a:t>
              </a:r>
              <a:r>
                <a:rPr lang="zh-CN" altLang="en-US" b="1" dirty="0">
                  <a:solidFill>
                    <a:srgbClr val="145047"/>
                  </a:solidFill>
                  <a:latin typeface="微软雅黑" panose="020B0503020204020204" charset="-122"/>
                  <a:ea typeface="微软雅黑" panose="020B0503020204020204" charset="-122"/>
                </a:rPr>
                <a:t>密度测量） </a:t>
              </a:r>
              <a:endParaRPr lang="zh-CN" altLang="en-US" b="1" dirty="0">
                <a:solidFill>
                  <a:srgbClr val="14504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83610" y="2532379"/>
              <a:ext cx="3079750" cy="439420"/>
            </a:xfrm>
            <a:prstGeom prst="rect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b="1" dirty="0">
                  <a:solidFill>
                    <a:srgbClr val="14504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光的反射折射及相关应用（平面镜成像、凸透镜成像</a:t>
              </a:r>
              <a:r>
                <a:rPr lang="zh-CN" altLang="en-US" b="1" dirty="0">
                  <a:solidFill>
                    <a:srgbClr val="14504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）</a:t>
              </a:r>
              <a:endParaRPr lang="zh-CN" altLang="en-US" b="1" dirty="0">
                <a:solidFill>
                  <a:srgbClr val="14504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978150" y="4433570"/>
            <a:ext cx="351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b="1" dirty="0">
                <a:solidFill>
                  <a:srgbClr val="145047"/>
                </a:solidFill>
                <a:latin typeface="微软雅黑" panose="020B0503020204020204" charset="-122"/>
                <a:ea typeface="微软雅黑" panose="020B0503020204020204" charset="-122"/>
              </a:rPr>
              <a:t>声音的产生、传播与特征</a:t>
            </a:r>
            <a:endParaRPr lang="zh-CN" b="1" dirty="0">
              <a:solidFill>
                <a:srgbClr val="14504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133080" y="2916555"/>
            <a:ext cx="23856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45047"/>
                </a:solidFill>
                <a:latin typeface="微软雅黑" panose="020B0503020204020204" charset="-122"/>
                <a:ea typeface="微软雅黑" panose="020B0503020204020204" charset="-122"/>
              </a:rPr>
              <a:t>运动与力</a:t>
            </a:r>
            <a:endParaRPr lang="zh-CN" altLang="en-US" b="1" dirty="0">
              <a:solidFill>
                <a:srgbClr val="14504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 dirty="0">
                <a:solidFill>
                  <a:srgbClr val="145047"/>
                </a:solidFill>
                <a:latin typeface="微软雅黑" panose="020B0503020204020204" charset="-122"/>
                <a:ea typeface="微软雅黑" panose="020B0503020204020204" charset="-122"/>
              </a:rPr>
              <a:t>（弹簧测力计使用、</a:t>
            </a:r>
            <a:r>
              <a:rPr lang="zh-CN" altLang="en-US" b="1" dirty="0">
                <a:solidFill>
                  <a:srgbClr val="145047"/>
                </a:solidFill>
                <a:latin typeface="微软雅黑" panose="020B0503020204020204" charset="-122"/>
                <a:ea typeface="微软雅黑" panose="020B0503020204020204" charset="-122"/>
              </a:rPr>
              <a:t>惯性与牛顿第一定律、二力平衡条件</a:t>
            </a:r>
            <a:r>
              <a:rPr lang="zh-CN" altLang="en-US" b="1" dirty="0">
                <a:solidFill>
                  <a:srgbClr val="145047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b="1" dirty="0">
              <a:solidFill>
                <a:srgbClr val="14504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03418" y="2757033"/>
            <a:ext cx="598516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各章节考点重难点</a:t>
            </a:r>
            <a:endParaRPr lang="zh-CN" altLang="en-US" sz="5400" dirty="0">
              <a:solidFill>
                <a:srgbClr val="0E5E59"/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7411" y="479965"/>
            <a:ext cx="5199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测量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89217" y="1063721"/>
            <a:ext cx="2225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难度☆☆☆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89217" y="2380574"/>
            <a:ext cx="2865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考题类型：   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选择题、填空题、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实验题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462282" y="1020365"/>
            <a:ext cx="3405708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考点（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重点、</a:t>
            </a:r>
            <a:r>
              <a:rPr lang="zh-CN" altLang="en-US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难点）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长度测量的方法</a:t>
            </a:r>
            <a:endParaRPr lang="zh-CN" altLang="en-US" sz="1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体积测量的方法</a:t>
            </a:r>
            <a:endParaRPr lang="zh-CN" altLang="en-US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1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测量的方法</a:t>
            </a:r>
            <a:endParaRPr lang="zh-CN" altLang="en-US" sz="1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托盘天平的使用方法</a:t>
            </a:r>
            <a:endParaRPr lang="zh-CN" altLang="en-US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质量测量的方法</a:t>
            </a:r>
            <a:endParaRPr lang="zh-CN" altLang="en-US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2" name="图片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16560" y="4084320"/>
            <a:ext cx="2686685" cy="187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1" descr="C:\Users\ZhanXR\AppData\Local\Yixin\EasyChat\fbc40cc4345dde8d13b73686c7c38e11\tmp\b66a3a9725440645a177c0f28bd39a7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86785" y="4140835"/>
            <a:ext cx="1143000" cy="168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7550" y="426085"/>
            <a:ext cx="3067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声学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89217" y="1063721"/>
            <a:ext cx="2225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难度☆☆☆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8650" y="2136140"/>
            <a:ext cx="3090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考题类型： 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选择题、填空题、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计算题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40780" y="821055"/>
            <a:ext cx="3549650" cy="3661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20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考点（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重点、</a:t>
            </a:r>
            <a:r>
              <a:rPr lang="zh-CN" altLang="en-US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难点）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fontAlgn="auto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声波的产生及传播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fontAlgn="auto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声音的利用：回声测距</a:t>
            </a:r>
            <a:endParaRPr lang="zh-CN" altLang="en-US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fontAlgn="auto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声音的三个特征以及影响因素</a:t>
            </a:r>
            <a:endParaRPr lang="zh-CN" altLang="en-US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fontAlgn="auto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区分乐音和噪声以及</a:t>
            </a: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减弱噪音的方法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fontAlgn="auto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超声波和次声波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3" name="对象 1"/>
          <p:cNvGraphicFramePr>
            <a:graphicFrameLocks noChangeAspect="1"/>
          </p:cNvGraphicFramePr>
          <p:nvPr/>
        </p:nvGraphicFramePr>
        <p:xfrm>
          <a:off x="1103706" y="4394286"/>
          <a:ext cx="1284387" cy="1168699"/>
        </p:xfrm>
        <a:graphic>
          <a:graphicData uri="http://schemas.openxmlformats.org/presentationml/2006/ole"/>
        </a:graphic>
      </p:graphicFrame>
      <p:pic>
        <p:nvPicPr>
          <p:cNvPr id="1073742955" name="Picture 2"/>
          <p:cNvPicPr>
            <a:picLocks noRot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78" y="4199255"/>
            <a:ext cx="3648075" cy="1085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7417" y="425990"/>
            <a:ext cx="2839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光学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89305" y="1063625"/>
            <a:ext cx="2640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难度☆☆☆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☆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☆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89217" y="1931629"/>
            <a:ext cx="2865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考题类型：   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选择题、作图题、实验题 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81582" y="456258"/>
            <a:ext cx="3441447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考点（</a:t>
            </a: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重点、</a:t>
            </a:r>
            <a:r>
              <a:rPr lang="zh-CN" altLang="en-US" sz="1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难点）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光的直线传播与光速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光的反射定律与光路可逆性</a:t>
            </a:r>
            <a:endParaRPr lang="zh-CN" altLang="en-US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光的直线传播与反射作图</a:t>
            </a:r>
            <a:endParaRPr lang="zh-CN" altLang="en-US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探究平面镜成像特点实验</a:t>
            </a:r>
            <a:endParaRPr lang="zh-CN" altLang="en-US" sz="14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利用平面镜成像特点作图</a:t>
            </a:r>
            <a:endParaRPr lang="zh-CN" altLang="en-US" sz="14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光的折射定律与作图</a:t>
            </a:r>
            <a:endParaRPr lang="zh-CN" altLang="en-US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透镜及透镜对光线的作用</a:t>
            </a:r>
            <a:endParaRPr lang="zh-CN" altLang="en-US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透镜的光路作图</a:t>
            </a:r>
            <a:endParaRPr lang="zh-CN" altLang="en-US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凸透镜成像实验与成像规律</a:t>
            </a:r>
            <a:endParaRPr lang="zh-CN" altLang="en-US" sz="14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光的色散与光的三原色</a:t>
            </a:r>
            <a:endParaRPr lang="zh-CN" altLang="en-US" sz="1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" name="图片24" descr="菁优网：http://www.jyeoo.com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17550" y="4190048"/>
            <a:ext cx="12001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-2147482623" name="图片 -21474826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248" y="4123690"/>
            <a:ext cx="2952115" cy="1181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7417" y="425990"/>
            <a:ext cx="2839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运动与力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89217" y="1063721"/>
            <a:ext cx="2225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难度☆☆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☆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☆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89217" y="1931629"/>
            <a:ext cx="2865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考题类型：   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选择题、作图题、实验题 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84782" y="341323"/>
            <a:ext cx="3441447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考点（</a:t>
            </a: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重点、</a:t>
            </a:r>
            <a:r>
              <a:rPr lang="zh-CN" altLang="en-US" sz="1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难点）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参照物与机械运动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速度的定义与计算公式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关于匀速直线运动的计算</a:t>
            </a:r>
            <a:endParaRPr lang="zh-CN" altLang="en-US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v-t和s-t运动图像</a:t>
            </a:r>
            <a:endParaRPr lang="zh-CN" altLang="en-US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力的基本概念和力的三要素</a:t>
            </a:r>
            <a:endParaRPr lang="zh-CN" altLang="en-US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力的作图和力的测量</a:t>
            </a:r>
            <a:endParaRPr lang="zh-CN" altLang="en-US" sz="14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重力的概念与计算</a:t>
            </a:r>
            <a:endParaRPr lang="zh-CN" altLang="en-US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同一直线上力的合成</a:t>
            </a:r>
            <a:endParaRPr lang="zh-CN" altLang="en-US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摩擦力种类和产生条件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滑动摩擦力大小的影响因素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探究二力平衡实验</a:t>
            </a:r>
            <a:endParaRPr lang="zh-CN" altLang="en-US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二力平衡和相互作用力的异同</a:t>
            </a:r>
            <a:endParaRPr lang="zh-CN" altLang="en-US" sz="14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惯性与牛顿第一定律</a:t>
            </a:r>
            <a:endParaRPr lang="zh-CN" altLang="en-US" sz="14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7"/>
          <a:stretch>
            <a:fillRect/>
          </a:stretch>
        </p:blipFill>
        <p:spPr>
          <a:xfrm>
            <a:off x="788988" y="3214370"/>
            <a:ext cx="1151890" cy="1116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图片 38" descr="D:\快盘\中学物理\高考一轮复习\第1章 直线运动\1-1.TIF"/>
          <p:cNvPicPr>
            <a:picLocks noChangeAspect="1" noChangeArrowheads="1"/>
          </p:cNvPicPr>
          <p:nvPr/>
        </p:nvPicPr>
        <p:blipFill>
          <a:blip r:embed="rId2" r:link="rId3" cstate="print"/>
          <a:srcRect r="61191"/>
          <a:stretch>
            <a:fillRect/>
          </a:stretch>
        </p:blipFill>
        <p:spPr>
          <a:xfrm>
            <a:off x="825183" y="4980305"/>
            <a:ext cx="1115695" cy="10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24" descr="菁优网：http://www.jyeoo.co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717800" y="4213860"/>
            <a:ext cx="1371600" cy="105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5bea88f-08ce-41ec-adbf-3c59df22017e}"/>
  <p:tag name="TABLE_ENDDRAG_ORIGIN_RECT" val="435*401"/>
  <p:tag name="TABLE_ENDDRAG_RECT" val="241*48*435*40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870</Words>
  <Application>WPS 演示</Application>
  <PresentationFormat>宽屏</PresentationFormat>
  <Paragraphs>220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思源黑体 Normal</vt:lpstr>
      <vt:lpstr>黑体</vt:lpstr>
      <vt:lpstr>思源黑体 Bold</vt:lpstr>
      <vt:lpstr>Times New Roman</vt:lpstr>
      <vt:lpstr>Arial</vt:lpstr>
      <vt:lpstr>微软雅黑</vt:lpstr>
      <vt:lpstr>Arial Unicode MS</vt:lpstr>
      <vt:lpstr>等线 Light</vt:lpstr>
      <vt:lpstr>等线</vt:lpstr>
      <vt:lpstr>Calibri</vt:lpstr>
      <vt:lpstr>Office 主题​​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卖几个羊</cp:lastModifiedBy>
  <cp:revision>48</cp:revision>
  <dcterms:created xsi:type="dcterms:W3CDTF">2020-02-10T14:56:00Z</dcterms:created>
  <dcterms:modified xsi:type="dcterms:W3CDTF">2021-07-25T09:16:57Z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  <property fmtid="{D5CDD505-2E9C-101B-9397-08002B2CF9AE}" pid="3" name="ICV">
    <vt:lpwstr>69A9613A8FD94FCE8ABB2C2F40B70D3C</vt:lpwstr>
  </property>
</Properties>
</file>