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9" r:id="rId5"/>
    <p:sldId id="260" r:id="rId6"/>
    <p:sldId id="261" r:id="rId8"/>
    <p:sldId id="262" r:id="rId9"/>
    <p:sldId id="268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都是熟悉的生活、生产和自然实际现象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侧重探究，形式新颖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实物图、电路图连接</a:t>
            </a:r>
            <a:endParaRPr lang="zh-CN" altLang="en-US"/>
          </a:p>
          <a:p>
            <a:r>
              <a:rPr lang="zh-CN" altLang="en-US"/>
              <a:t>电路故障及动态分析</a:t>
            </a:r>
            <a:endParaRPr lang="zh-CN" altLang="en-US"/>
          </a:p>
          <a:p>
            <a:r>
              <a:rPr lang="zh-CN" altLang="en-US"/>
              <a:t>电表所测量的元件判断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欧姆定律、电功、电热、比热容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运动与静止的相对性、力的作用效果、增大或减小摩擦力的方法、平衡力的判断及受力分析、惯性、改变压强大小的方法、液体压强、大气压强、流体压强、浮力的判断与计算、机械能及其转化</a:t>
            </a:r>
            <a:endParaRPr lang="zh-CN" altLang="en-US"/>
          </a:p>
          <a:p>
            <a:r>
              <a:rPr lang="zh-CN" altLang="en-US"/>
              <a:t>力的示意图、杠杆力臂作图、滑轮组的设计与绕线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一是以匀速直线运动为背景综合考查力学的计算，其主要包括速度、力、功和功率的计算；</a:t>
            </a:r>
            <a:endParaRPr lang="zh-CN" altLang="en-US"/>
          </a:p>
          <a:p>
            <a:r>
              <a:rPr lang="zh-CN" altLang="en-US"/>
              <a:t>二是借助生活现象创设问题情景，考查压强、浮力的知识；</a:t>
            </a:r>
            <a:endParaRPr lang="zh-CN" altLang="en-US"/>
          </a:p>
          <a:p>
            <a:r>
              <a:rPr lang="zh-CN" altLang="en-US"/>
              <a:t>三是以简单机械为平台，考查速度、压强、功、功率和机械效率的计算。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都是熟悉的生活、生产和自然实际现象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17题虽然只有3分，但图文并茂地对实验类型、实验的评价以及化合价知识都进行了考查。</a:t>
            </a:r>
            <a:endParaRPr lang="zh-CN" altLang="en-US"/>
          </a:p>
          <a:p>
            <a:r>
              <a:rPr lang="zh-CN" altLang="en-US"/>
              <a:t>实验能力、分析能力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检验、分离提纯、净化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揣摩出题者用意，回答科学，严谨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相当多的同学直接放弃了19、20题，却没有回答其中简单的某一小问，例如19题的第（4）小题。 21题（5分），考查学生的基本实验能力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8218" y="3032125"/>
            <a:ext cx="10636249" cy="914400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218" y="3994151"/>
            <a:ext cx="10636249" cy="517525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560388" y="412955"/>
            <a:ext cx="11237912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19680" y="1196752"/>
            <a:ext cx="7809201" cy="64080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3023659" y="2060848"/>
            <a:ext cx="6336000" cy="41724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800100" indent="-34290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zh-CN" dirty="0" smtClean="0">
                <a:sym typeface="Arial" pitchFamily="34" charset="0"/>
              </a:rPr>
              <a:t>单击此处编辑母版文本样式</a:t>
            </a:r>
            <a:endParaRPr lang="zh-CN" altLang="zh-CN" dirty="0" smtClean="0">
              <a:sym typeface="Arial" pitchFamily="34" charset="0"/>
            </a:endParaRPr>
          </a:p>
          <a:p>
            <a:pPr lvl="1"/>
            <a:r>
              <a:rPr lang="zh-CN" altLang="zh-CN" dirty="0" smtClean="0">
                <a:sym typeface="Arial" pitchFamily="34" charset="0"/>
              </a:rPr>
              <a:t>第二级</a:t>
            </a:r>
            <a:endParaRPr lang="zh-CN" altLang="zh-CN" dirty="0" smtClean="0">
              <a:sym typeface="Arial" pitchFamily="34" charset="0"/>
            </a:endParaRPr>
          </a:p>
          <a:p>
            <a:pPr lvl="2"/>
            <a:r>
              <a:rPr lang="zh-CN" altLang="zh-CN" dirty="0" smtClean="0">
                <a:sym typeface="Arial" pitchFamily="34" charset="0"/>
              </a:rPr>
              <a:t>第三级</a:t>
            </a:r>
            <a:endParaRPr lang="zh-CN" altLang="zh-CN" dirty="0" smtClean="0">
              <a:sym typeface="Arial" pitchFamily="34" charset="0"/>
            </a:endParaRPr>
          </a:p>
          <a:p>
            <a:pPr lvl="3"/>
            <a:r>
              <a:rPr lang="zh-CN" altLang="zh-CN" dirty="0" smtClean="0">
                <a:sym typeface="Arial" pitchFamily="34" charset="0"/>
              </a:rPr>
              <a:t>第四级</a:t>
            </a:r>
            <a:endParaRPr lang="zh-CN" altLang="zh-CN" dirty="0" smtClean="0">
              <a:sym typeface="Arial" pitchFamily="34" charset="0"/>
            </a:endParaRPr>
          </a:p>
          <a:p>
            <a:pPr lvl="4"/>
            <a:r>
              <a:rPr lang="zh-CN" altLang="zh-CN" dirty="0" smtClean="0">
                <a:sym typeface="Arial" pitchFamily="34" charset="0"/>
              </a:rPr>
              <a:t>第五级</a:t>
            </a:r>
            <a:endParaRPr lang="zh-CN" altLang="zh-CN" dirty="0" smtClean="0">
              <a:sym typeface="Arial" pitchFamily="34" charset="0"/>
            </a:endParaRPr>
          </a:p>
        </p:txBody>
      </p:sp>
      <p:sp>
        <p:nvSpPr>
          <p:cNvPr id="8" name="Arc 6" descr="#wm#_3_09_*Z"/>
          <p:cNvSpPr/>
          <p:nvPr/>
        </p:nvSpPr>
        <p:spPr bwMode="auto">
          <a:xfrm>
            <a:off x="2014780" y="1979614"/>
            <a:ext cx="817321" cy="670596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sp>
        <p:nvSpPr>
          <p:cNvPr id="9" name="AutoShape 4" descr="#wm#_3_09_*Z"/>
          <p:cNvSpPr>
            <a:spLocks noChangeArrowheads="1"/>
          </p:cNvSpPr>
          <p:nvPr/>
        </p:nvSpPr>
        <p:spPr bwMode="auto">
          <a:xfrm>
            <a:off x="1313505" y="1114425"/>
            <a:ext cx="973137" cy="803275"/>
          </a:xfrm>
          <a:prstGeom prst="hexagon">
            <a:avLst>
              <a:gd name="adj" fmla="val 30287"/>
              <a:gd name="vf" fmla="val 115470"/>
            </a:avLst>
          </a:prstGeom>
          <a:solidFill>
            <a:srgbClr val="EFDB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5573" y="2492896"/>
            <a:ext cx="7996800" cy="1720920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5573" y="4213817"/>
            <a:ext cx="7996800" cy="11594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9680" y="1204024"/>
            <a:ext cx="7996800" cy="640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27989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32512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Arc 6" descr="#wm#_3_18_*Z"/>
          <p:cNvSpPr/>
          <p:nvPr/>
        </p:nvSpPr>
        <p:spPr bwMode="auto">
          <a:xfrm>
            <a:off x="959974" y="2136920"/>
            <a:ext cx="670983" cy="585787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sp>
        <p:nvSpPr>
          <p:cNvPr id="10" name="AutoShape 4" descr="#wm#_3_09_*Z"/>
          <p:cNvSpPr>
            <a:spLocks noChangeArrowheads="1"/>
          </p:cNvSpPr>
          <p:nvPr/>
        </p:nvSpPr>
        <p:spPr bwMode="auto">
          <a:xfrm>
            <a:off x="1313505" y="1114425"/>
            <a:ext cx="973137" cy="803275"/>
          </a:xfrm>
          <a:prstGeom prst="hexagon">
            <a:avLst>
              <a:gd name="adj" fmla="val 30287"/>
              <a:gd name="vf" fmla="val 115470"/>
            </a:avLst>
          </a:prstGeom>
          <a:solidFill>
            <a:srgbClr val="EFDB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85806" y="3387725"/>
            <a:ext cx="11020391" cy="55880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55490" y="3994151"/>
            <a:ext cx="10081021" cy="442962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Group 5"/>
          <p:cNvGrpSpPr/>
          <p:nvPr>
            <p:custDataLst>
              <p:tags r:id="rId2"/>
            </p:custDataLst>
          </p:nvPr>
        </p:nvGrpSpPr>
        <p:grpSpPr bwMode="auto">
          <a:xfrm>
            <a:off x="5292343" y="2074913"/>
            <a:ext cx="1607315" cy="1265186"/>
            <a:chOff x="0" y="0"/>
            <a:chExt cx="1750" cy="1377"/>
          </a:xfrm>
        </p:grpSpPr>
        <p:sp>
          <p:nvSpPr>
            <p:cNvPr id="12" name="AutoShape 3" descr="#wm#_3_24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457"/>
              <a:ext cx="1110" cy="920"/>
            </a:xfrm>
            <a:prstGeom prst="hexagon">
              <a:avLst>
                <a:gd name="adj" fmla="val 30163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AutoShape 6" descr="#wm#_3_24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0" y="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AutoShape 7" descr="#wm#_3_24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40" y="45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6" y="548768"/>
            <a:ext cx="7313084" cy="792000"/>
          </a:xfrm>
        </p:spPr>
        <p:txBody>
          <a:bodyPr anchor="b"/>
          <a:lstStyle>
            <a:lvl1pPr>
              <a:defRPr sz="3600"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92719" y="1784656"/>
            <a:ext cx="3016800" cy="45133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6" y="1772816"/>
            <a:ext cx="5947942" cy="45252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809469"/>
            <a:ext cx="2743200" cy="52738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809469"/>
            <a:ext cx="8026400" cy="5273832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48680"/>
            <a:ext cx="8270709" cy="94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  <a:endParaRPr lang="zh-CN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58926"/>
            <a:ext cx="109728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0DB6E"/>
          </a:solidFill>
          <a:latin typeface="Arial" pitchFamily="34" charset="0"/>
          <a:ea typeface="黑体" pitchFamily="49" charset="-122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3175" indent="-31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7588" y="2084070"/>
            <a:ext cx="10636249" cy="914400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魔识</a:t>
            </a:r>
            <a:r>
              <a:rPr lang="en-US" altLang="zh-CN">
                <a:sym typeface="+mn-ea"/>
              </a:rPr>
              <a:t>985</a:t>
            </a:r>
            <a:r>
              <a:rPr lang="zh-CN" altLang="en-US">
                <a:sym typeface="+mn-ea"/>
              </a:rPr>
              <a:t>学堂周末理综课程简介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8079740" y="5468620"/>
            <a:ext cx="10636250" cy="785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7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2"/>
                </a:solidFill>
              </a:rPr>
              <a:t>主讲：杨志鹏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2016.3.12</a:t>
            </a:r>
            <a:endParaRPr lang="en-US" altLang="zh-CN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5630" y="2061845"/>
            <a:ext cx="10803890" cy="4172585"/>
          </a:xfrm>
        </p:spPr>
        <p:txBody>
          <a:bodyPr/>
          <a:p>
            <a:r>
              <a:rPr lang="en-US" altLang="zh-CN"/>
              <a:t>2.光学作图&amp;</a:t>
            </a:r>
            <a:r>
              <a:t>透镜及其应用</a:t>
            </a:r>
          </a:p>
          <a:p/>
          <a:p/>
          <a:p/>
          <a:p/>
          <a:p>
            <a:pPr lvl="5"/>
            <a:r>
              <a:rPr lang="en-US"/>
              <a:t>			涉及光的折</a:t>
            </a:r>
            <a:r>
              <a:rPr lang="zh-CN" altLang="en-US"/>
              <a:t>、</a:t>
            </a:r>
            <a:r>
              <a:rPr lang="en-US"/>
              <a:t>反射</a:t>
            </a:r>
            <a:r>
              <a:rPr lang="zh-CN" altLang="en-US"/>
              <a:t>，</a:t>
            </a:r>
            <a:r>
              <a:rPr lang="en-US"/>
              <a:t>平面镜成像</a:t>
            </a:r>
            <a:r>
              <a:rPr lang="zh-CN" altLang="en-US"/>
              <a:t>，</a:t>
            </a:r>
            <a:r>
              <a:rPr lang="en-US"/>
              <a:t>视力的矫正</a:t>
            </a:r>
            <a:r>
              <a:rPr lang="zh-CN" altLang="en-US"/>
              <a:t>以及凸透镜成像规律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" y="4211955"/>
            <a:ext cx="4672965" cy="2230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955" y="2160905"/>
            <a:ext cx="7197090" cy="1759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5000" y="2061845"/>
            <a:ext cx="10844530" cy="4172585"/>
          </a:xfrm>
        </p:spPr>
        <p:txBody>
          <a:bodyPr/>
          <a:p>
            <a:r>
              <a:rPr lang="en-US" altLang="zh-CN"/>
              <a:t>3.物态变化&amp;热学综合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5"/>
            <a:r>
              <a:rPr lang="en-US" altLang="zh-CN"/>
              <a:t>					  主要考查的知识点有：分子动理论，其中</a:t>
            </a:r>
            <a:r>
              <a:rPr lang="zh-CN" altLang="en-US"/>
              <a:t>包括</a:t>
            </a:r>
            <a:r>
              <a:rPr lang="en-US" altLang="zh-CN"/>
              <a:t>：					</a:t>
            </a:r>
            <a:r>
              <a:rPr lang="zh-CN" altLang="en-US"/>
              <a:t>（</a:t>
            </a:r>
            <a:r>
              <a:rPr lang="en-US" altLang="zh-CN"/>
              <a:t>原子的构成、分子热运动、分子间相互作用					力</a:t>
            </a:r>
            <a:r>
              <a:rPr lang="zh-CN" altLang="en-US"/>
              <a:t>、</a:t>
            </a:r>
            <a:r>
              <a:rPr lang="en-US" altLang="zh-CN"/>
              <a:t>物体尺寸大小的比较</a:t>
            </a:r>
            <a:r>
              <a:rPr lang="zh-CN" altLang="en-US"/>
              <a:t>）</a:t>
            </a:r>
            <a:r>
              <a:rPr lang="en-US" altLang="zh-CN"/>
              <a:t>，内能及其改变，					水比热容大的应用，热值的理解，热量的计算，					热机及热机的效率。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" y="3947160"/>
            <a:ext cx="7028815" cy="2875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760" y="215265"/>
            <a:ext cx="6428740" cy="31235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2930" y="2061845"/>
            <a:ext cx="10844530" cy="4172585"/>
          </a:xfrm>
        </p:spPr>
        <p:txBody>
          <a:bodyPr/>
          <a:p>
            <a:r>
              <a:rPr lang="en-US" altLang="zh-CN"/>
              <a:t>4.电路分析和连接</a:t>
            </a:r>
            <a:r>
              <a:rPr lang="zh-CN" altLang="en-US"/>
              <a:t>、电学实验、电与磁、电学综合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" y="2593340"/>
            <a:ext cx="6533515" cy="3066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365" y="188595"/>
            <a:ext cx="6504940" cy="1409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095" y="4851400"/>
            <a:ext cx="646684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530" y="2019300"/>
            <a:ext cx="6504940" cy="28187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855" y="2061845"/>
            <a:ext cx="10643235" cy="4172585"/>
          </a:xfrm>
        </p:spPr>
        <p:txBody>
          <a:bodyPr/>
          <a:p>
            <a:r>
              <a:rPr lang="en-US" altLang="zh-CN"/>
              <a:t>5.力学基础知识综合</a:t>
            </a:r>
            <a:r>
              <a:rPr lang="zh-CN" altLang="en-US"/>
              <a:t>、力学作图、力学综合题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15" y="4588510"/>
            <a:ext cx="5227955" cy="20237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0" y="4502785"/>
            <a:ext cx="5331460" cy="2040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80" y="-5715"/>
            <a:ext cx="6571615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化学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2061845"/>
            <a:ext cx="10772140" cy="4172585"/>
          </a:xfrm>
        </p:spPr>
        <p:txBody>
          <a:bodyPr/>
          <a:p>
            <a:r>
              <a:rPr lang="en-US" altLang="zh-CN"/>
              <a:t>1.</a:t>
            </a:r>
            <a:r>
              <a:rPr lang="zh-CN" altLang="en-US"/>
              <a:t>结合教材内容，突出对基础的考查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" y="2905125"/>
            <a:ext cx="5944870" cy="3879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785" y="474980"/>
            <a:ext cx="6781165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4525" y="2061845"/>
            <a:ext cx="10912475" cy="4172585"/>
          </a:xfrm>
        </p:spPr>
        <p:txBody>
          <a:bodyPr/>
          <a:p>
            <a:r>
              <a:rPr lang="en-US" altLang="zh-CN"/>
              <a:t>2.</a:t>
            </a:r>
            <a:r>
              <a:rPr lang="zh-CN" altLang="en-US"/>
              <a:t>以生活实际和社会热点为载体，凸显化学学科特点。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化学学科最大的特点是对宏观世界进行微观分析，并用一套全面系统的符号表示出来。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6875" y="4083050"/>
            <a:ext cx="598106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9930" y="2061845"/>
            <a:ext cx="10642600" cy="4172585"/>
          </a:xfrm>
        </p:spPr>
        <p:txBody>
          <a:bodyPr/>
          <a:p>
            <a:r>
              <a:rPr lang="en-US" altLang="zh-CN"/>
              <a:t>3.综合性和创新性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6940" y="2063750"/>
            <a:ext cx="6552565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考察内容与课程安排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935" y="2062480"/>
            <a:ext cx="9986010" cy="4172585"/>
          </a:xfrm>
        </p:spPr>
        <p:txBody>
          <a:bodyPr/>
          <a:p>
            <a:r>
              <a:rPr lang="zh-CN" altLang="en-US"/>
              <a:t>初中的化学知识相较物理可以说是比较散乱，要记忆的东西比较多。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不过还是可以分类的</a:t>
            </a:r>
            <a:r>
              <a:rPr lang="en-US" altLang="zh-CN"/>
              <a:t>...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氢氧水、碳与金属、溶液酸碱盐、物质构成与组成、化合价与化学方程式、燃烧与能量、实验仪器与操作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最后关于创新，实验设计与评估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220" y="2061845"/>
            <a:ext cx="10709910" cy="4172585"/>
          </a:xfrm>
        </p:spPr>
        <p:txBody>
          <a:bodyPr/>
          <a:p>
            <a:r>
              <a:rPr lang="zh-CN" altLang="en-US"/>
              <a:t>考试共分四种题型，选择题、填空及简答题、实验探究题、计算与分析题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675" y="3049270"/>
            <a:ext cx="6419215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教师简介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4260" y="2061845"/>
            <a:ext cx="9848850" cy="4172585"/>
          </a:xfrm>
        </p:spPr>
        <p:txBody>
          <a:bodyPr>
            <a:normAutofit lnSpcReduction="10000"/>
          </a:bodyPr>
          <a:p>
            <a:r>
              <a:rPr lang="zh-CN" altLang="en-US"/>
              <a:t>杨志鹏，河北石家庄人，现上海交通大学物理与天文系大四在读</a:t>
            </a:r>
            <a:endParaRPr lang="zh-CN" altLang="en-US"/>
          </a:p>
          <a:p>
            <a:r>
              <a:rPr lang="zh-CN" altLang="en-US"/>
              <a:t>热爱物理，思维严谨，讲课条理清晰，性格积极乐观</a:t>
            </a:r>
            <a:endParaRPr lang="zh-CN" altLang="en-US"/>
          </a:p>
          <a:p>
            <a:r>
              <a:rPr lang="zh-CN" altLang="en-US"/>
              <a:t>对知识点、题型、知识树等均有自己的见解</a:t>
            </a:r>
            <a:endParaRPr lang="zh-CN" altLang="en-US"/>
          </a:p>
          <a:p>
            <a:r>
              <a:rPr lang="zh-CN" altLang="en-US"/>
              <a:t>曾担任兼职家教，深受家长信赖，所带过的学生进步较大，学期末考试成绩显著提高，学习的积极性和主动性有很大的提升</a:t>
            </a:r>
            <a:endParaRPr lang="zh-CN" altLang="en-US"/>
          </a:p>
          <a:p>
            <a:r>
              <a:rPr lang="zh-CN" altLang="en-US"/>
              <a:t>教学理念：</a:t>
            </a:r>
            <a:endParaRPr lang="zh-CN" altLang="en-US"/>
          </a:p>
          <a:p>
            <a:pPr lvl="1"/>
            <a:r>
              <a:rPr lang="zh-CN" altLang="en-US"/>
              <a:t>教师最大的享受、最大的乐趣就在于觉得自己是学生所需要的，是学生所感到亲切的，是能够给学生带来欢乐的。</a:t>
            </a:r>
            <a:endParaRPr lang="zh-CN" altLang="en-US"/>
          </a:p>
          <a:p>
            <a:pPr lvl="0"/>
            <a:endParaRPr lang="zh-CN" altLang="en-US" sz="2880">
              <a:sym typeface="+mn-ea"/>
            </a:endParaRPr>
          </a:p>
          <a:p>
            <a:pPr lvl="0"/>
            <a:r>
              <a:rPr lang="zh-CN" altLang="en-US" sz="2880">
                <a:sym typeface="+mn-ea"/>
              </a:rPr>
              <a:t>希望大家能够在我的课堂上面学到知识，收获快乐！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110" y="2061845"/>
            <a:ext cx="10777220" cy="417258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8120" y="1449705"/>
            <a:ext cx="6514465" cy="42951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90800" y="5844540"/>
            <a:ext cx="687197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solidFill>
                  <a:srgbClr val="FF0000"/>
                </a:solidFill>
                <a:sym typeface="+mn-ea"/>
              </a:rPr>
              <a:t>揣摩出题者用意，回答科学，严谨！</a:t>
            </a:r>
            <a:endParaRPr lang="zh-CN" altLang="en-US" sz="3200" b="1">
              <a:solidFill>
                <a:srgbClr val="FF0000"/>
              </a:solidFill>
              <a:sym typeface="+mn-ea"/>
            </a:endParaRPr>
          </a:p>
          <a:p>
            <a:endParaRPr lang="zh-CN" altLang="en-US" sz="32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" y="2014855"/>
            <a:ext cx="6533515" cy="2457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210" y="4222115"/>
            <a:ext cx="6600190" cy="2533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73165" y="540385"/>
            <a:ext cx="687197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solidFill>
                  <a:srgbClr val="FF0000"/>
                </a:solidFill>
                <a:sym typeface="+mn-ea"/>
              </a:rPr>
              <a:t>注意简单的小问，从小处拿分！</a:t>
            </a:r>
            <a:endParaRPr lang="zh-CN" altLang="en-US" sz="3200" b="1">
              <a:solidFill>
                <a:srgbClr val="FF0000"/>
              </a:solidFill>
              <a:sym typeface="+mn-ea"/>
            </a:endParaRPr>
          </a:p>
          <a:p>
            <a:endParaRPr lang="zh-CN" altLang="en-US" sz="32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3055" y="600075"/>
            <a:ext cx="6485890" cy="56572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78785" y="3277235"/>
            <a:ext cx="687197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solidFill>
                  <a:srgbClr val="FF0000"/>
                </a:solidFill>
                <a:sym typeface="+mn-ea"/>
              </a:rPr>
              <a:t>探究题新中寻旧，对应基础知识！</a:t>
            </a:r>
            <a:endParaRPr lang="zh-CN" altLang="en-US" sz="3200" b="1">
              <a:solidFill>
                <a:srgbClr val="FF0000"/>
              </a:solidFill>
              <a:sym typeface="+mn-ea"/>
            </a:endParaRPr>
          </a:p>
          <a:p>
            <a:endParaRPr lang="zh-CN" altLang="en-US" sz="32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18460" y="2971800"/>
            <a:ext cx="635508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谢谢大家，请多关照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</a:t>
            </a:r>
            <a:r>
              <a:rPr lang="en-US" altLang="zh-CN"/>
              <a:t>2015</a:t>
            </a:r>
            <a:r>
              <a:rPr lang="zh-CN" altLang="en-US"/>
              <a:t>年试题看中考理综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2061845"/>
            <a:ext cx="10757535" cy="4172585"/>
          </a:xfrm>
        </p:spPr>
        <p:txBody>
          <a:bodyPr/>
          <a:p>
            <a:endParaRPr lang="zh-CN" altLang="en-US"/>
          </a:p>
          <a:p>
            <a:r>
              <a:rPr lang="zh-CN" altLang="en-US"/>
              <a:t>试卷中容易题、较易题、较难题、难题的比例约为4:3:2:1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注重对基础（实验）和学科特点的考查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计算难度不高，强化对实验和探究的考查力度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物理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2061845"/>
            <a:ext cx="10772140" cy="4172585"/>
          </a:xfrm>
        </p:spPr>
        <p:txBody>
          <a:bodyPr/>
          <a:p>
            <a:r>
              <a:rPr lang="en-US" altLang="zh-CN"/>
              <a:t>1.</a:t>
            </a:r>
            <a:r>
              <a:rPr lang="zh-CN" altLang="en-US"/>
              <a:t>贴近生活实际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710" y="247015"/>
            <a:ext cx="7257415" cy="2914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965" y="3280410"/>
            <a:ext cx="6819265" cy="3114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855" y="2061845"/>
            <a:ext cx="10696575" cy="4172585"/>
          </a:xfrm>
        </p:spPr>
        <p:txBody>
          <a:bodyPr/>
          <a:p>
            <a:r>
              <a:rPr lang="en-US" altLang="zh-CN"/>
              <a:t>2.关注学科特点，重视基础实验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3390265"/>
            <a:ext cx="6533515" cy="3056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205" y="205740"/>
            <a:ext cx="6485890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061845"/>
            <a:ext cx="10871200" cy="4172585"/>
          </a:xfrm>
        </p:spPr>
        <p:txBody>
          <a:bodyPr/>
          <a:p>
            <a:r>
              <a:rPr lang="en-US" altLang="zh-CN"/>
              <a:t>3.</a:t>
            </a:r>
            <a:r>
              <a:rPr lang="zh-CN" altLang="en-US"/>
              <a:t>考察观察创新能力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5070" y="1444625"/>
            <a:ext cx="6743065" cy="4933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考察内容与课程安排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935" y="2062480"/>
            <a:ext cx="9986010" cy="4172585"/>
          </a:xfrm>
        </p:spPr>
        <p:txBody>
          <a:bodyPr/>
          <a:p>
            <a:r>
              <a:rPr lang="zh-CN" altLang="en-US"/>
              <a:t>初中的物理知识可大体上分为声、光、热、电、力五部分，而考试的考察也不会超出这五部分的知识点、实验以及它们的综合，因此我们的课程基本上也分为这五部分来讲。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每部分大体上两个课时左右，内容上从考题出发，包括要考察的知识点、题目与知识点的联系以及解题的方法与技巧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总结每一部分的高频考点与考察方式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5630" y="2061845"/>
            <a:ext cx="10803890" cy="4172585"/>
          </a:xfrm>
        </p:spPr>
        <p:txBody>
          <a:bodyPr/>
          <a:p>
            <a:r>
              <a:rPr lang="en-US" altLang="zh-CN"/>
              <a:t>1.声现象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主要涉及到的考点有：声音的产生和传播，声音的特征，噪声及其控制，超声波和次声波、声的利用。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主要在选择题、填空题和实验探究题中出现，其中在选择题和填空题中以声现象的综合考查为主，在实验探究题中考查重要的声学实验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255" y="2061845"/>
            <a:ext cx="11207115" cy="417258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声音的特性、声音的产生、声音的利用和减弱噪声的途径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935" y="2355850"/>
            <a:ext cx="5885180" cy="26714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81*i*3"/>
  <p:tag name="KSO_WM_TEMPLATE_CATEGORY" val="custom"/>
  <p:tag name="KSO_WM_TEMPLATE_INDEX" val="3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81*i*7"/>
  <p:tag name="KSO_WM_TEMPLATE_CATEGORY" val="custom"/>
  <p:tag name="KSO_WM_TEMPLATE_INDEX" val="3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81*i*8"/>
  <p:tag name="KSO_WM_TEMPLATE_CATEGORY" val="custom"/>
  <p:tag name="KSO_WM_TEMPLATE_INDEX" val="3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81*i*9"/>
  <p:tag name="KSO_WM_TEMPLATE_CATEGORY" val="custom"/>
  <p:tag name="KSO_WM_TEMPLATE_INDEX" val="3"/>
</p:tagLst>
</file>

<file path=ppt/tags/tag5.xml><?xml version="1.0" encoding="utf-8"?>
<p:tagLst xmlns:p="http://schemas.openxmlformats.org/presentationml/2006/main">
  <p:tag name="KSO_WM_TEMPLATE_CATEGORY" val="custom"/>
  <p:tag name="KSO_WM_TEMPLATE_INDEX" val="160003"/>
</p:tagLst>
</file>

<file path=ppt/theme/theme1.xml><?xml version="1.0" encoding="utf-8"?>
<a:theme xmlns:a="http://schemas.openxmlformats.org/drawingml/2006/main" name="默认设计模板">
  <a:themeElements>
    <a:clrScheme name="自定义 8">
      <a:dk1>
        <a:srgbClr val="FFFFFF"/>
      </a:dk1>
      <a:lt1>
        <a:srgbClr val="009999"/>
      </a:lt1>
      <a:dk2>
        <a:srgbClr val="333333"/>
      </a:dk2>
      <a:lt2>
        <a:srgbClr val="F0DB6E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</Words>
  <Application>Kingsoft Office WPP</Application>
  <PresentationFormat>宽屏</PresentationFormat>
  <Paragraphs>105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默认设计模板</vt:lpstr>
      <vt:lpstr>魔识985学堂周末理综课程简介</vt:lpstr>
      <vt:lpstr>教师简介</vt:lpstr>
      <vt:lpstr>从2015年试题看中考理综</vt:lpstr>
      <vt:lpstr>物理</vt:lpstr>
      <vt:lpstr>PowerPoint 演示文稿</vt:lpstr>
      <vt:lpstr>PowerPoint 演示文稿</vt:lpstr>
      <vt:lpstr>考察内容与课程安排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化学</vt:lpstr>
      <vt:lpstr>PowerPoint 演示文稿</vt:lpstr>
      <vt:lpstr>PowerPoint 演示文稿</vt:lpstr>
      <vt:lpstr>考察内容与课程安排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MagicYang</cp:lastModifiedBy>
  <cp:revision>23</cp:revision>
  <dcterms:created xsi:type="dcterms:W3CDTF">2015-05-05T08:02:00Z</dcterms:created>
  <dcterms:modified xsi:type="dcterms:W3CDTF">2016-03-19T08:38:27Z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