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3"/>
    <p:sldId id="258" r:id="rId4"/>
    <p:sldId id="262" r:id="rId5"/>
    <p:sldId id="259" r:id="rId6"/>
    <p:sldId id="264" r:id="rId7"/>
    <p:sldId id="265" r:id="rId8"/>
    <p:sldId id="260" r:id="rId9"/>
    <p:sldId id="261" r:id="rId10"/>
    <p:sldId id="263" r:id="rId11"/>
    <p:sldId id="267" r:id="rId12"/>
    <p:sldId id="272" r:id="rId13"/>
    <p:sldId id="283" r:id="rId14"/>
    <p:sldId id="268" r:id="rId15"/>
    <p:sldId id="269" r:id="rId16"/>
    <p:sldId id="266" r:id="rId17"/>
    <p:sldId id="270" r:id="rId18"/>
    <p:sldId id="278" r:id="rId19"/>
    <p:sldId id="279" r:id="rId20"/>
    <p:sldId id="281" r:id="rId21"/>
    <p:sldId id="280" r:id="rId22"/>
    <p:sldId id="282" r:id="rId23"/>
    <p:sldId id="271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48218" y="3032125"/>
            <a:ext cx="10636249" cy="914400"/>
          </a:xfrm>
        </p:spPr>
        <p:txBody>
          <a:bodyPr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218" y="3994151"/>
            <a:ext cx="10636249" cy="517525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sp>
        <p:nvSpPr>
          <p:cNvPr id="6" name="内容占位符 6"/>
          <p:cNvSpPr>
            <a:spLocks noGrp="1"/>
          </p:cNvSpPr>
          <p:nvPr>
            <p:ph sz="quarter" idx="13"/>
          </p:nvPr>
        </p:nvSpPr>
        <p:spPr>
          <a:xfrm>
            <a:off x="838200" y="1551214"/>
            <a:ext cx="8958943" cy="443683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419680" y="1196752"/>
            <a:ext cx="7809201" cy="64080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idx="1"/>
          </p:nvPr>
        </p:nvSpPr>
        <p:spPr>
          <a:xfrm>
            <a:off x="3023659" y="2060848"/>
            <a:ext cx="6336000" cy="4172400"/>
          </a:xfrm>
        </p:spPr>
        <p:txBody>
          <a:bodyPr/>
          <a:lstStyle>
            <a:lvl1pPr marL="285750" indent="-285750">
              <a:buFont typeface="Arial" pitchFamily="34" charset="0"/>
              <a:buChar char="•"/>
              <a:defRPr sz="2400"/>
            </a:lvl1pPr>
            <a:lvl2pPr marL="800100" indent="-342900">
              <a:buFont typeface="Arial" pitchFamily="34" charset="0"/>
              <a:buChar char="•"/>
              <a:defRPr sz="2000"/>
            </a:lvl2pPr>
            <a:lvl3pPr marL="1200150" indent="-285750">
              <a:buFont typeface="Arial" pitchFamily="34" charset="0"/>
              <a:buChar char="•"/>
              <a:defRPr sz="1800"/>
            </a:lvl3pPr>
            <a:lvl4pPr marL="1657350" indent="-285750">
              <a:buFont typeface="Arial" pitchFamily="34" charset="0"/>
              <a:buChar char="•"/>
              <a:defRPr sz="1800"/>
            </a:lvl4pPr>
            <a:lvl5pPr marL="2114550" indent="-285750">
              <a:buFont typeface="Arial" pitchFamily="34" charset="0"/>
              <a:buChar char="•"/>
              <a:defRPr sz="18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zh-CN" dirty="0" smtClean="0">
                <a:sym typeface="Arial" pitchFamily="34" charset="0"/>
              </a:rPr>
              <a:t>单击此处编辑母版文本样式</a:t>
            </a:r>
            <a:endParaRPr lang="zh-CN" altLang="zh-CN" dirty="0" smtClean="0">
              <a:sym typeface="Arial" pitchFamily="34" charset="0"/>
            </a:endParaRPr>
          </a:p>
          <a:p>
            <a:pPr lvl="1"/>
            <a:r>
              <a:rPr lang="zh-CN" altLang="zh-CN" dirty="0" smtClean="0">
                <a:sym typeface="Arial" pitchFamily="34" charset="0"/>
              </a:rPr>
              <a:t>第二级</a:t>
            </a:r>
            <a:endParaRPr lang="zh-CN" altLang="zh-CN" dirty="0" smtClean="0">
              <a:sym typeface="Arial" pitchFamily="34" charset="0"/>
            </a:endParaRPr>
          </a:p>
          <a:p>
            <a:pPr lvl="2"/>
            <a:r>
              <a:rPr lang="zh-CN" altLang="zh-CN" dirty="0" smtClean="0">
                <a:sym typeface="Arial" pitchFamily="34" charset="0"/>
              </a:rPr>
              <a:t>第三级</a:t>
            </a:r>
            <a:endParaRPr lang="zh-CN" altLang="zh-CN" dirty="0" smtClean="0">
              <a:sym typeface="Arial" pitchFamily="34" charset="0"/>
            </a:endParaRPr>
          </a:p>
          <a:p>
            <a:pPr lvl="3"/>
            <a:r>
              <a:rPr lang="zh-CN" altLang="zh-CN" dirty="0" smtClean="0">
                <a:sym typeface="Arial" pitchFamily="34" charset="0"/>
              </a:rPr>
              <a:t>第四级</a:t>
            </a:r>
            <a:endParaRPr lang="zh-CN" altLang="zh-CN" dirty="0" smtClean="0">
              <a:sym typeface="Arial" pitchFamily="34" charset="0"/>
            </a:endParaRPr>
          </a:p>
          <a:p>
            <a:pPr lvl="4"/>
            <a:r>
              <a:rPr lang="zh-CN" altLang="zh-CN" dirty="0" smtClean="0">
                <a:sym typeface="Arial" pitchFamily="34" charset="0"/>
              </a:rPr>
              <a:t>第五级</a:t>
            </a:r>
            <a:endParaRPr lang="zh-CN" alt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5573" y="2492896"/>
            <a:ext cx="7996800" cy="1720920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55573" y="4213817"/>
            <a:ext cx="7996800" cy="1159400"/>
          </a:xfrm>
        </p:spPr>
        <p:txBody>
          <a:bodyPr/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zh-CN" noProof="0" dirty="0" smtClean="0">
                <a:sym typeface="Arial" pitchFamily="34" charset="0"/>
              </a:rPr>
              <a:t>单击此处编辑母版副标题样式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9680" y="1204024"/>
            <a:ext cx="7996800" cy="640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27989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32512" y="2136920"/>
            <a:ext cx="4272000" cy="417240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585806" y="3387725"/>
            <a:ext cx="11020391" cy="558800"/>
          </a:xfrm>
        </p:spPr>
        <p:txBody>
          <a:bodyPr/>
          <a:lstStyle>
            <a:lvl1pPr algn="ctr"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 dirty="0" smtClean="0">
                <a:sym typeface="Arial" pitchFamily="34" charset="0"/>
              </a:rPr>
              <a:t>单击此处编辑标题</a:t>
            </a:r>
            <a:endParaRPr lang="zh-CN" noProof="0" dirty="0" smtClean="0">
              <a:sym typeface="Arial" pitchFamily="34" charset="0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55490" y="3994151"/>
            <a:ext cx="10081021" cy="442962"/>
          </a:xfrm>
        </p:spPr>
        <p:txBody>
          <a:bodyPr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zh-CN" noProof="0" smtClean="0">
                <a:sym typeface="Arial" pitchFamily="34" charset="0"/>
              </a:rPr>
              <a:t>单击此处编辑母版副标题样式</a:t>
            </a:r>
            <a:endParaRPr lang="zh-CN" noProof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  <p:grpSp>
        <p:nvGrpSpPr>
          <p:cNvPr id="11" name="Group 5"/>
          <p:cNvGrpSpPr/>
          <p:nvPr>
            <p:custDataLst>
              <p:tags r:id="rId2"/>
            </p:custDataLst>
          </p:nvPr>
        </p:nvGrpSpPr>
        <p:grpSpPr bwMode="auto">
          <a:xfrm>
            <a:off x="5292343" y="2074913"/>
            <a:ext cx="1607315" cy="1265186"/>
            <a:chOff x="0" y="0"/>
            <a:chExt cx="1750" cy="1377"/>
          </a:xfrm>
        </p:grpSpPr>
        <p:sp>
          <p:nvSpPr>
            <p:cNvPr id="12" name="AutoShape 3" descr="#wm#_3_24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0" y="457"/>
              <a:ext cx="1110" cy="920"/>
            </a:xfrm>
            <a:prstGeom prst="hexagon">
              <a:avLst>
                <a:gd name="adj" fmla="val 30163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3" name="AutoShape 6" descr="#wm#_3_24_*Z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10" y="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  <p:sp>
          <p:nvSpPr>
            <p:cNvPr id="14" name="AutoShape 7" descr="#wm#_3_24_*Z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40" y="450"/>
              <a:ext cx="1110" cy="917"/>
            </a:xfrm>
            <a:prstGeom prst="hexagon">
              <a:avLst>
                <a:gd name="adj" fmla="val 30262"/>
                <a:gd name="vf" fmla="val 115470"/>
              </a:avLst>
            </a:prstGeom>
            <a:solidFill>
              <a:srgbClr val="EFDB6D">
                <a:alpha val="59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rm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bg1"/>
                  </a:solidFill>
                  <a:latin typeface="Arial" pitchFamily="34" charset="0"/>
                  <a:ea typeface="黑体" pitchFamily="49" charset="-122"/>
                  <a:sym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6" y="548768"/>
            <a:ext cx="7313084" cy="792000"/>
          </a:xfrm>
        </p:spPr>
        <p:txBody>
          <a:bodyPr anchor="b"/>
          <a:lstStyle>
            <a:lvl1pPr>
              <a:defRPr sz="3600">
                <a:latin typeface="+mj-lt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992719" y="1784656"/>
            <a:ext cx="3016800" cy="45133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6" y="1772816"/>
            <a:ext cx="5947942" cy="4525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40971"/>
            <a:ext cx="2514600" cy="484233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240971"/>
            <a:ext cx="7797800" cy="4842330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199" y="1143766"/>
            <a:ext cx="7772401" cy="940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/>
          <a:p>
            <a:pPr lvl="0"/>
            <a:r>
              <a:rPr lang="zh-CN" smtClean="0">
                <a:sym typeface="Arial" pitchFamily="34" charset="0"/>
              </a:rPr>
              <a:t>单击此处编辑母版标题样式</a:t>
            </a:r>
            <a:endParaRPr lang="zh-CN" smtClean="0">
              <a:sym typeface="Arial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220686"/>
            <a:ext cx="9693729" cy="386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dirty="0" smtClean="0">
                <a:sym typeface="Arial" pitchFamily="34" charset="0"/>
              </a:rPr>
              <a:t>单击此处编辑母版文本样式</a:t>
            </a:r>
            <a:endParaRPr lang="zh-CN" dirty="0" smtClean="0">
              <a:sym typeface="Arial" pitchFamily="34" charset="0"/>
            </a:endParaRPr>
          </a:p>
          <a:p>
            <a:pPr lvl="1"/>
            <a:r>
              <a:rPr lang="zh-CN" dirty="0" smtClean="0">
                <a:sym typeface="Arial" pitchFamily="34" charset="0"/>
              </a:rPr>
              <a:t>第二级</a:t>
            </a:r>
            <a:endParaRPr lang="zh-CN" dirty="0" smtClean="0">
              <a:sym typeface="Arial" pitchFamily="34" charset="0"/>
            </a:endParaRPr>
          </a:p>
          <a:p>
            <a:pPr lvl="2"/>
            <a:r>
              <a:rPr lang="zh-CN" dirty="0" smtClean="0">
                <a:sym typeface="Arial" pitchFamily="34" charset="0"/>
              </a:rPr>
              <a:t>第三级</a:t>
            </a:r>
            <a:endParaRPr lang="zh-CN" dirty="0" smtClean="0">
              <a:sym typeface="Arial" pitchFamily="34" charset="0"/>
            </a:endParaRPr>
          </a:p>
          <a:p>
            <a:pPr lvl="3"/>
            <a:r>
              <a:rPr lang="zh-CN" dirty="0" smtClean="0">
                <a:sym typeface="Arial" pitchFamily="34" charset="0"/>
              </a:rPr>
              <a:t>第四级</a:t>
            </a:r>
            <a:endParaRPr lang="zh-CN" dirty="0" smtClean="0">
              <a:sym typeface="Arial" pitchFamily="34" charset="0"/>
            </a:endParaRPr>
          </a:p>
          <a:p>
            <a:pPr lvl="4"/>
            <a:r>
              <a:rPr lang="zh-CN" dirty="0" smtClean="0">
                <a:sym typeface="Arial" pitchFamily="34" charset="0"/>
              </a:rPr>
              <a:t>第五级</a:t>
            </a:r>
            <a:endParaRPr lang="zh-CN" dirty="0" smtClean="0">
              <a:sym typeface="Arial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1093A-0132-4EA6-B8B7-7996DCAE376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91D5-4D8D-4982-A5C4-226E8C99C7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F0DB6E"/>
          </a:solidFill>
          <a:latin typeface="Arial" pitchFamily="34" charset="0"/>
          <a:ea typeface="黑体" pitchFamily="49" charset="-122"/>
          <a:cs typeface="+mj-cs"/>
          <a:sym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F0DB6E"/>
          </a:solidFill>
          <a:latin typeface="Arial" pitchFamily="34" charset="0"/>
          <a:ea typeface="黑体" pitchFamily="49" charset="-122"/>
          <a:sym typeface="Arial" pitchFamily="34" charset="0"/>
        </a:defRPr>
      </a:lvl9pPr>
    </p:titleStyle>
    <p:bodyStyle>
      <a:lvl1pPr marL="3175" indent="-3175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3pPr>
      <a:lvl4pPr marL="16573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4pPr>
      <a:lvl5pPr marL="21145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Arial" pitchFamily="34" charset="0"/>
          <a:ea typeface="黑体" pitchFamily="49" charset="-122"/>
          <a:cs typeface="+mn-cs"/>
          <a:sym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7588" y="2084070"/>
            <a:ext cx="10636249" cy="914400"/>
          </a:xfrm>
        </p:spPr>
        <p:txBody>
          <a:bodyPr>
            <a:normAutofit fontScale="90000"/>
          </a:bodyPr>
          <a:p>
            <a:pPr algn="ctr"/>
            <a:r>
              <a:rPr lang="zh-CN" altLang="en-US">
                <a:sym typeface="+mn-ea"/>
              </a:rPr>
              <a:t>魔识</a:t>
            </a:r>
            <a:r>
              <a:rPr lang="en-US" altLang="zh-CN">
                <a:sym typeface="+mn-ea"/>
              </a:rPr>
              <a:t>985</a:t>
            </a:r>
            <a:r>
              <a:rPr lang="zh-CN" altLang="en-US">
                <a:sym typeface="+mn-ea"/>
              </a:rPr>
              <a:t>学堂周末理综课程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Chapter1</a:t>
            </a:r>
            <a:endParaRPr lang="en-US" altLang="zh-CN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  <p:sp>
        <p:nvSpPr>
          <p:cNvPr id="4" name="副标题 2"/>
          <p:cNvSpPr>
            <a:spLocks noGrp="1"/>
          </p:cNvSpPr>
          <p:nvPr/>
        </p:nvSpPr>
        <p:spPr>
          <a:xfrm>
            <a:off x="8079740" y="5468620"/>
            <a:ext cx="10636250" cy="7854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 fontScale="700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2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2"/>
                </a:solidFill>
              </a:rPr>
              <a:t>主讲：杨志鹏</a:t>
            </a:r>
            <a:endParaRPr lang="zh-CN" altLang="en-US">
              <a:solidFill>
                <a:schemeClr val="tx2"/>
              </a:solidFill>
            </a:endParaRPr>
          </a:p>
          <a:p>
            <a:r>
              <a:rPr lang="en-US" altLang="zh-CN">
                <a:solidFill>
                  <a:schemeClr val="tx2"/>
                </a:solidFill>
              </a:rPr>
              <a:t>2016.3.27</a:t>
            </a:r>
            <a:endParaRPr lang="en-US" altLang="zh-CN">
              <a:solidFill>
                <a:schemeClr val="tx2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935" y="1862455"/>
            <a:ext cx="11228705" cy="4660900"/>
          </a:xfrm>
        </p:spPr>
        <p:txBody>
          <a:bodyPr/>
          <a:p>
            <a:r>
              <a:rPr lang="zh-CN" altLang="en-US"/>
              <a:t>惯性</a:t>
            </a:r>
            <a:endParaRPr lang="zh-CN" altLang="en-US"/>
          </a:p>
          <a:p>
            <a:pPr lvl="1"/>
            <a:r>
              <a:rPr lang="zh-CN" altLang="en-US"/>
              <a:t>任何物体任何时候都有惯性</a:t>
            </a:r>
            <a:endParaRPr lang="zh-CN" altLang="en-US"/>
          </a:p>
          <a:p>
            <a:pPr lvl="1"/>
            <a:r>
              <a:rPr lang="zh-CN" altLang="en-US"/>
              <a:t>惯性的大小只与物体的质量有关，与其它因素无关</a:t>
            </a:r>
            <a:endParaRPr lang="zh-CN" altLang="en-US"/>
          </a:p>
          <a:p>
            <a:pPr lvl="1"/>
            <a:r>
              <a:rPr lang="zh-CN" altLang="en-US"/>
              <a:t>牛顿第一定律（惯性定律）：一切物体在没有受到力的作用时，总保持静止状态或匀速直线运动状态。</a:t>
            </a:r>
            <a:endParaRPr lang="zh-CN" altLang="en-US"/>
          </a:p>
          <a:p>
            <a:pPr lvl="1"/>
            <a:r>
              <a:rPr lang="zh-CN" altLang="en-US"/>
              <a:t>力不是维持物体运动的原因，力是改变物体运动的原因。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4485" y="1477645"/>
            <a:ext cx="9511030" cy="32327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1781175"/>
            <a:ext cx="11392535" cy="27108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24505" y="3037840"/>
            <a:ext cx="6731635" cy="3349625"/>
          </a:xfrm>
        </p:spPr>
        <p:txBody>
          <a:bodyPr/>
          <a:p>
            <a:r>
              <a:rPr lang="en-US" altLang="zh-CN"/>
              <a:t>A.</a:t>
            </a:r>
            <a:r>
              <a:rPr lang="zh-CN" altLang="en-US"/>
              <a:t>生活中长度时间估计（常识：温度、质量）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摩擦力与影响摩擦力的因素</a:t>
            </a:r>
            <a:endParaRPr lang="zh-CN" altLang="en-US"/>
          </a:p>
          <a:p>
            <a:r>
              <a:rPr lang="en-US" altLang="zh-CN"/>
              <a:t>C.</a:t>
            </a:r>
            <a:r>
              <a:rPr lang="zh-CN" altLang="en-US"/>
              <a:t>能量转化</a:t>
            </a:r>
            <a:endParaRPr lang="zh-CN" altLang="en-US"/>
          </a:p>
          <a:p>
            <a:r>
              <a:rPr lang="en-US" altLang="zh-CN"/>
              <a:t>D.</a:t>
            </a:r>
            <a:r>
              <a:rPr lang="zh-CN" altLang="en-US"/>
              <a:t>平衡力与相互作用力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4955" y="582930"/>
            <a:ext cx="9684385" cy="2228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1980" y="948690"/>
            <a:ext cx="11075035" cy="5285105"/>
          </a:xfrm>
        </p:spPr>
        <p:txBody>
          <a:bodyPr/>
          <a:p>
            <a:r>
              <a:rPr lang="zh-CN" altLang="en-US"/>
              <a:t>生活中常用物理量估计</a:t>
            </a:r>
            <a:endParaRPr lang="zh-CN" altLang="en-US"/>
          </a:p>
          <a:p>
            <a:pPr lvl="2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2045970"/>
            <a:ext cx="2447925" cy="43808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285" y="1995805"/>
            <a:ext cx="3475990" cy="454279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950" y="1956435"/>
            <a:ext cx="3390265" cy="47428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210" y="4445"/>
            <a:ext cx="543814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2376170"/>
            <a:ext cx="7220585" cy="19843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42900" y="872490"/>
            <a:ext cx="9017635" cy="5361305"/>
          </a:xfrm>
        </p:spPr>
        <p:txBody>
          <a:bodyPr/>
          <a:p>
            <a:r>
              <a:rPr lang="zh-CN" altLang="en-US">
                <a:sym typeface="+mn-ea"/>
              </a:rPr>
              <a:t>摩擦力与影响摩擦力的因素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摩擦力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阻碍相对运动的力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滑动摩擦力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跟压力、接触面的粗糙程度有关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静摩擦力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跟压力、接触面的粗糙程度无关，与产生相对运动趋势的力的大小相等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23870" y="3827780"/>
            <a:ext cx="6336030" cy="2405380"/>
          </a:xfrm>
        </p:spPr>
        <p:txBody>
          <a:bodyPr/>
          <a:p>
            <a:r>
              <a:rPr lang="en-US" altLang="zh-CN"/>
              <a:t>A.</a:t>
            </a:r>
            <a:r>
              <a:rPr lang="zh-CN" altLang="zh-CN"/>
              <a:t>杠杆</a:t>
            </a:r>
            <a:endParaRPr lang="zh-CN" altLang="zh-CN"/>
          </a:p>
          <a:p>
            <a:r>
              <a:rPr lang="en-US" altLang="zh-CN"/>
              <a:t>B.</a:t>
            </a:r>
            <a:r>
              <a:rPr lang="zh-CN" altLang="en-US"/>
              <a:t>分子热运动</a:t>
            </a:r>
            <a:endParaRPr lang="zh-CN" altLang="en-US"/>
          </a:p>
          <a:p>
            <a:r>
              <a:rPr lang="en-US" altLang="zh-CN"/>
              <a:t>C.</a:t>
            </a:r>
            <a:r>
              <a:rPr lang="zh-CN" altLang="en-US"/>
              <a:t>物体尺度</a:t>
            </a:r>
            <a:endParaRPr lang="zh-CN" altLang="en-US"/>
          </a:p>
          <a:p>
            <a:r>
              <a:rPr lang="en-US" altLang="zh-CN"/>
              <a:t>D.</a:t>
            </a:r>
            <a:r>
              <a:rPr lang="zh-CN" altLang="en-US"/>
              <a:t>流体的压强与流速关系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1245" y="1836420"/>
            <a:ext cx="10450830" cy="1830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0540" y="1085850"/>
            <a:ext cx="8849995" cy="5147945"/>
          </a:xfrm>
        </p:spPr>
        <p:txBody>
          <a:bodyPr/>
          <a:p>
            <a:r>
              <a:rPr lang="zh-CN" altLang="en-US"/>
              <a:t>杠杆</a:t>
            </a:r>
            <a:endParaRPr lang="zh-CN" altLang="en-US"/>
          </a:p>
          <a:p>
            <a:r>
              <a:rPr lang="zh-CN" altLang="en-US"/>
              <a:t>平衡条件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分类：省力、费力、等臂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以从支点到力的作用点的距离为力臂的力最省力</a:t>
            </a:r>
            <a:endParaRPr lang="zh-CN" altLang="en-US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421890" y="1365885"/>
          <a:ext cx="2446655" cy="728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77240" imgH="229235" progId="">
                  <p:embed/>
                </p:oleObj>
              </mc:Choice>
              <mc:Fallback>
                <p:oleObj name="" r:id="rId1" imgW="777240" imgH="229235" progId="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1890" y="1365885"/>
                        <a:ext cx="2446655" cy="728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23870" y="3462020"/>
            <a:ext cx="6336030" cy="2771140"/>
          </a:xfrm>
        </p:spPr>
        <p:txBody>
          <a:bodyPr/>
          <a:p>
            <a:r>
              <a:rPr lang="en-US" altLang="zh-CN"/>
              <a:t>A.</a:t>
            </a:r>
            <a:r>
              <a:rPr lang="zh-CN" altLang="en-US"/>
              <a:t>热机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热值</a:t>
            </a:r>
            <a:endParaRPr lang="zh-CN" altLang="en-US"/>
          </a:p>
          <a:p>
            <a:r>
              <a:rPr lang="en-US" altLang="zh-CN"/>
              <a:t>C.</a:t>
            </a:r>
            <a:r>
              <a:rPr lang="zh-CN" altLang="en-US"/>
              <a:t>运动相对性</a:t>
            </a:r>
            <a:endParaRPr lang="zh-CN" altLang="en-US"/>
          </a:p>
          <a:p>
            <a:r>
              <a:rPr lang="en-US" altLang="zh-CN"/>
              <a:t>D.</a:t>
            </a:r>
            <a:r>
              <a:rPr lang="zh-CN" altLang="en-US"/>
              <a:t>机械能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984250"/>
            <a:ext cx="10620375" cy="229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3580" y="556672"/>
            <a:ext cx="7809201" cy="640800"/>
          </a:xfrm>
        </p:spPr>
        <p:txBody>
          <a:bodyPr/>
          <a:p>
            <a:r>
              <a:rPr lang="zh-CN" altLang="zh-CN"/>
              <a:t>选择题</a:t>
            </a:r>
            <a:r>
              <a:rPr lang="en-US" altLang="zh-CN"/>
              <a:t>——</a:t>
            </a:r>
            <a:r>
              <a:rPr lang="zh-CN" altLang="en-US"/>
              <a:t>物理部分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6280" y="1332230"/>
            <a:ext cx="6976110" cy="4172585"/>
          </a:xfrm>
        </p:spPr>
        <p:txBody>
          <a:bodyPr>
            <a:normAutofit lnSpcReduction="10000"/>
          </a:bodyPr>
          <a:p>
            <a:r>
              <a:rPr lang="zh-CN" altLang="en-US"/>
              <a:t>力学部分</a:t>
            </a:r>
            <a:endParaRPr lang="zh-CN" altLang="en-US"/>
          </a:p>
          <a:p>
            <a:r>
              <a:rPr lang="zh-CN" altLang="en-US"/>
              <a:t>考点</a:t>
            </a:r>
            <a:endParaRPr lang="zh-CN" altLang="en-US"/>
          </a:p>
          <a:p>
            <a:pPr lvl="1"/>
            <a:r>
              <a:rPr lang="zh-CN" altLang="en-US"/>
              <a:t>压力与压强（流速与压强、大气压强、沸点与气压）</a:t>
            </a:r>
            <a:endParaRPr lang="zh-CN" altLang="en-US"/>
          </a:p>
          <a:p>
            <a:pPr lvl="1"/>
            <a:r>
              <a:rPr lang="zh-CN" altLang="en-US"/>
              <a:t>浮力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受力分析（受力平衡）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摩擦力（影响因素）</a:t>
            </a:r>
            <a:endParaRPr lang="zh-CN" altLang="en-US"/>
          </a:p>
          <a:p>
            <a:pPr lvl="1"/>
            <a:r>
              <a:rPr lang="zh-CN" altLang="en-US"/>
              <a:t>杠杆</a:t>
            </a:r>
            <a:endParaRPr lang="zh-CN" altLang="en-US"/>
          </a:p>
          <a:p>
            <a:pPr lvl="1"/>
            <a:r>
              <a:rPr lang="zh-CN" altLang="en-US"/>
              <a:t>生活中长度时间估计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运动相对性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9750" y="979170"/>
            <a:ext cx="8820150" cy="5254625"/>
          </a:xfrm>
        </p:spPr>
        <p:txBody>
          <a:bodyPr/>
          <a:p>
            <a:r>
              <a:rPr lang="zh-CN" altLang="en-US"/>
              <a:t>运动的相对性</a:t>
            </a:r>
            <a:endParaRPr lang="zh-CN" altLang="en-US"/>
          </a:p>
          <a:p>
            <a:pPr lvl="1"/>
            <a:r>
              <a:rPr lang="zh-CN" altLang="en-US" sz="2000"/>
              <a:t>选取参照物</a:t>
            </a:r>
            <a:r>
              <a:rPr lang="en-US" altLang="zh-CN" sz="2000"/>
              <a:t>——</a:t>
            </a:r>
            <a:r>
              <a:rPr lang="zh-CN" altLang="en-US" sz="2000"/>
              <a:t>对于不同的参照物，运动情况不同</a:t>
            </a:r>
            <a:endParaRPr lang="zh-CN" altLang="en-US" sz="2000"/>
          </a:p>
          <a:p>
            <a:pPr lvl="1"/>
            <a:r>
              <a:rPr lang="zh-CN" altLang="en-US" sz="2000"/>
              <a:t>不特别说明，通常以地面为参照物</a:t>
            </a:r>
            <a:endParaRPr lang="zh-CN" altLang="en-US" sz="2000"/>
          </a:p>
          <a:p>
            <a:pPr lvl="1"/>
            <a:r>
              <a:rPr lang="zh-CN" altLang="en-US" sz="2000"/>
              <a:t>指出参照物后，认为参照物是静止的</a:t>
            </a:r>
            <a:endParaRPr lang="zh-CN" altLang="en-US" sz="2000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2828290"/>
            <a:ext cx="10620375" cy="2299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1712595"/>
            <a:ext cx="9213850" cy="31502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14240" y="3040792"/>
            <a:ext cx="7809201" cy="640800"/>
          </a:xfrm>
        </p:spPr>
        <p:txBody>
          <a:bodyPr/>
          <a:p>
            <a:r>
              <a:rPr lang="zh-CN" altLang="en-US"/>
              <a:t>谢谢！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2410" y="1607185"/>
            <a:ext cx="6972935" cy="1560195"/>
          </a:xfrm>
          <a:prstGeom prst="rect">
            <a:avLst/>
          </a:prstGeom>
        </p:spPr>
      </p:pic>
      <p:sp>
        <p:nvSpPr>
          <p:cNvPr id="20489" name="Rectangle 11"/>
          <p:cNvSpPr/>
          <p:nvPr/>
        </p:nvSpPr>
        <p:spPr>
          <a:xfrm>
            <a:off x="9350693" y="1497965"/>
            <a:ext cx="40322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  <p:sp>
        <p:nvSpPr>
          <p:cNvPr id="13" name="文本占位符 2"/>
          <p:cNvSpPr>
            <a:spLocks noGrp="1"/>
          </p:cNvSpPr>
          <p:nvPr/>
        </p:nvSpPr>
        <p:spPr>
          <a:xfrm>
            <a:off x="2919730" y="3401060"/>
            <a:ext cx="6336030" cy="3354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2857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3pPr>
            <a:lvl4pPr marL="16573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4pPr>
            <a:lvl5pPr marL="21145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Arial" pitchFamily="34" charset="0"/>
                <a:ea typeface="黑体" pitchFamily="49" charset="-122"/>
                <a:cs typeface="+mn-cs"/>
                <a:sym typeface="Arial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A.</a:t>
            </a:r>
            <a:r>
              <a:rPr lang="zh-CN" altLang="en-US"/>
              <a:t>液体压强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浮力</a:t>
            </a:r>
            <a:endParaRPr lang="zh-CN" altLang="en-US"/>
          </a:p>
          <a:p>
            <a:r>
              <a:rPr lang="en-US" altLang="zh-CN"/>
              <a:t>C.</a:t>
            </a:r>
            <a:r>
              <a:rPr lang="zh-CN" altLang="en-US"/>
              <a:t>受力分析（受力平衡）</a:t>
            </a:r>
            <a:endParaRPr lang="zh-CN" altLang="en-US"/>
          </a:p>
          <a:p>
            <a:r>
              <a:rPr lang="en-US" altLang="zh-CN"/>
              <a:t>D.</a:t>
            </a:r>
            <a:r>
              <a:rPr lang="zh-CN" altLang="en-US"/>
              <a:t>还是浮力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6" name="文本占位符 5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bldLvl="0" build="allAtOnce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215" y="662940"/>
            <a:ext cx="11053445" cy="5705475"/>
          </a:xfrm>
        </p:spPr>
        <p:txBody>
          <a:bodyPr/>
          <a:p>
            <a:r>
              <a:rPr lang="zh-CN" altLang="zh-CN"/>
              <a:t>压力与压强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/>
              <a:t>液体压强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/>
              <a:t>浮力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  <a:p>
            <a:r>
              <a:rPr lang="zh-CN" altLang="zh-CN"/>
              <a:t>受力分析</a:t>
            </a:r>
            <a:endParaRPr lang="zh-CN" altLang="zh-CN"/>
          </a:p>
          <a:p>
            <a:endParaRPr lang="zh-CN" altLang="zh-CN"/>
          </a:p>
          <a:p>
            <a:endParaRPr lang="zh-CN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295" y="2936240"/>
            <a:ext cx="1838325" cy="657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265" y="58420"/>
            <a:ext cx="6972935" cy="15601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" y="4234180"/>
            <a:ext cx="2580640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870" y="1880870"/>
            <a:ext cx="6219190" cy="34569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1304925"/>
            <a:ext cx="1219200" cy="895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0139" y="2274208"/>
            <a:ext cx="6336000" cy="4172400"/>
          </a:xfrm>
        </p:spPr>
        <p:txBody>
          <a:bodyPr/>
          <a:p>
            <a:r>
              <a:rPr lang="zh-CN" altLang="en-US"/>
              <a:t>研究对象选取</a:t>
            </a:r>
            <a:endParaRPr lang="zh-CN" altLang="en-US"/>
          </a:p>
          <a:p>
            <a:pPr lvl="1"/>
            <a:r>
              <a:rPr lang="zh-CN" altLang="en-US"/>
              <a:t>隔离法：把被研究对象与周围物体隔离开</a:t>
            </a:r>
            <a:endParaRPr lang="zh-CN" altLang="en-US"/>
          </a:p>
          <a:p>
            <a:pPr lvl="1"/>
            <a:r>
              <a:rPr lang="zh-CN" altLang="en-US"/>
              <a:t>整体法：把两个或两个以上物体当成一个整体，对其受力分析</a:t>
            </a:r>
            <a:endParaRPr lang="zh-CN" altLang="en-US"/>
          </a:p>
          <a:p>
            <a:r>
              <a:rPr lang="zh-CN" altLang="en-US"/>
              <a:t>作用点位置</a:t>
            </a:r>
            <a:endParaRPr lang="zh-CN" altLang="en-US"/>
          </a:p>
          <a:p>
            <a:pPr lvl="1"/>
            <a:r>
              <a:rPr lang="zh-CN" altLang="en-US"/>
              <a:t>不涉及物体转动时：把物体受到的几个力画在同一个点上（通常画在重心上）</a:t>
            </a:r>
            <a:endParaRPr lang="zh-CN" altLang="en-US"/>
          </a:p>
          <a:p>
            <a:pPr lvl="1"/>
            <a:r>
              <a:rPr lang="zh-CN" altLang="en-US"/>
              <a:t>当物体受力转动时：如杠杆，把杠杆受到的严格画在作用点上</a:t>
            </a:r>
            <a:endParaRPr lang="zh-CN" altLang="en-US"/>
          </a:p>
          <a:p>
            <a:r>
              <a:rPr lang="zh-CN" altLang="en-US"/>
              <a:t>按顺序受力分析</a:t>
            </a:r>
            <a:endParaRPr lang="zh-CN" altLang="en-US"/>
          </a:p>
          <a:p>
            <a:pPr lvl="1"/>
            <a:r>
              <a:rPr lang="zh-CN" altLang="en-US"/>
              <a:t>重力、弹力、摩擦力</a:t>
            </a:r>
            <a:endParaRPr lang="zh-CN" altLang="en-US"/>
          </a:p>
        </p:txBody>
      </p:sp>
      <p:pic>
        <p:nvPicPr>
          <p:cNvPr id="466947" name="图片 466946"/>
          <p:cNvPicPr>
            <a:picLocks noChangeAspect="1"/>
          </p:cNvPicPr>
          <p:nvPr/>
        </p:nvPicPr>
        <p:blipFill>
          <a:blip r:embed="rId1"/>
          <a:srcRect b="21179"/>
          <a:stretch>
            <a:fillRect/>
          </a:stretch>
        </p:blipFill>
        <p:spPr>
          <a:xfrm>
            <a:off x="492760" y="2450465"/>
            <a:ext cx="4652645" cy="2344420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1059" y="1710328"/>
            <a:ext cx="6336000" cy="4172400"/>
          </a:xfrm>
        </p:spPr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2470" y="1170940"/>
            <a:ext cx="3085465" cy="41808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34335" y="2804795"/>
            <a:ext cx="6336030" cy="3786505"/>
          </a:xfrm>
        </p:spPr>
        <p:txBody>
          <a:bodyPr/>
          <a:p>
            <a:r>
              <a:rPr lang="en-US" altLang="zh-CN"/>
              <a:t>A.</a:t>
            </a:r>
            <a:r>
              <a:rPr lang="zh-CN" altLang="en-US"/>
              <a:t>大气压强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沸点随气压变化</a:t>
            </a:r>
            <a:endParaRPr lang="zh-CN" altLang="en-US"/>
          </a:p>
          <a:p>
            <a:r>
              <a:rPr lang="en-US" altLang="zh-CN"/>
              <a:t>C.</a:t>
            </a:r>
            <a:r>
              <a:rPr lang="zh-CN" altLang="en-US"/>
              <a:t>液体压强</a:t>
            </a:r>
            <a:endParaRPr lang="zh-CN" altLang="en-US"/>
          </a:p>
          <a:p>
            <a:r>
              <a:rPr lang="en-US" altLang="zh-CN"/>
              <a:t>D.</a:t>
            </a:r>
            <a:r>
              <a:rPr lang="zh-CN" altLang="en-US"/>
              <a:t>流体中流速大的地方压强小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265" y="532130"/>
            <a:ext cx="8164195" cy="20878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3860" y="467360"/>
            <a:ext cx="8956040" cy="5765800"/>
          </a:xfrm>
        </p:spPr>
        <p:txBody>
          <a:bodyPr/>
          <a:p>
            <a:r>
              <a:rPr lang="zh-CN" altLang="en-US"/>
              <a:t>大气压强</a:t>
            </a:r>
            <a:endParaRPr lang="zh-CN" altLang="en-US"/>
          </a:p>
          <a:p>
            <a:r>
              <a:rPr lang="zh-CN" altLang="en-US"/>
              <a:t>大气压随高度的增加而减小</a:t>
            </a:r>
            <a:endParaRPr lang="zh-CN" altLang="en-US"/>
          </a:p>
          <a:p>
            <a:r>
              <a:rPr lang="zh-CN" altLang="zh-CN"/>
              <a:t>应用：</a:t>
            </a:r>
            <a:endParaRPr lang="zh-CN" altLang="zh-CN"/>
          </a:p>
          <a:p>
            <a:pPr lvl="1"/>
            <a:r>
              <a:rPr lang="zh-CN" altLang="zh-CN">
                <a:sym typeface="+mn-ea"/>
              </a:rPr>
              <a:t>塑料挂钩吸盘</a:t>
            </a:r>
            <a:endParaRPr lang="zh-CN" altLang="zh-CN"/>
          </a:p>
          <a:p>
            <a:pPr lvl="1"/>
            <a:r>
              <a:rPr lang="zh-CN" altLang="zh-CN">
                <a:sym typeface="+mn-ea"/>
              </a:rPr>
              <a:t>吸管喝饮料</a:t>
            </a:r>
            <a:endParaRPr lang="zh-CN" altLang="zh-CN"/>
          </a:p>
          <a:p>
            <a:pPr lvl="1"/>
            <a:r>
              <a:rPr lang="zh-CN" altLang="zh-CN">
                <a:sym typeface="+mn-ea"/>
              </a:rPr>
              <a:t>抽水机</a:t>
            </a:r>
            <a:endParaRPr lang="zh-CN" altLang="zh-CN"/>
          </a:p>
          <a:p>
            <a:r>
              <a:rPr lang="zh-CN" altLang="zh-CN"/>
              <a:t>流体中</a:t>
            </a:r>
            <a:endParaRPr lang="zh-CN" altLang="zh-CN"/>
          </a:p>
          <a:p>
            <a:pPr lvl="1"/>
            <a:r>
              <a:rPr lang="zh-CN" altLang="zh-CN"/>
              <a:t>流速大的位置压强小</a:t>
            </a:r>
            <a:endParaRPr lang="zh-CN" altLang="zh-CN"/>
          </a:p>
          <a:p>
            <a:r>
              <a:rPr lang="zh-CN" altLang="zh-CN"/>
              <a:t>沸点随气压变化</a:t>
            </a:r>
            <a:endParaRPr lang="zh-CN" altLang="zh-CN"/>
          </a:p>
          <a:p>
            <a:pPr lvl="1"/>
            <a:r>
              <a:rPr lang="zh-CN" altLang="zh-CN"/>
              <a:t>液体沸点会随着气压增大而升高</a:t>
            </a:r>
            <a:endParaRPr lang="zh-CN" altLang="zh-CN"/>
          </a:p>
          <a:p>
            <a:pPr lvl="1"/>
            <a:r>
              <a:rPr lang="zh-CN" altLang="zh-CN"/>
              <a:t>应用：高压锅</a:t>
            </a:r>
            <a:endParaRPr lang="zh-CN" altLang="zh-CN"/>
          </a:p>
        </p:txBody>
      </p:sp>
      <p:pic>
        <p:nvPicPr>
          <p:cNvPr id="387079" name="图片 387078" descr="075"/>
          <p:cNvPicPr>
            <a:picLocks noChangeAspect="1"/>
          </p:cNvPicPr>
          <p:nvPr/>
        </p:nvPicPr>
        <p:blipFill>
          <a:blip r:embed="rId1"/>
          <a:srcRect l="9094" t="72620" r="9094" b="5507"/>
          <a:stretch>
            <a:fillRect/>
          </a:stretch>
        </p:blipFill>
        <p:spPr>
          <a:xfrm>
            <a:off x="5602605" y="74295"/>
            <a:ext cx="6443345" cy="268224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92196" name="图片 392195" descr="080"/>
          <p:cNvPicPr>
            <a:picLocks noChangeAspect="1"/>
          </p:cNvPicPr>
          <p:nvPr/>
        </p:nvPicPr>
        <p:blipFill>
          <a:blip r:embed="rId2"/>
          <a:srcRect l="55130" t="82515" r="5185" b="11086"/>
          <a:stretch>
            <a:fillRect/>
          </a:stretch>
        </p:blipFill>
        <p:spPr>
          <a:xfrm>
            <a:off x="5857875" y="2885440"/>
            <a:ext cx="6049963" cy="1439863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93219" name="图片 393218" descr="081"/>
          <p:cNvPicPr>
            <a:picLocks noChangeAspect="1"/>
          </p:cNvPicPr>
          <p:nvPr/>
        </p:nvPicPr>
        <p:blipFill>
          <a:blip r:embed="rId3"/>
          <a:srcRect l="57164" t="46909" r="13213" b="39828"/>
          <a:stretch>
            <a:fillRect/>
          </a:stretch>
        </p:blipFill>
        <p:spPr>
          <a:xfrm>
            <a:off x="5854065" y="4716780"/>
            <a:ext cx="2338705" cy="158242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393218" name="图片 393217" descr="081"/>
          <p:cNvPicPr>
            <a:picLocks noChangeAspect="1"/>
          </p:cNvPicPr>
          <p:nvPr/>
        </p:nvPicPr>
        <p:blipFill>
          <a:blip r:embed="rId4"/>
          <a:srcRect l="52573" t="20396" r="6395" b="56877"/>
          <a:stretch>
            <a:fillRect/>
          </a:stretch>
        </p:blipFill>
        <p:spPr>
          <a:xfrm>
            <a:off x="8679180" y="4508500"/>
            <a:ext cx="2673350" cy="2238375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7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23870" y="4407535"/>
            <a:ext cx="6336030" cy="2191385"/>
          </a:xfrm>
        </p:spPr>
        <p:txBody>
          <a:bodyPr/>
          <a:p>
            <a:r>
              <a:rPr lang="en-US" altLang="zh-CN"/>
              <a:t>A.</a:t>
            </a:r>
            <a:r>
              <a:rPr lang="zh-CN" altLang="en-US"/>
              <a:t>速度计算</a:t>
            </a:r>
            <a:endParaRPr lang="zh-CN" altLang="en-US"/>
          </a:p>
          <a:p>
            <a:r>
              <a:rPr lang="en-US" altLang="zh-CN"/>
              <a:t>B.</a:t>
            </a:r>
            <a:r>
              <a:rPr lang="zh-CN" altLang="en-US"/>
              <a:t>压力与压强</a:t>
            </a:r>
            <a:endParaRPr lang="zh-CN" altLang="en-US"/>
          </a:p>
          <a:p>
            <a:r>
              <a:rPr lang="en-US" altLang="zh-CN"/>
              <a:t>C.</a:t>
            </a:r>
            <a:r>
              <a:rPr lang="zh-CN" altLang="en-US"/>
              <a:t>受力分析</a:t>
            </a:r>
            <a:endParaRPr lang="zh-CN" altLang="en-US"/>
          </a:p>
          <a:p>
            <a:r>
              <a:rPr lang="en-US" altLang="zh-CN"/>
              <a:t>D.</a:t>
            </a:r>
            <a:r>
              <a:rPr lang="zh-CN" altLang="en-US"/>
              <a:t>惯性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4980" y="184785"/>
            <a:ext cx="8942705" cy="4094480"/>
          </a:xfrm>
          <a:prstGeom prst="rect">
            <a:avLst/>
          </a:prstGeom>
        </p:spPr>
      </p:pic>
      <p:sp>
        <p:nvSpPr>
          <p:cNvPr id="20489" name="Rectangle 11"/>
          <p:cNvSpPr/>
          <p:nvPr/>
        </p:nvSpPr>
        <p:spPr>
          <a:xfrm>
            <a:off x="9229725" y="918845"/>
            <a:ext cx="92138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lvl="0" eaLnBrk="1" hangingPunct="1"/>
            <a:r>
              <a:rPr lang="en-US" altLang="zh-CN" sz="2400" b="1" dirty="0">
                <a:solidFill>
                  <a:srgbClr val="FF0000"/>
                </a:solidFill>
                <a:latin typeface="Arial" charset="0"/>
                <a:ea typeface="黑体" pitchFamily="2" charset="-122"/>
              </a:rPr>
              <a:t>D</a:t>
            </a:r>
            <a:endParaRPr lang="en-US" altLang="zh-CN" sz="2400" b="1" dirty="0">
              <a:solidFill>
                <a:srgbClr val="FF0000"/>
              </a:solidFill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9" grpId="0" bldLvl="0" build="allAtOnce"/>
      <p:bldP spid="3" grpId="0" build="p"/>
    </p:bldLst>
  </p:timing>
</p:sld>
</file>

<file path=ppt/tags/tag1.xml><?xml version="1.0" encoding="utf-8"?>
<p:tagLst xmlns:p="http://schemas.openxmlformats.org/presentationml/2006/main">
  <p:tag name="KSO_WM_BEAUTIFY_FLAG" val="#wm#"/>
  <p:tag name="KSO_WM_UNIT_TYPE" val="i"/>
  <p:tag name="KSO_WM_UNIT_ID" val="281*i*3"/>
  <p:tag name="KSO_WM_TEMPLATE_CATEGORY" val="custom"/>
  <p:tag name="KSO_WM_TEMPLATE_INDEX" val="3"/>
</p:tagLst>
</file>

<file path=ppt/tags/tag2.xml><?xml version="1.0" encoding="utf-8"?>
<p:tagLst xmlns:p="http://schemas.openxmlformats.org/presentationml/2006/main">
  <p:tag name="KSO_WM_BEAUTIFY_FLAG" val="#wm#"/>
  <p:tag name="KSO_WM_UNIT_TYPE" val="i"/>
  <p:tag name="KSO_WM_UNIT_ID" val="281*i*7"/>
  <p:tag name="KSO_WM_TEMPLATE_CATEGORY" val="custom"/>
  <p:tag name="KSO_WM_TEMPLATE_INDEX" val="3"/>
</p:tagLst>
</file>

<file path=ppt/tags/tag3.xml><?xml version="1.0" encoding="utf-8"?>
<p:tagLst xmlns:p="http://schemas.openxmlformats.org/presentationml/2006/main">
  <p:tag name="KSO_WM_BEAUTIFY_FLAG" val="#wm#"/>
  <p:tag name="KSO_WM_UNIT_TYPE" val="i"/>
  <p:tag name="KSO_WM_UNIT_ID" val="281*i*8"/>
  <p:tag name="KSO_WM_TEMPLATE_CATEGORY" val="custom"/>
  <p:tag name="KSO_WM_TEMPLATE_INDEX" val="3"/>
</p:tagLst>
</file>

<file path=ppt/tags/tag4.xml><?xml version="1.0" encoding="utf-8"?>
<p:tagLst xmlns:p="http://schemas.openxmlformats.org/presentationml/2006/main">
  <p:tag name="KSO_WM_BEAUTIFY_FLAG" val="#wm#"/>
  <p:tag name="KSO_WM_UNIT_TYPE" val="i"/>
  <p:tag name="KSO_WM_UNIT_ID" val="281*i*9"/>
  <p:tag name="KSO_WM_TEMPLATE_CATEGORY" val="custom"/>
  <p:tag name="KSO_WM_TEMPLATE_INDEX" val="3"/>
</p:tagLst>
</file>

<file path=ppt/tags/tag5.xml><?xml version="1.0" encoding="utf-8"?>
<p:tagLst xmlns:p="http://schemas.openxmlformats.org/presentationml/2006/main">
  <p:tag name="KSO_WM_TEMPLATE_CATEGORY" val="custom"/>
  <p:tag name="KSO_WM_TEMPLATE_INDEX" val="160003"/>
</p:tagLst>
</file>

<file path=ppt/theme/theme1.xml><?xml version="1.0" encoding="utf-8"?>
<a:theme xmlns:a="http://schemas.openxmlformats.org/drawingml/2006/main" name="默认设计模板">
  <a:themeElements>
    <a:clrScheme name="自定义 8">
      <a:dk1>
        <a:srgbClr val="FFFFFF"/>
      </a:dk1>
      <a:lt1>
        <a:srgbClr val="009999"/>
      </a:lt1>
      <a:dk2>
        <a:srgbClr val="333333"/>
      </a:dk2>
      <a:lt2>
        <a:srgbClr val="F0DB6E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819</Words>
  <Application>Kingsoft Office WPP</Application>
  <PresentationFormat>宽屏</PresentationFormat>
  <Paragraphs>117</Paragraphs>
  <Slides>22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默认设计模板</vt:lpstr>
      <vt:lpstr>魔识985学堂周末理综课程 Chapter1</vt:lpstr>
      <vt:lpstr>选择题——物理部分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MagicYang</dc:creator>
  <cp:lastModifiedBy>MagicYang</cp:lastModifiedBy>
  <cp:revision>18</cp:revision>
  <dcterms:created xsi:type="dcterms:W3CDTF">2016-03-26T13:22:00Z</dcterms:created>
  <dcterms:modified xsi:type="dcterms:W3CDTF">2016-03-31T10:57:28Z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