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5" r:id="rId10"/>
    <p:sldId id="264" r:id="rId11"/>
    <p:sldId id="267" r:id="rId12"/>
    <p:sldId id="263" r:id="rId13"/>
    <p:sldId id="268" r:id="rId14"/>
    <p:sldId id="269" r:id="rId15"/>
    <p:sldId id="270" r:id="rId16"/>
    <p:sldId id="271" r:id="rId17"/>
    <p:sldId id="282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5" r:id="rId36"/>
    <p:sldId id="293" r:id="rId37"/>
    <p:sldId id="294" r:id="rId38"/>
    <p:sldId id="297" r:id="rId39"/>
    <p:sldId id="298" r:id="rId40"/>
    <p:sldId id="300" r:id="rId41"/>
    <p:sldId id="301" r:id="rId42"/>
    <p:sldId id="302" r:id="rId43"/>
    <p:sldId id="30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87375" y="2084705"/>
            <a:ext cx="10636250" cy="1980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/>
            <a:r>
              <a:rPr lang="zh-CN" altLang="en-US" sz="4800">
                <a:sym typeface="+mn-ea"/>
              </a:rPr>
              <a:t>魔识</a:t>
            </a:r>
            <a:r>
              <a:rPr lang="en-US" altLang="zh-CN" sz="4800">
                <a:sym typeface="+mn-ea"/>
              </a:rPr>
              <a:t>985</a:t>
            </a:r>
            <a:r>
              <a:rPr lang="zh-CN" altLang="en-US" sz="4800">
                <a:sym typeface="+mn-ea"/>
              </a:rPr>
              <a:t>学堂周末理综课程</a:t>
            </a:r>
            <a:br>
              <a:rPr lang="zh-CN" altLang="en-US" sz="4800">
                <a:sym typeface="+mn-ea"/>
              </a:rPr>
            </a:br>
            <a:r>
              <a:rPr lang="en-US" altLang="zh-CN" sz="4800">
                <a:sym typeface="+mn-ea"/>
              </a:rPr>
              <a:t>Chapter2</a:t>
            </a:r>
            <a:endParaRPr lang="en-US" altLang="zh-CN" sz="4800">
              <a:sym typeface="+mn-ea"/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8079740" y="5468620"/>
            <a:ext cx="10636250" cy="785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2016.4.1</a:t>
            </a:r>
            <a:endParaRPr lang="en-US" altLang="zh-CN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360" y="711200"/>
            <a:ext cx="8860790" cy="552196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凸透镜成像规律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1267460"/>
            <a:ext cx="8331200" cy="52463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305560"/>
            <a:ext cx="1139253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2"/>
          <p:cNvSpPr>
            <a:spLocks noGrp="1"/>
          </p:cNvSpPr>
          <p:nvPr/>
        </p:nvSpPr>
        <p:spPr>
          <a:xfrm>
            <a:off x="716280" y="1332230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声学部分</a:t>
            </a:r>
            <a:endParaRPr lang="zh-CN" altLang="en-US"/>
          </a:p>
          <a:p>
            <a:r>
              <a:rPr lang="zh-CN" altLang="en-US"/>
              <a:t>考点</a:t>
            </a:r>
            <a:endParaRPr lang="zh-CN" altLang="en-US"/>
          </a:p>
          <a:p>
            <a:pPr lvl="1"/>
            <a:r>
              <a:rPr lang="zh-CN" altLang="en-US"/>
              <a:t>声音产生和传播</a:t>
            </a:r>
            <a:endParaRPr lang="zh-CN" altLang="en-US"/>
          </a:p>
          <a:p>
            <a:pPr lvl="1"/>
            <a:r>
              <a:rPr lang="zh-CN" altLang="en-US"/>
              <a:t>减弱噪声方法</a:t>
            </a:r>
            <a:endParaRPr lang="zh-CN" altLang="en-US"/>
          </a:p>
          <a:p>
            <a:pPr lvl="1"/>
            <a:r>
              <a:rPr lang="zh-CN" altLang="en-US"/>
              <a:t>音调响度音色及影响因素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671320"/>
            <a:ext cx="11236960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6380" y="1363345"/>
            <a:ext cx="9113520" cy="4871085"/>
          </a:xfrm>
        </p:spPr>
        <p:txBody>
          <a:bodyPr/>
          <a:p>
            <a:r>
              <a:rPr lang="zh-CN" altLang="en-US"/>
              <a:t>声音可以传递信息和能量</a:t>
            </a:r>
            <a:endParaRPr lang="zh-CN" altLang="en-US"/>
          </a:p>
          <a:p>
            <a:pPr lvl="1"/>
            <a:r>
              <a:rPr lang="zh-CN" altLang="en-US" sz="2000"/>
              <a:t>信息：人类交谈、声呐、</a:t>
            </a:r>
            <a:r>
              <a:rPr lang="en-US" altLang="zh-CN" sz="2000"/>
              <a:t>B</a:t>
            </a:r>
            <a:r>
              <a:rPr lang="zh-CN" altLang="en-US" sz="2000"/>
              <a:t>超</a:t>
            </a:r>
            <a:endParaRPr lang="zh-CN" altLang="en-US" sz="2000"/>
          </a:p>
          <a:p>
            <a:pPr lvl="1"/>
            <a:r>
              <a:rPr lang="zh-CN" altLang="en-US" sz="2000"/>
              <a:t>能量：超声波清洗、超声波除石</a:t>
            </a:r>
            <a:endParaRPr lang="en-US" altLang="zh-CN" sz="2000"/>
          </a:p>
          <a:p>
            <a:r>
              <a:rPr lang="zh-CN" altLang="en-US"/>
              <a:t>声音由物体振动产生，声音传播需要介质</a:t>
            </a:r>
            <a:endParaRPr lang="zh-CN" altLang="en-US"/>
          </a:p>
          <a:p>
            <a:r>
              <a:rPr lang="zh-CN" altLang="en-US"/>
              <a:t>减弱噪声途径：</a:t>
            </a:r>
            <a:endParaRPr lang="zh-CN" altLang="en-US"/>
          </a:p>
          <a:p>
            <a:pPr lvl="1"/>
            <a:r>
              <a:rPr lang="zh-CN" altLang="en-US"/>
              <a:t>声源处：排气管消声器、禁止鸣笛</a:t>
            </a:r>
            <a:endParaRPr lang="zh-CN" altLang="en-US"/>
          </a:p>
          <a:p>
            <a:pPr lvl="1"/>
            <a:r>
              <a:rPr lang="zh-CN" altLang="en-US"/>
              <a:t>传播过程中：隔音设备、植树造林</a:t>
            </a:r>
            <a:endParaRPr lang="zh-CN" altLang="en-US"/>
          </a:p>
          <a:p>
            <a:pPr lvl="1"/>
            <a:r>
              <a:rPr lang="zh-CN" altLang="en-US"/>
              <a:t>人耳处：耳塞</a:t>
            </a:r>
            <a:endParaRPr lang="zh-CN" altLang="en-US"/>
          </a:p>
          <a:p>
            <a:pPr marL="0" lvl="1"/>
            <a:r>
              <a:rPr lang="zh-CN" altLang="en-US" sz="2400">
                <a:sym typeface="+mn-ea"/>
              </a:rPr>
              <a:t>音调响度音色及影响因素</a:t>
            </a:r>
            <a:endParaRPr lang="zh-CN" altLang="en-US" sz="2400">
              <a:sym typeface="+mn-ea"/>
            </a:endParaRPr>
          </a:p>
          <a:p>
            <a:pPr marL="457200" lvl="2"/>
            <a:r>
              <a:rPr lang="zh-CN" altLang="zh-CN" sz="2160">
                <a:sym typeface="+mn-ea"/>
              </a:rPr>
              <a:t>音调</a:t>
            </a:r>
            <a:r>
              <a:rPr lang="en-US" altLang="zh-CN" sz="2160">
                <a:sym typeface="+mn-ea"/>
              </a:rPr>
              <a:t>——</a:t>
            </a:r>
            <a:r>
              <a:rPr lang="zh-CN" altLang="en-US" sz="2160">
                <a:sym typeface="+mn-ea"/>
              </a:rPr>
              <a:t>频率</a:t>
            </a:r>
            <a:endParaRPr lang="zh-CN" altLang="en-US" sz="2160">
              <a:sym typeface="+mn-ea"/>
            </a:endParaRPr>
          </a:p>
          <a:p>
            <a:pPr marL="457200" lvl="2"/>
            <a:r>
              <a:rPr lang="zh-CN" altLang="en-US" sz="2160">
                <a:sym typeface="+mn-ea"/>
              </a:rPr>
              <a:t>响度</a:t>
            </a:r>
            <a:r>
              <a:rPr lang="en-US" altLang="zh-CN" sz="2160">
                <a:sym typeface="+mn-ea"/>
              </a:rPr>
              <a:t>——</a:t>
            </a:r>
            <a:r>
              <a:rPr lang="zh-CN" altLang="en-US" sz="2160">
                <a:sym typeface="+mn-ea"/>
              </a:rPr>
              <a:t>振幅</a:t>
            </a:r>
            <a:endParaRPr lang="zh-CN" altLang="en-US" sz="2160">
              <a:sym typeface="+mn-ea"/>
            </a:endParaRPr>
          </a:p>
          <a:p>
            <a:pPr marL="457200" lvl="2"/>
            <a:r>
              <a:rPr lang="zh-CN" altLang="en-US" sz="2160">
                <a:sym typeface="+mn-ea"/>
              </a:rPr>
              <a:t>音色</a:t>
            </a:r>
            <a:r>
              <a:rPr lang="en-US" altLang="zh-CN" sz="2160">
                <a:sym typeface="+mn-ea"/>
              </a:rPr>
              <a:t>——</a:t>
            </a:r>
            <a:r>
              <a:rPr lang="zh-CN" altLang="en-US" sz="2160">
                <a:sym typeface="+mn-ea"/>
              </a:rPr>
              <a:t>发声体本身性质</a:t>
            </a:r>
            <a:endParaRPr lang="zh-CN" altLang="en-US" sz="2160">
              <a:sym typeface="+mn-ea"/>
            </a:endParaRP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1854835"/>
            <a:ext cx="866902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982470"/>
            <a:ext cx="1164209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2"/>
          <p:cNvSpPr>
            <a:spLocks noGrp="1"/>
          </p:cNvSpPr>
          <p:nvPr/>
        </p:nvSpPr>
        <p:spPr>
          <a:xfrm>
            <a:off x="716280" y="1332230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热学部分</a:t>
            </a:r>
            <a:endParaRPr lang="zh-CN" altLang="en-US"/>
          </a:p>
          <a:p>
            <a:r>
              <a:rPr lang="zh-CN" altLang="en-US"/>
              <a:t>考点</a:t>
            </a:r>
            <a:endParaRPr lang="zh-CN" altLang="en-US"/>
          </a:p>
          <a:p>
            <a:pPr lvl="1"/>
            <a:r>
              <a:rPr lang="zh-CN" altLang="en-US"/>
              <a:t>热值</a:t>
            </a:r>
            <a:endParaRPr lang="zh-CN" altLang="en-US"/>
          </a:p>
          <a:p>
            <a:pPr lvl="1"/>
            <a:r>
              <a:rPr lang="zh-CN" altLang="en-US"/>
              <a:t>水的比热容</a:t>
            </a:r>
            <a:endParaRPr lang="zh-CN" altLang="en-US"/>
          </a:p>
          <a:p>
            <a:pPr lvl="1"/>
            <a:r>
              <a:rPr lang="zh-CN" altLang="en-US"/>
              <a:t>物态变化与天气现象</a:t>
            </a:r>
            <a:endParaRPr lang="zh-CN" altLang="en-US"/>
          </a:p>
          <a:p>
            <a:pPr lvl="1"/>
            <a:r>
              <a:rPr lang="zh-CN" altLang="en-US"/>
              <a:t>核能与清洁能源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872615"/>
            <a:ext cx="11903710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223010"/>
            <a:ext cx="8789035" cy="5010785"/>
          </a:xfrm>
        </p:spPr>
        <p:txBody>
          <a:bodyPr/>
          <a:p>
            <a:r>
              <a:rPr lang="zh-CN" altLang="en-US"/>
              <a:t>热值只与燃料种类有关</a:t>
            </a:r>
            <a:endParaRPr lang="zh-CN" altLang="en-US"/>
          </a:p>
          <a:p>
            <a:r>
              <a:rPr lang="zh-CN" altLang="en-US"/>
              <a:t>氢是常见燃料中热值最高的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2534285"/>
            <a:ext cx="9314180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03580" y="556672"/>
            <a:ext cx="7809201" cy="64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n-lt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r>
              <a:rPr lang="zh-CN" altLang="zh-CN"/>
              <a:t>选择题</a:t>
            </a:r>
            <a:r>
              <a:rPr lang="en-US" altLang="zh-CN"/>
              <a:t>——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16280" y="1332230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光学部分</a:t>
            </a:r>
            <a:endParaRPr lang="zh-CN" altLang="en-US"/>
          </a:p>
          <a:p>
            <a:r>
              <a:rPr lang="zh-CN" altLang="en-US"/>
              <a:t>考点</a:t>
            </a:r>
            <a:endParaRPr lang="zh-CN" altLang="en-US"/>
          </a:p>
          <a:p>
            <a:pPr lvl="1"/>
            <a:r>
              <a:rPr lang="zh-CN" altLang="en-US"/>
              <a:t>光的直线传播</a:t>
            </a:r>
            <a:endParaRPr lang="zh-CN" altLang="en-US"/>
          </a:p>
          <a:p>
            <a:pPr lvl="1"/>
            <a:r>
              <a:rPr lang="zh-CN" altLang="en-US"/>
              <a:t>光的反射</a:t>
            </a:r>
            <a:endParaRPr lang="zh-CN" altLang="en-US"/>
          </a:p>
          <a:p>
            <a:pPr lvl="1"/>
            <a:r>
              <a:rPr lang="zh-CN" altLang="en-US"/>
              <a:t>光的折射</a:t>
            </a:r>
            <a:endParaRPr lang="zh-CN" altLang="en-US"/>
          </a:p>
          <a:p>
            <a:pPr lvl="1"/>
            <a:r>
              <a:rPr lang="zh-CN" altLang="en-US"/>
              <a:t>凸透镜成像规律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2071370"/>
            <a:ext cx="10878185" cy="2395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85" y="1268730"/>
            <a:ext cx="8697595" cy="4172585"/>
          </a:xfrm>
        </p:spPr>
        <p:txBody>
          <a:bodyPr/>
          <a:p>
            <a:r>
              <a:rPr lang="zh-CN" altLang="en-US"/>
              <a:t>水的比热容大</a:t>
            </a:r>
            <a:endParaRPr lang="zh-CN" altLang="en-US"/>
          </a:p>
          <a:p>
            <a:pPr lvl="1"/>
            <a:r>
              <a:rPr lang="en-US" altLang="zh-CN"/>
              <a:t>海边的昼夜温差较小</a:t>
            </a:r>
            <a:endParaRPr lang="en-US" altLang="zh-CN"/>
          </a:p>
          <a:p>
            <a:pPr lvl="1"/>
            <a:r>
              <a:rPr lang="zh-CN" altLang="en-US"/>
              <a:t>暖气设备用水供暖</a:t>
            </a:r>
            <a:endParaRPr lang="zh-CN" altLang="en-US"/>
          </a:p>
          <a:p>
            <a:pPr lvl="1"/>
            <a:r>
              <a:rPr lang="zh-CN" altLang="en-US"/>
              <a:t>用水冷却汽车发动机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158490"/>
            <a:ext cx="9576435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726565"/>
            <a:ext cx="1025017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5259" y="1055008"/>
            <a:ext cx="6336000" cy="4172400"/>
          </a:xfrm>
        </p:spPr>
        <p:txBody>
          <a:bodyPr/>
          <a:p>
            <a:r>
              <a:rPr lang="zh-CN" altLang="en-US"/>
              <a:t>物态变化（三态六变）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8554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1991995"/>
            <a:ext cx="7082155" cy="31946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6740" y="1329690"/>
            <a:ext cx="8773795" cy="4904105"/>
          </a:xfrm>
        </p:spPr>
        <p:txBody>
          <a:bodyPr/>
          <a:p>
            <a:r>
              <a:rPr lang="zh-CN" altLang="en-US"/>
              <a:t>天气变化</a:t>
            </a:r>
            <a:endParaRPr lang="zh-CN" altLang="en-US"/>
          </a:p>
        </p:txBody>
      </p:sp>
      <p:pic>
        <p:nvPicPr>
          <p:cNvPr id="112649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368" y="2207578"/>
            <a:ext cx="7467600" cy="3667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631825"/>
            <a:ext cx="988441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941705"/>
            <a:ext cx="7850505" cy="4914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711960"/>
            <a:ext cx="10968990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0695" y="1421130"/>
            <a:ext cx="9718675" cy="5132070"/>
          </a:xfrm>
        </p:spPr>
        <p:txBody>
          <a:bodyPr/>
          <a:p>
            <a:r>
              <a:rPr lang="zh-CN" altLang="en-US"/>
              <a:t>能源</a:t>
            </a:r>
            <a:endParaRPr lang="zh-CN" altLang="en-US"/>
          </a:p>
          <a:p>
            <a:pPr lvl="1"/>
            <a:r>
              <a:rPr lang="zh-CN" altLang="en-US"/>
              <a:t>再生能源：太阳能、水力、风力、生物质能、波浪能、潮汐能、海洋温差能等</a:t>
            </a:r>
            <a:endParaRPr lang="zh-CN" altLang="en-US"/>
          </a:p>
          <a:p>
            <a:pPr lvl="1"/>
            <a:r>
              <a:rPr lang="zh-CN" altLang="en-US"/>
              <a:t>非再生能源：煤、原油、天然气、油页岩、核能等</a:t>
            </a:r>
            <a:endParaRPr lang="zh-CN" altLang="en-US"/>
          </a:p>
          <a:p>
            <a:r>
              <a:rPr lang="zh-CN" altLang="en-US"/>
              <a:t>核能</a:t>
            </a:r>
            <a:endParaRPr lang="zh-CN" altLang="en-US"/>
          </a:p>
          <a:p>
            <a:pPr lvl="1"/>
            <a:r>
              <a:rPr lang="zh-CN" altLang="en-US"/>
              <a:t>核裂变：核电站、原子弹</a:t>
            </a:r>
            <a:endParaRPr lang="zh-CN" altLang="en-US"/>
          </a:p>
          <a:p>
            <a:pPr lvl="1"/>
            <a:r>
              <a:rPr lang="zh-CN" altLang="en-US"/>
              <a:t>核聚变：氢弹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956435"/>
            <a:ext cx="10132695" cy="2764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870" y="4362450"/>
            <a:ext cx="6336030" cy="2188210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倒影</a:t>
            </a:r>
            <a:r>
              <a:rPr lang="en-US" altLang="zh-CN"/>
              <a:t>——</a:t>
            </a:r>
            <a:r>
              <a:rPr lang="zh-CN" altLang="en-US"/>
              <a:t>光的反射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日食</a:t>
            </a:r>
            <a:r>
              <a:rPr lang="en-US" altLang="zh-CN"/>
              <a:t>——</a:t>
            </a:r>
            <a:r>
              <a:rPr lang="zh-CN" altLang="en-US"/>
              <a:t>光的直线传播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凸透镜成像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凸面镜</a:t>
            </a:r>
            <a:r>
              <a:rPr lang="en-US" altLang="zh-CN"/>
              <a:t>——</a:t>
            </a:r>
            <a:r>
              <a:rPr lang="zh-CN" altLang="en-US"/>
              <a:t>扩大视野范围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480695"/>
            <a:ext cx="96932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945005"/>
            <a:ext cx="962152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2"/>
          <p:cNvSpPr>
            <a:spLocks noGrp="1"/>
          </p:cNvSpPr>
          <p:nvPr/>
        </p:nvSpPr>
        <p:spPr>
          <a:xfrm>
            <a:off x="716280" y="1332230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电磁学部分</a:t>
            </a:r>
            <a:endParaRPr lang="zh-CN" altLang="en-US"/>
          </a:p>
          <a:p>
            <a:r>
              <a:rPr lang="zh-CN" altLang="en-US"/>
              <a:t>考点</a:t>
            </a:r>
            <a:endParaRPr lang="zh-CN" altLang="en-US"/>
          </a:p>
          <a:p>
            <a:pPr lvl="1"/>
            <a:r>
              <a:rPr lang="en-US" altLang="zh-CN"/>
              <a:t>(</a:t>
            </a:r>
            <a:r>
              <a:rPr lang="zh-CN" altLang="en-US"/>
              <a:t>电路分析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家庭电路</a:t>
            </a:r>
            <a:endParaRPr lang="zh-CN" altLang="en-US"/>
          </a:p>
          <a:p>
            <a:pPr lvl="1"/>
            <a:r>
              <a:rPr lang="zh-CN" altLang="en-US"/>
              <a:t>安全用电</a:t>
            </a:r>
            <a:endParaRPr lang="zh-CN" altLang="en-US"/>
          </a:p>
          <a:p>
            <a:pPr lvl="1"/>
            <a:r>
              <a:rPr lang="zh-CN" altLang="en-US"/>
              <a:t>电磁波</a:t>
            </a:r>
            <a:endParaRPr lang="zh-CN" altLang="en-US"/>
          </a:p>
          <a:p>
            <a:pPr lvl="1"/>
            <a:r>
              <a:rPr lang="zh-CN" altLang="en-US"/>
              <a:t>电流磁效应和电磁感应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395605"/>
            <a:ext cx="9792970" cy="31870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482600"/>
            <a:ext cx="9337675" cy="27692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818515"/>
            <a:ext cx="1170813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345440"/>
            <a:ext cx="10800715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600710"/>
            <a:ext cx="1159002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1110615"/>
            <a:ext cx="9992360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002030"/>
            <a:ext cx="994791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358775"/>
            <a:ext cx="1133792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360" y="728345"/>
            <a:ext cx="9400540" cy="5505450"/>
          </a:xfrm>
        </p:spPr>
        <p:txBody>
          <a:bodyPr/>
          <a:p>
            <a:r>
              <a:rPr lang="zh-CN" altLang="en-US" sz="2400"/>
              <a:t>光的直线传播</a:t>
            </a:r>
            <a:endParaRPr lang="zh-CN" altLang="en-US" sz="2400"/>
          </a:p>
          <a:p>
            <a:pPr lvl="1"/>
            <a:r>
              <a:rPr lang="zh-CN" altLang="en-US" sz="2400"/>
              <a:t>光在</a:t>
            </a:r>
            <a:r>
              <a:rPr lang="zh-CN" altLang="en-US" sz="2400" b="1">
                <a:solidFill>
                  <a:srgbClr val="FF0000"/>
                </a:solidFill>
              </a:rPr>
              <a:t>同种均匀</a:t>
            </a:r>
            <a:r>
              <a:rPr lang="zh-CN" altLang="en-US" sz="2400"/>
              <a:t>介质中沿直线传播</a:t>
            </a:r>
            <a:endParaRPr lang="zh-CN" altLang="en-US" sz="2400"/>
          </a:p>
          <a:p>
            <a:pPr lvl="1"/>
            <a:r>
              <a:rPr lang="zh-CN" altLang="en-US" sz="2400"/>
              <a:t>应用：</a:t>
            </a:r>
            <a:endParaRPr lang="zh-CN" altLang="en-US" sz="2400"/>
          </a:p>
          <a:p>
            <a:pPr lvl="2"/>
            <a:r>
              <a:rPr lang="zh-CN" altLang="en-US" sz="2400"/>
              <a:t>影子的形成</a:t>
            </a:r>
            <a:endParaRPr lang="zh-CN" altLang="en-US" sz="2400"/>
          </a:p>
          <a:p>
            <a:pPr lvl="2"/>
            <a:r>
              <a:rPr lang="zh-CN" altLang="en-US" sz="2400"/>
              <a:t>日食和月食</a:t>
            </a:r>
            <a:endParaRPr lang="zh-CN" altLang="en-US" sz="2400"/>
          </a:p>
          <a:p>
            <a:pPr lvl="2"/>
            <a:r>
              <a:rPr lang="zh-CN" altLang="en-US" sz="2400"/>
              <a:t>小孔成像</a:t>
            </a:r>
            <a:r>
              <a:rPr lang="en-US" altLang="zh-CN" sz="2400"/>
              <a:t>——</a:t>
            </a:r>
            <a:r>
              <a:rPr lang="zh-CN" altLang="en-US" sz="2400"/>
              <a:t>成倒立、大小可变的实像</a:t>
            </a:r>
            <a:endParaRPr lang="zh-CN" altLang="en-US" sz="2400"/>
          </a:p>
          <a:p>
            <a:pPr lvl="3"/>
            <a:r>
              <a:rPr lang="zh-CN" altLang="en-US" sz="2400">
                <a:solidFill>
                  <a:srgbClr val="FF0000"/>
                </a:solidFill>
              </a:rPr>
              <a:t>像的形状与小孔无关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355" y="759460"/>
            <a:ext cx="371157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770890"/>
            <a:ext cx="11713210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376555"/>
            <a:ext cx="11124565" cy="36518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320" y="2964592"/>
            <a:ext cx="7809201" cy="640800"/>
          </a:xfrm>
        </p:spPr>
        <p:txBody>
          <a:bodyPr>
            <a:noAutofit/>
          </a:bodyPr>
          <a:p>
            <a:pPr algn="ctr"/>
            <a:r>
              <a:rPr lang="zh-CN" altLang="en-US" sz="4800"/>
              <a:t>下课啦</a:t>
            </a:r>
            <a:r>
              <a:rPr lang="en-US" altLang="zh-CN" sz="4800"/>
              <a:t>~</a:t>
            </a:r>
            <a:endParaRPr lang="en-US" altLang="zh-CN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1585595"/>
            <a:ext cx="9213850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7380" y="1187450"/>
            <a:ext cx="8733155" cy="5045710"/>
          </a:xfrm>
        </p:spPr>
        <p:txBody>
          <a:bodyPr/>
          <a:p>
            <a:r>
              <a:rPr lang="zh-CN" altLang="en-US"/>
              <a:t>光的反射</a:t>
            </a:r>
            <a:endParaRPr lang="zh-CN" altLang="en-US"/>
          </a:p>
          <a:p>
            <a:r>
              <a:rPr lang="zh-CN" altLang="en-US"/>
              <a:t>镜面反射与漫反射</a:t>
            </a:r>
            <a:endParaRPr lang="zh-CN" altLang="en-US"/>
          </a:p>
          <a:p>
            <a:r>
              <a:rPr lang="zh-CN" altLang="en-US"/>
              <a:t>光的反射定律：</a:t>
            </a:r>
            <a:endParaRPr lang="zh-CN" altLang="en-US"/>
          </a:p>
          <a:p>
            <a:pPr lvl="1"/>
            <a:r>
              <a:rPr lang="zh-CN" altLang="en-US"/>
              <a:t>在反射现象中，反射光线、入射光线、法线在同一平面内；</a:t>
            </a:r>
            <a:endParaRPr lang="zh-CN" altLang="en-US"/>
          </a:p>
          <a:p>
            <a:pPr lvl="1"/>
            <a:r>
              <a:rPr lang="zh-CN" altLang="en-US"/>
              <a:t>反射光线、入射光线分居法线两侧；</a:t>
            </a:r>
            <a:endParaRPr lang="zh-CN" altLang="en-US"/>
          </a:p>
          <a:p>
            <a:pPr lvl="1"/>
            <a:r>
              <a:rPr lang="zh-CN" altLang="en-US"/>
              <a:t>反射角等于入射角。</a:t>
            </a:r>
            <a:endParaRPr lang="zh-CN" altLang="en-US"/>
          </a:p>
          <a:p>
            <a:pPr lvl="1"/>
            <a:r>
              <a:rPr lang="zh-CN" altLang="en-US"/>
              <a:t>可简记为：</a:t>
            </a:r>
            <a:r>
              <a:rPr lang="zh-CN" altLang="en-US">
                <a:solidFill>
                  <a:srgbClr val="FF0000"/>
                </a:solidFill>
              </a:rPr>
              <a:t>三线共面、法线居中、两角相等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398905"/>
            <a:ext cx="10135870" cy="3426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870" y="886460"/>
            <a:ext cx="8876665" cy="5346700"/>
          </a:xfrm>
        </p:spPr>
        <p:txBody>
          <a:bodyPr/>
          <a:p>
            <a:r>
              <a:rPr lang="zh-CN" altLang="en-US"/>
              <a:t>光的折射</a:t>
            </a:r>
            <a:endParaRPr lang="zh-CN" altLang="en-US"/>
          </a:p>
          <a:p>
            <a:r>
              <a:rPr lang="zh-CN" altLang="en-US"/>
              <a:t>光的折射定律：</a:t>
            </a:r>
            <a:endParaRPr lang="zh-CN" altLang="en-US"/>
          </a:p>
          <a:p>
            <a:pPr lvl="1"/>
            <a:r>
              <a:rPr lang="zh-CN" altLang="en-US"/>
              <a:t>在折射现象中，折射光线、入射光线、法线都在同一平面内；</a:t>
            </a:r>
            <a:endParaRPr lang="zh-CN" altLang="en-US"/>
          </a:p>
          <a:p>
            <a:pPr lvl="1"/>
            <a:r>
              <a:rPr lang="zh-CN" altLang="en-US"/>
              <a:t>折射光线、入射光线分居法线两侧；</a:t>
            </a:r>
            <a:endParaRPr lang="zh-CN" altLang="en-US"/>
          </a:p>
          <a:p>
            <a:pPr lvl="1"/>
            <a:r>
              <a:rPr lang="zh-CN" altLang="en-US"/>
              <a:t>光从空气斜射入水中或其他介质中时，折射角小于入射角；反之，折射角大于入射角；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可简记为：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三线共面、法线居中、气大他小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入射角增大时，折射角也随之增大；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当光垂直射向介质表面时，传播方向不变。</a:t>
            </a:r>
            <a:endParaRPr lang="zh-CN" altLang="en-US"/>
          </a:p>
          <a:p>
            <a:pPr marL="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405255"/>
            <a:ext cx="10723880" cy="3477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Kingsoft Office WPP</Application>
  <PresentationFormat>宽屏</PresentationFormat>
  <Paragraphs>105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下课啦~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MagicYang</dc:creator>
  <cp:lastModifiedBy>MagicYang</cp:lastModifiedBy>
  <cp:revision>16</cp:revision>
  <dcterms:created xsi:type="dcterms:W3CDTF">2016-03-31T10:06:00Z</dcterms:created>
  <dcterms:modified xsi:type="dcterms:W3CDTF">2016-04-01T08:23:27Z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