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311" r:id="rId5"/>
    <p:sldId id="310" r:id="rId7"/>
    <p:sldId id="309" r:id="rId8"/>
    <p:sldId id="314" r:id="rId9"/>
    <p:sldId id="312" r:id="rId10"/>
    <p:sldId id="313" r:id="rId11"/>
    <p:sldId id="315" r:id="rId12"/>
    <p:sldId id="316" r:id="rId13"/>
    <p:sldId id="318" r:id="rId14"/>
    <p:sldId id="317" r:id="rId15"/>
    <p:sldId id="320" r:id="rId16"/>
    <p:sldId id="321" r:id="rId17"/>
    <p:sldId id="322" r:id="rId18"/>
    <p:sldId id="324" r:id="rId19"/>
    <p:sldId id="323" r:id="rId20"/>
    <p:sldId id="328" r:id="rId21"/>
    <p:sldId id="325" r:id="rId22"/>
    <p:sldId id="329" r:id="rId23"/>
    <p:sldId id="330" r:id="rId24"/>
    <p:sldId id="331" r:id="rId25"/>
    <p:sldId id="334" r:id="rId26"/>
    <p:sldId id="335" r:id="rId27"/>
    <p:sldId id="336" r:id="rId28"/>
    <p:sldId id="338" r:id="rId29"/>
    <p:sldId id="339" r:id="rId30"/>
    <p:sldId id="340" r:id="rId31"/>
    <p:sldId id="341" r:id="rId32"/>
    <p:sldId id="337" r:id="rId33"/>
    <p:sldId id="342" r:id="rId34"/>
    <p:sldId id="343" r:id="rId35"/>
    <p:sldId id="346" r:id="rId36"/>
    <p:sldId id="344" r:id="rId37"/>
    <p:sldId id="345" r:id="rId38"/>
    <p:sldId id="347" r:id="rId39"/>
    <p:sldId id="303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  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 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587375" y="2084705"/>
            <a:ext cx="10636250" cy="1980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pPr algn="ctr"/>
            <a:r>
              <a:rPr lang="zh-CN" altLang="en-US" sz="4800">
                <a:sym typeface="+mn-ea"/>
              </a:rPr>
              <a:t>魔识</a:t>
            </a:r>
            <a:r>
              <a:rPr lang="en-US" altLang="zh-CN" sz="4800">
                <a:sym typeface="+mn-ea"/>
              </a:rPr>
              <a:t>985</a:t>
            </a:r>
            <a:r>
              <a:rPr lang="zh-CN" altLang="en-US" sz="4800">
                <a:sym typeface="+mn-ea"/>
              </a:rPr>
              <a:t>学堂周末理综课程</a:t>
            </a:r>
            <a:br>
              <a:rPr lang="zh-CN" altLang="en-US" sz="4800">
                <a:sym typeface="+mn-ea"/>
              </a:rPr>
            </a:br>
            <a:r>
              <a:rPr lang="en-US" altLang="zh-CN" sz="4800">
                <a:sym typeface="+mn-ea"/>
              </a:rPr>
              <a:t>Chapter3</a:t>
            </a:r>
            <a:endParaRPr lang="en-US" altLang="zh-CN" sz="4800">
              <a:sym typeface="+mn-ea"/>
            </a:endParaRPr>
          </a:p>
        </p:txBody>
      </p:sp>
      <p:sp>
        <p:nvSpPr>
          <p:cNvPr id="5" name="副标题 2"/>
          <p:cNvSpPr>
            <a:spLocks noGrp="1"/>
          </p:cNvSpPr>
          <p:nvPr/>
        </p:nvSpPr>
        <p:spPr>
          <a:xfrm>
            <a:off x="8079740" y="5468620"/>
            <a:ext cx="10636250" cy="785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7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2016.4.8</a:t>
            </a:r>
            <a:endParaRPr lang="en-US" altLang="zh-CN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388620"/>
            <a:ext cx="9743440" cy="5228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3550" y="583565"/>
            <a:ext cx="8896350" cy="5650230"/>
          </a:xfrm>
        </p:spPr>
        <p:txBody>
          <a:bodyPr>
            <a:normAutofit lnSpcReduction="10000"/>
          </a:bodyPr>
          <a:p>
            <a:r>
              <a:rPr lang="zh-CN" altLang="en-US"/>
              <a:t>溶液</a:t>
            </a:r>
            <a:endParaRPr lang="zh-CN" altLang="en-US"/>
          </a:p>
          <a:p>
            <a:pPr lvl="1"/>
            <a:r>
              <a:rPr lang="zh-CN" altLang="en-US" sz="2000"/>
              <a:t>溶解吸放热情况：</a:t>
            </a:r>
            <a:endParaRPr lang="zh-CN" altLang="en-US" sz="2000"/>
          </a:p>
          <a:p>
            <a:pPr lvl="2"/>
            <a:r>
              <a:rPr lang="zh-CN" altLang="en-US" sz="1800"/>
              <a:t>放热：氢氧化钠、浓硫酸、生石灰（发生反应放热）</a:t>
            </a:r>
            <a:endParaRPr lang="zh-CN" altLang="en-US" sz="1800"/>
          </a:p>
          <a:p>
            <a:pPr lvl="2"/>
            <a:r>
              <a:rPr lang="zh-CN" altLang="en-US" sz="1800"/>
              <a:t>吸热：硝酸铵</a:t>
            </a:r>
            <a:endParaRPr lang="zh-CN" altLang="en-US" sz="1800"/>
          </a:p>
          <a:p>
            <a:pPr lvl="1"/>
            <a:r>
              <a:rPr lang="zh-CN" altLang="en-US" sz="2000"/>
              <a:t>判断溶液是否饱和：增加溶质，看是否溶解</a:t>
            </a:r>
            <a:endParaRPr lang="zh-CN" altLang="en-US" sz="2000"/>
          </a:p>
          <a:p>
            <a:r>
              <a:rPr lang="zh-CN" altLang="en-US"/>
              <a:t>溶解度</a:t>
            </a:r>
            <a:r>
              <a:rPr lang="en-US" altLang="zh-CN"/>
              <a:t>——</a:t>
            </a:r>
            <a:r>
              <a:rPr lang="zh-CN" altLang="en-US" b="1">
                <a:solidFill>
                  <a:srgbClr val="FF0000"/>
                </a:solidFill>
              </a:rPr>
              <a:t>一定温度下</a:t>
            </a:r>
            <a:r>
              <a:rPr lang="zh-CN" altLang="en-US"/>
              <a:t>，</a:t>
            </a:r>
            <a:r>
              <a:rPr lang="en-US" altLang="zh-CN"/>
              <a:t>100g</a:t>
            </a:r>
            <a:r>
              <a:rPr lang="zh-CN" altLang="en-US"/>
              <a:t>溶剂中达到饱和的溶质质量</a:t>
            </a:r>
            <a:endParaRPr lang="zh-CN" altLang="en-US"/>
          </a:p>
          <a:p>
            <a:pPr lvl="1"/>
            <a:r>
              <a:rPr lang="zh-CN" altLang="en-US" sz="2000"/>
              <a:t>溶解度随温度、压强变化</a:t>
            </a:r>
            <a:endParaRPr lang="zh-CN" altLang="en-US" sz="2000"/>
          </a:p>
          <a:p>
            <a:pPr lvl="2"/>
            <a:r>
              <a:rPr lang="zh-CN" altLang="en-US" sz="1800"/>
              <a:t>固体溶解度</a:t>
            </a:r>
            <a:endParaRPr lang="zh-CN" altLang="en-US" sz="1800"/>
          </a:p>
          <a:p>
            <a:pPr lvl="3"/>
            <a:r>
              <a:rPr lang="zh-CN" altLang="en-US"/>
              <a:t>多数随温度升高而增大</a:t>
            </a:r>
            <a:endParaRPr lang="zh-CN" altLang="en-US"/>
          </a:p>
          <a:p>
            <a:pPr lvl="3"/>
            <a:r>
              <a:rPr lang="zh-CN" altLang="en-US"/>
              <a:t>少数受温度影响较小：</a:t>
            </a:r>
            <a:r>
              <a:rPr lang="zh-CN" altLang="en-US" b="1">
                <a:solidFill>
                  <a:srgbClr val="FF0000"/>
                </a:solidFill>
              </a:rPr>
              <a:t>氯化钠</a:t>
            </a:r>
            <a:endParaRPr lang="zh-CN" altLang="en-US" b="1">
              <a:solidFill>
                <a:srgbClr val="FF0000"/>
              </a:solidFill>
            </a:endParaRPr>
          </a:p>
          <a:p>
            <a:pPr lvl="3"/>
            <a:r>
              <a:rPr lang="zh-CN" altLang="en-US"/>
              <a:t>少数随温度升高而减小：</a:t>
            </a:r>
            <a:r>
              <a:rPr lang="zh-CN" altLang="en-US" b="1">
                <a:solidFill>
                  <a:srgbClr val="FF0000"/>
                </a:solidFill>
              </a:rPr>
              <a:t>氢氧化钙</a:t>
            </a:r>
            <a:endParaRPr lang="zh-CN" altLang="en-US" b="1">
              <a:solidFill>
                <a:srgbClr val="FF0000"/>
              </a:solidFill>
            </a:endParaRPr>
          </a:p>
          <a:p>
            <a:pPr lvl="2"/>
            <a:r>
              <a:rPr lang="zh-CN" altLang="en-US" sz="1800"/>
              <a:t>气体溶解度</a:t>
            </a:r>
            <a:endParaRPr lang="zh-CN" altLang="en-US" sz="1800"/>
          </a:p>
          <a:p>
            <a:pPr lvl="3"/>
            <a:r>
              <a:rPr lang="zh-CN" altLang="en-US" sz="1800"/>
              <a:t>随温度升高而减小</a:t>
            </a:r>
            <a:endParaRPr lang="zh-CN" altLang="en-US" sz="1800"/>
          </a:p>
          <a:p>
            <a:pPr lvl="3"/>
            <a:r>
              <a:rPr lang="zh-CN" altLang="en-US" sz="1800"/>
              <a:t>随压强增大而增大</a:t>
            </a:r>
            <a:endParaRPr lang="zh-CN" altLang="en-US" sz="1800"/>
          </a:p>
          <a:p>
            <a:r>
              <a:rPr lang="zh-CN" altLang="en-US"/>
              <a:t>溶质质量分数</a:t>
            </a:r>
            <a:endParaRPr lang="zh-CN" altLang="en-US"/>
          </a:p>
          <a:p>
            <a:pPr lvl="1"/>
            <a:r>
              <a:rPr lang="zh-CN" altLang="en-US" sz="2000"/>
              <a:t>溶质质量与</a:t>
            </a:r>
            <a:r>
              <a:rPr lang="zh-CN" altLang="en-US" sz="2000" b="1">
                <a:solidFill>
                  <a:srgbClr val="FF0000"/>
                </a:solidFill>
              </a:rPr>
              <a:t>溶液</a:t>
            </a:r>
            <a:r>
              <a:rPr lang="zh-CN" altLang="en-US" sz="2000"/>
              <a:t>质量之比</a:t>
            </a:r>
            <a:endParaRPr lang="zh-CN" altLang="en-US" sz="2000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1288415"/>
            <a:ext cx="11767820" cy="2862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40" y="1028700"/>
            <a:ext cx="11083925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" y="912495"/>
            <a:ext cx="10998835" cy="4621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23870" y="3705860"/>
            <a:ext cx="6336030" cy="2527300"/>
          </a:xfrm>
        </p:spPr>
        <p:txBody>
          <a:bodyPr/>
          <a:p>
            <a:r>
              <a:rPr lang="en-US" altLang="zh-CN"/>
              <a:t>A.</a:t>
            </a:r>
            <a:r>
              <a:rPr lang="zh-CN" altLang="en-US"/>
              <a:t>分子组成</a:t>
            </a:r>
            <a:endParaRPr lang="zh-CN" altLang="en-US"/>
          </a:p>
          <a:p>
            <a:r>
              <a:rPr lang="en-US" altLang="zh-CN"/>
              <a:t>B.</a:t>
            </a:r>
            <a:r>
              <a:rPr lang="zh-CN" altLang="en-US"/>
              <a:t>元素组成</a:t>
            </a:r>
            <a:endParaRPr lang="zh-CN" altLang="en-US"/>
          </a:p>
          <a:p>
            <a:r>
              <a:rPr lang="en-US" altLang="zh-CN"/>
              <a:t>C.</a:t>
            </a:r>
            <a:r>
              <a:rPr lang="zh-CN" altLang="en-US"/>
              <a:t>元素质量比</a:t>
            </a:r>
            <a:endParaRPr lang="zh-CN" altLang="en-US"/>
          </a:p>
          <a:p>
            <a:r>
              <a:rPr lang="en-US" altLang="zh-CN"/>
              <a:t>D.</a:t>
            </a:r>
            <a:r>
              <a:rPr lang="zh-CN" altLang="en-US"/>
              <a:t>物质分类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" y="283845"/>
            <a:ext cx="11534775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" y="739775"/>
            <a:ext cx="11247120" cy="21005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3936365"/>
            <a:ext cx="11576050" cy="184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855980"/>
            <a:ext cx="11035030" cy="39712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5950" y="1131570"/>
            <a:ext cx="8743950" cy="5102225"/>
          </a:xfrm>
        </p:spPr>
        <p:txBody>
          <a:bodyPr/>
          <a:p>
            <a:r>
              <a:rPr lang="zh-CN" altLang="en-US"/>
              <a:t>原子与离子结构示意图</a:t>
            </a:r>
            <a:endParaRPr lang="zh-CN" altLang="en-US"/>
          </a:p>
          <a:p>
            <a:r>
              <a:rPr lang="zh-CN" altLang="en-US"/>
              <a:t>原子的相对稳定结构</a:t>
            </a:r>
            <a:r>
              <a:rPr lang="en-US" altLang="zh-CN"/>
              <a:t>——</a:t>
            </a:r>
            <a:r>
              <a:rPr lang="zh-CN" altLang="en-US"/>
              <a:t>最外层</a:t>
            </a:r>
            <a:r>
              <a:rPr lang="en-US" altLang="zh-CN"/>
              <a:t>8</a:t>
            </a:r>
            <a:r>
              <a:rPr lang="zh-CN" altLang="en-US"/>
              <a:t>电子</a:t>
            </a:r>
            <a:endParaRPr lang="zh-CN" altLang="en-US"/>
          </a:p>
          <a:p>
            <a:r>
              <a:rPr lang="zh-CN" altLang="en-US"/>
              <a:t>金属元素容易失电子，非金属元素容易得电子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" y="471170"/>
            <a:ext cx="10233025" cy="4891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1"/>
          <p:cNvSpPr>
            <a:spLocks noGrp="1"/>
          </p:cNvSpPr>
          <p:nvPr/>
        </p:nvSpPr>
        <p:spPr>
          <a:xfrm>
            <a:off x="603580" y="556672"/>
            <a:ext cx="7809201" cy="640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n-lt"/>
                <a:ea typeface="黑体" pitchFamily="49" charset="-122"/>
                <a:cs typeface="+mj-cs"/>
                <a:sym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0DB6E"/>
                </a:solidFill>
                <a:latin typeface="Arial" pitchFamily="34" charset="0"/>
                <a:ea typeface="黑体" pitchFamily="49" charset="-122"/>
                <a:sym typeface="Arial" pitchFamily="34" charset="0"/>
              </a:defRPr>
            </a:lvl9pPr>
          </a:lstStyle>
          <a:p>
            <a:r>
              <a:rPr lang="zh-CN" altLang="zh-CN"/>
              <a:t>选择题</a:t>
            </a:r>
            <a:r>
              <a:rPr lang="en-US" altLang="zh-CN"/>
              <a:t>——</a:t>
            </a:r>
            <a:r>
              <a:rPr lang="zh-CN" altLang="zh-CN"/>
              <a:t>化学</a:t>
            </a:r>
            <a:r>
              <a:rPr lang="zh-CN" altLang="en-US"/>
              <a:t>部分</a:t>
            </a:r>
            <a:endParaRPr lang="zh-CN" altLang="en-US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716280" y="1346835"/>
            <a:ext cx="6976110" cy="41725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物理变化(</a:t>
            </a:r>
            <a:r>
              <a:rPr lang="zh-CN" altLang="en-US"/>
              <a:t>性质</a:t>
            </a:r>
            <a:r>
              <a:rPr lang="en-US" altLang="zh-CN"/>
              <a:t>)与化学变化(</a:t>
            </a:r>
            <a:r>
              <a:rPr lang="zh-CN" altLang="en-US"/>
              <a:t>性质</a:t>
            </a:r>
            <a:r>
              <a:rPr lang="en-US" altLang="zh-CN"/>
              <a:t>)区分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溶液溶解度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物质组成，物质构成</a:t>
            </a:r>
            <a:endParaRPr lang="en-US" altLang="zh-CN"/>
          </a:p>
          <a:p>
            <a:r>
              <a:rPr lang="en-US" altLang="zh-CN"/>
              <a:t>原子结构示意图</a:t>
            </a:r>
            <a:endParaRPr lang="en-US" altLang="zh-CN"/>
          </a:p>
          <a:p>
            <a:r>
              <a:rPr lang="en-US" altLang="zh-CN"/>
              <a:t>化合价，元素周期表</a:t>
            </a:r>
            <a:endParaRPr lang="en-US" altLang="zh-CN"/>
          </a:p>
          <a:p>
            <a:r>
              <a:rPr lang="en-US" altLang="zh-CN">
                <a:sym typeface="+mn-ea"/>
              </a:rPr>
              <a:t>化学与生活</a:t>
            </a:r>
            <a:r>
              <a:rPr lang="zh-CN" altLang="en-US">
                <a:sym typeface="+mn-ea"/>
              </a:rPr>
              <a:t>（常识）</a:t>
            </a:r>
            <a:endParaRPr lang="zh-CN" altLang="en-US"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</a:rPr>
              <a:t>物质检验分离提纯鉴别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实验操作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780" y="1467485"/>
            <a:ext cx="10445115" cy="3235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65" y="4785995"/>
            <a:ext cx="7736205" cy="16148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27660" y="933450"/>
            <a:ext cx="9794240" cy="5299710"/>
          </a:xfrm>
        </p:spPr>
        <p:txBody>
          <a:bodyPr>
            <a:normAutofit lnSpcReduction="20000"/>
          </a:bodyPr>
          <a:p>
            <a:r>
              <a:rPr lang="zh-CN" altLang="en-US"/>
              <a:t>元素周期表</a:t>
            </a:r>
            <a:endParaRPr lang="zh-CN" altLang="en-US"/>
          </a:p>
          <a:p>
            <a:r>
              <a:rPr lang="zh-CN" altLang="en-US"/>
              <a:t>化合价</a:t>
            </a:r>
            <a:endParaRPr lang="zh-CN" altLang="en-US"/>
          </a:p>
          <a:p>
            <a:pPr lvl="1"/>
            <a:r>
              <a:rPr lang="zh-CN" altLang="en-US"/>
              <a:t>化合物中各元素化合价代数和为</a:t>
            </a:r>
            <a:r>
              <a:rPr lang="en-US" altLang="zh-CN"/>
              <a:t>0</a:t>
            </a:r>
            <a:endParaRPr lang="en-US" altLang="zh-CN"/>
          </a:p>
          <a:p>
            <a:pPr lvl="1"/>
            <a:r>
              <a:rPr lang="zh-CN" altLang="en-US"/>
              <a:t>氢为＋1价，氧为－2价</a:t>
            </a:r>
            <a:endParaRPr lang="zh-CN" altLang="en-US"/>
          </a:p>
          <a:p>
            <a:pPr lvl="1"/>
            <a:r>
              <a:rPr lang="zh-CN" altLang="en-US"/>
              <a:t>金属元素通常显正价，非金属元素与氢结合时显负价，跟氧结合时显正价</a:t>
            </a:r>
            <a:endParaRPr lang="zh-CN" altLang="en-US"/>
          </a:p>
          <a:p>
            <a:pPr lvl="1"/>
            <a:r>
              <a:rPr lang="zh-CN" altLang="en-US"/>
              <a:t>单质中元素化合价为0</a:t>
            </a:r>
            <a:endParaRPr lang="zh-CN" altLang="en-US"/>
          </a:p>
          <a:p>
            <a:pPr lvl="1"/>
            <a:r>
              <a:rPr lang="zh-CN" altLang="en-US"/>
              <a:t>一些元素有可变化的化合价：</a:t>
            </a:r>
            <a:r>
              <a:rPr lang="en-US" altLang="zh-CN"/>
              <a:t>S</a:t>
            </a:r>
            <a:r>
              <a:rPr lang="zh-CN" altLang="en-US"/>
              <a:t>、</a:t>
            </a:r>
            <a:r>
              <a:rPr lang="en-US" altLang="zh-CN"/>
              <a:t>Cl</a:t>
            </a:r>
            <a:r>
              <a:rPr lang="zh-CN" altLang="en-US"/>
              <a:t>、</a:t>
            </a:r>
            <a:r>
              <a:rPr lang="en-US" altLang="zh-CN"/>
              <a:t>Fe</a:t>
            </a:r>
            <a:r>
              <a:rPr lang="zh-CN" altLang="zh-CN"/>
              <a:t>、</a:t>
            </a:r>
            <a:r>
              <a:rPr lang="en-US" altLang="zh-CN"/>
              <a:t>Mn</a:t>
            </a:r>
            <a:endParaRPr lang="en-US" altLang="zh-CN"/>
          </a:p>
          <a:p>
            <a:pPr lvl="1"/>
            <a:r>
              <a:rPr lang="zh-CN" altLang="en-US"/>
              <a:t>根的化合价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6605" y="170180"/>
            <a:ext cx="2336800" cy="254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633855"/>
            <a:ext cx="11714480" cy="25552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" y="1003300"/>
            <a:ext cx="1165733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1072515"/>
            <a:ext cx="11303000" cy="31737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1522095"/>
            <a:ext cx="11453495" cy="25488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5960" y="659130"/>
            <a:ext cx="9093835" cy="6259830"/>
          </a:xfrm>
        </p:spPr>
        <p:txBody>
          <a:bodyPr>
            <a:normAutofit/>
          </a:bodyPr>
          <a:p>
            <a:r>
              <a:rPr lang="zh-CN" altLang="en-US"/>
              <a:t>物质检验与鉴别：</a:t>
            </a:r>
            <a:endParaRPr lang="zh-CN" altLang="en-US"/>
          </a:p>
          <a:p>
            <a:pPr lvl="1"/>
            <a:r>
              <a:rPr lang="zh-CN" altLang="en-US" sz="2000"/>
              <a:t>常见物质或离子颜色</a:t>
            </a:r>
            <a:endParaRPr lang="zh-CN" altLang="en-US" sz="2000"/>
          </a:p>
          <a:p>
            <a:pPr lvl="2"/>
            <a:r>
              <a:rPr lang="zh-CN" altLang="en-US" sz="1800"/>
              <a:t>氧化铁</a:t>
            </a:r>
            <a:endParaRPr lang="zh-CN" altLang="en-US" sz="1800"/>
          </a:p>
          <a:p>
            <a:pPr lvl="2"/>
            <a:r>
              <a:rPr lang="zh-CN" altLang="en-US" sz="1800"/>
              <a:t>四氧化三铁</a:t>
            </a:r>
            <a:endParaRPr lang="zh-CN" altLang="en-US" sz="1800"/>
          </a:p>
          <a:p>
            <a:pPr lvl="2"/>
            <a:r>
              <a:rPr lang="zh-CN" altLang="en-US" sz="1800"/>
              <a:t>亚铁离子</a:t>
            </a:r>
            <a:endParaRPr lang="zh-CN" altLang="en-US" sz="1800"/>
          </a:p>
          <a:p>
            <a:pPr lvl="2"/>
            <a:r>
              <a:rPr lang="zh-CN" altLang="en-US" sz="1800"/>
              <a:t>铁离子</a:t>
            </a:r>
            <a:endParaRPr lang="zh-CN" altLang="en-US" sz="1800"/>
          </a:p>
          <a:p>
            <a:pPr lvl="2"/>
            <a:r>
              <a:rPr lang="zh-CN" altLang="en-US" sz="1800"/>
              <a:t>氢氧化铁</a:t>
            </a:r>
            <a:endParaRPr lang="zh-CN" altLang="en-US" sz="1800"/>
          </a:p>
          <a:p>
            <a:pPr lvl="2"/>
            <a:r>
              <a:rPr lang="zh-CN" altLang="en-US" sz="1800"/>
              <a:t>铜</a:t>
            </a:r>
            <a:endParaRPr lang="zh-CN" altLang="en-US" sz="1800"/>
          </a:p>
          <a:p>
            <a:pPr lvl="2"/>
            <a:r>
              <a:rPr lang="zh-CN" altLang="en-US" sz="1800"/>
              <a:t>氧化铜</a:t>
            </a:r>
            <a:endParaRPr lang="zh-CN" altLang="en-US" sz="1800"/>
          </a:p>
          <a:p>
            <a:pPr lvl="2"/>
            <a:r>
              <a:rPr lang="zh-CN" altLang="en-US" sz="1800"/>
              <a:t>五水合硫酸铜</a:t>
            </a:r>
            <a:endParaRPr lang="zh-CN" altLang="en-US" sz="1800"/>
          </a:p>
          <a:p>
            <a:pPr lvl="2"/>
            <a:r>
              <a:rPr lang="zh-CN" altLang="en-US" sz="1800"/>
              <a:t>铜离子</a:t>
            </a:r>
            <a:endParaRPr lang="zh-CN" altLang="en-US" sz="1800"/>
          </a:p>
          <a:p>
            <a:pPr lvl="2"/>
            <a:r>
              <a:rPr lang="zh-CN" altLang="en-US" sz="1800"/>
              <a:t>氢氧化铜</a:t>
            </a:r>
            <a:endParaRPr lang="zh-CN" altLang="en-US" sz="1800"/>
          </a:p>
          <a:p>
            <a:pPr lvl="2"/>
            <a:r>
              <a:rPr lang="zh-CN" altLang="en-US" sz="1800"/>
              <a:t>硫</a:t>
            </a:r>
            <a:endParaRPr lang="zh-CN" altLang="en-US" sz="1800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935" y="873125"/>
            <a:ext cx="10038715" cy="5361305"/>
          </a:xfrm>
        </p:spPr>
        <p:txBody>
          <a:bodyPr>
            <a:normAutofit lnSpcReduction="10000"/>
          </a:bodyPr>
          <a:p>
            <a:pPr lvl="1"/>
            <a:r>
              <a:rPr lang="zh-CN" altLang="en-US" sz="2400">
                <a:sym typeface="+mn-ea"/>
              </a:rPr>
              <a:t>常见离子检验</a:t>
            </a:r>
            <a:endParaRPr lang="zh-CN" altLang="en-US" sz="2400"/>
          </a:p>
          <a:p>
            <a:pPr lvl="2"/>
            <a:r>
              <a:rPr lang="en-US" altLang="zh-CN" sz="2000">
                <a:sym typeface="+mn-ea"/>
              </a:rPr>
              <a:t>H</a:t>
            </a:r>
            <a:r>
              <a:rPr lang="en-US" altLang="zh-CN" sz="2000" baseline="30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：酸碱指示剂、</a:t>
            </a:r>
            <a:r>
              <a:rPr lang="en-US" altLang="zh-CN" sz="2000">
                <a:sym typeface="+mn-ea"/>
              </a:rPr>
              <a:t>pH</a:t>
            </a:r>
            <a:r>
              <a:rPr lang="zh-CN" altLang="en-US" sz="2000">
                <a:sym typeface="+mn-ea"/>
              </a:rPr>
              <a:t>试纸、</a:t>
            </a:r>
            <a:r>
              <a:rPr lang="en-US" altLang="zh-CN" sz="2000">
                <a:sym typeface="+mn-ea"/>
              </a:rPr>
              <a:t>Zn</a:t>
            </a:r>
            <a:r>
              <a:rPr lang="zh-CN" altLang="en-US" sz="2000">
                <a:sym typeface="+mn-ea"/>
              </a:rPr>
              <a:t>、碳酸盐</a:t>
            </a:r>
            <a:endParaRPr lang="zh-CN" altLang="en-US" sz="2000"/>
          </a:p>
          <a:p>
            <a:pPr lvl="2"/>
            <a:r>
              <a:rPr lang="en-US" altLang="zh-CN" sz="2000">
                <a:sym typeface="+mn-ea"/>
              </a:rPr>
              <a:t>OH</a:t>
            </a:r>
            <a:r>
              <a:rPr lang="en-US" altLang="zh-CN" sz="2000" baseline="30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：酸碱指示剂、</a:t>
            </a:r>
            <a:r>
              <a:rPr lang="en-US" altLang="zh-CN" sz="2000">
                <a:sym typeface="+mn-ea"/>
              </a:rPr>
              <a:t>pH</a:t>
            </a:r>
            <a:r>
              <a:rPr lang="zh-CN" altLang="en-US" sz="2000">
                <a:sym typeface="+mn-ea"/>
              </a:rPr>
              <a:t>试纸、</a:t>
            </a:r>
            <a:r>
              <a:rPr lang="en-US" altLang="zh-CN" sz="2000">
                <a:sym typeface="+mn-ea"/>
              </a:rPr>
              <a:t>Cu</a:t>
            </a:r>
            <a:r>
              <a:rPr lang="en-US" altLang="zh-CN" sz="2000" baseline="30000">
                <a:sym typeface="+mn-ea"/>
              </a:rPr>
              <a:t>2+</a:t>
            </a:r>
            <a:endParaRPr lang="en-US" altLang="zh-CN" sz="2000" baseline="30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CO</a:t>
            </a:r>
            <a:r>
              <a:rPr lang="en-US" altLang="zh-CN" sz="2000" baseline="-25000">
                <a:sym typeface="+mn-ea"/>
              </a:rPr>
              <a:t>3</a:t>
            </a:r>
            <a:r>
              <a:rPr lang="en-US" altLang="zh-CN" sz="2000" baseline="30000">
                <a:sym typeface="+mn-ea"/>
              </a:rPr>
              <a:t>2-</a:t>
            </a:r>
            <a:r>
              <a:rPr lang="zh-CN" altLang="en-US" sz="2000">
                <a:sym typeface="+mn-ea"/>
              </a:rPr>
              <a:t>：盐酸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澄清石灰水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NH</a:t>
            </a:r>
            <a:r>
              <a:rPr lang="en-US" altLang="zh-CN" sz="2000" baseline="-25000">
                <a:sym typeface="+mn-ea"/>
              </a:rPr>
              <a:t>4</a:t>
            </a:r>
            <a:r>
              <a:rPr lang="en-US" altLang="zh-CN" sz="2000" baseline="30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：可溶性碱，加热，湿润的红色石蕊试纸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Cu</a:t>
            </a:r>
            <a:r>
              <a:rPr lang="en-US" altLang="zh-CN" sz="2000" baseline="30000">
                <a:sym typeface="+mn-ea"/>
              </a:rPr>
              <a:t>2+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Fe</a:t>
            </a:r>
            <a:r>
              <a:rPr lang="en-US" altLang="zh-CN" sz="2000" baseline="30000">
                <a:sym typeface="+mn-ea"/>
              </a:rPr>
              <a:t>3+</a:t>
            </a:r>
            <a:r>
              <a:rPr lang="zh-CN" altLang="en-US" sz="2000">
                <a:sym typeface="+mn-ea"/>
              </a:rPr>
              <a:t>：可溶性碱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Cl</a:t>
            </a:r>
            <a:r>
              <a:rPr lang="en-US" altLang="zh-CN" sz="2000" baseline="30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：硝酸银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稀硝酸</a:t>
            </a:r>
            <a:endParaRPr lang="zh-CN" altLang="en-US" sz="2000">
              <a:sym typeface="+mn-ea"/>
            </a:endParaRPr>
          </a:p>
          <a:p>
            <a:pPr lvl="2"/>
            <a:r>
              <a:rPr lang="en-US" altLang="zh-CN" sz="2000">
                <a:sym typeface="+mn-ea"/>
              </a:rPr>
              <a:t>SO</a:t>
            </a:r>
            <a:r>
              <a:rPr lang="en-US" altLang="zh-CN" sz="2000" baseline="-25000">
                <a:sym typeface="+mn-ea"/>
              </a:rPr>
              <a:t>4</a:t>
            </a:r>
            <a:r>
              <a:rPr lang="en-US" altLang="zh-CN" sz="2000" baseline="30000">
                <a:sym typeface="+mn-ea"/>
              </a:rPr>
              <a:t>2-</a:t>
            </a:r>
            <a:r>
              <a:rPr lang="zh-CN" altLang="en-US" sz="2000">
                <a:sym typeface="+mn-ea"/>
              </a:rPr>
              <a:t>：钡离子</a:t>
            </a:r>
            <a:r>
              <a:rPr lang="en-US" altLang="zh-CN" sz="2000">
                <a:sym typeface="+mn-ea"/>
              </a:rPr>
              <a:t>+</a:t>
            </a:r>
            <a:r>
              <a:rPr lang="zh-CN" altLang="en-US" sz="2000">
                <a:sym typeface="+mn-ea"/>
              </a:rPr>
              <a:t>稀硝酸</a:t>
            </a:r>
            <a:endParaRPr lang="zh-CN" altLang="en-US" sz="2000">
              <a:sym typeface="+mn-ea"/>
            </a:endParaRPr>
          </a:p>
          <a:p>
            <a:pPr marL="0" indent="0">
              <a:buNone/>
            </a:pPr>
            <a:endParaRPr lang="en-US" altLang="zh-CN" sz="2000"/>
          </a:p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3110" y="918210"/>
            <a:ext cx="8652510" cy="5680710"/>
          </a:xfrm>
        </p:spPr>
        <p:txBody>
          <a:bodyPr/>
          <a:p>
            <a:r>
              <a:rPr lang="zh-CN" altLang="en-US"/>
              <a:t>物质分离和提纯</a:t>
            </a:r>
            <a:endParaRPr lang="zh-CN" altLang="en-US"/>
          </a:p>
          <a:p>
            <a:pPr lvl="1"/>
            <a:r>
              <a:rPr lang="zh-CN" altLang="en-US"/>
              <a:t>物理方法</a:t>
            </a:r>
            <a:endParaRPr lang="zh-CN" altLang="en-US"/>
          </a:p>
          <a:p>
            <a:pPr lvl="2"/>
            <a:r>
              <a:rPr lang="zh-CN" altLang="en-US" sz="1800"/>
              <a:t>过滤：固液分离、可溶与不溶固体分离（粗盐提纯）</a:t>
            </a:r>
            <a:endParaRPr lang="zh-CN" altLang="en-US" sz="1800"/>
          </a:p>
          <a:p>
            <a:pPr lvl="2"/>
            <a:r>
              <a:rPr lang="zh-CN" altLang="en-US" sz="1800"/>
              <a:t>蒸发降温：分离溶质溶剂、去除挥发性杂质（</a:t>
            </a:r>
            <a:r>
              <a:rPr lang="en-US" altLang="zh-CN" sz="1800"/>
              <a:t>Nacl</a:t>
            </a:r>
            <a:r>
              <a:rPr lang="zh-CN" altLang="en-US" sz="1800"/>
              <a:t>、</a:t>
            </a:r>
            <a:r>
              <a:rPr lang="en-US" altLang="zh-CN" sz="1800"/>
              <a:t>HCl</a:t>
            </a:r>
            <a:r>
              <a:rPr lang="zh-CN" altLang="en-US" sz="1800"/>
              <a:t>）</a:t>
            </a:r>
            <a:endParaRPr lang="zh-CN" altLang="en-US" sz="1800"/>
          </a:p>
          <a:p>
            <a:pPr lvl="2"/>
            <a:r>
              <a:rPr lang="zh-CN" altLang="en-US" sz="1800"/>
              <a:t>结晶：溶解度受温度影响不同的可溶性固体（</a:t>
            </a:r>
            <a:r>
              <a:rPr lang="en-US" altLang="zh-CN" sz="1800"/>
              <a:t>KNO</a:t>
            </a:r>
            <a:r>
              <a:rPr lang="en-US" altLang="zh-CN" sz="1800" baseline="-25000"/>
              <a:t>3</a:t>
            </a:r>
            <a:r>
              <a:rPr lang="zh-CN" altLang="en-US" sz="1800"/>
              <a:t>、</a:t>
            </a:r>
            <a:r>
              <a:rPr lang="en-US" altLang="zh-CN" sz="1800"/>
              <a:t>NaCl</a:t>
            </a:r>
            <a:r>
              <a:rPr lang="zh-CN" altLang="en-US" sz="1800"/>
              <a:t>）</a:t>
            </a:r>
            <a:endParaRPr lang="zh-CN" altLang="en-US" sz="1800"/>
          </a:p>
          <a:p>
            <a:pPr lvl="1"/>
            <a:r>
              <a:rPr lang="zh-CN" altLang="en-US"/>
              <a:t>化学方法（除杂）</a:t>
            </a:r>
            <a:endParaRPr lang="zh-CN" altLang="en-US"/>
          </a:p>
          <a:p>
            <a:pPr lvl="2"/>
            <a:r>
              <a:rPr lang="zh-CN" altLang="en-US" sz="1800"/>
              <a:t>化气法：硫酸钠中的碳酸钠（稀硫酸）</a:t>
            </a:r>
            <a:endParaRPr lang="zh-CN" altLang="en-US" sz="1800"/>
          </a:p>
          <a:p>
            <a:pPr lvl="2"/>
            <a:r>
              <a:rPr lang="zh-CN" altLang="en-US" sz="1800"/>
              <a:t>沉淀法：氢氧化钠中的氢氧化钙（碳酸钠）</a:t>
            </a:r>
            <a:endParaRPr lang="zh-CN" altLang="en-US" sz="1800"/>
          </a:p>
          <a:p>
            <a:pPr lvl="2"/>
            <a:r>
              <a:rPr lang="zh-CN" altLang="en-US" sz="1800"/>
              <a:t>置换法：硫酸亚铁中的硫酸铜（铁粉）</a:t>
            </a:r>
            <a:endParaRPr lang="zh-CN" altLang="en-US" sz="1800"/>
          </a:p>
          <a:p>
            <a:pPr lvl="2"/>
            <a:r>
              <a:rPr lang="zh-CN" altLang="en-US" sz="1800"/>
              <a:t>溶解法：碳粉中的氧化铜（稀盐酸）</a:t>
            </a:r>
            <a:endParaRPr lang="zh-CN" altLang="en-US" sz="1800"/>
          </a:p>
          <a:p>
            <a:pPr lvl="2"/>
            <a:r>
              <a:rPr lang="zh-CN" altLang="en-US" sz="1800"/>
              <a:t>加热法：氧化钙中的碳酸钙</a:t>
            </a:r>
            <a:endParaRPr lang="zh-CN" altLang="en-US" sz="1800"/>
          </a:p>
          <a:p>
            <a:pPr lvl="2"/>
            <a:r>
              <a:rPr lang="zh-CN" altLang="en-US" sz="1800"/>
              <a:t>转化法：二氧化碳中的一氧化碳（灼热的氧化铜）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9790" y="431800"/>
            <a:ext cx="8500110" cy="6121400"/>
          </a:xfrm>
        </p:spPr>
        <p:txBody>
          <a:bodyPr>
            <a:normAutofit fontScale="80000"/>
          </a:bodyPr>
          <a:p>
            <a:r>
              <a:rPr lang="zh-CN" altLang="en-US"/>
              <a:t>常见物质除杂：</a:t>
            </a:r>
            <a:endParaRPr lang="zh-CN" altLang="en-US"/>
          </a:p>
          <a:p>
            <a:r>
              <a:rPr lang="zh-CN" altLang="en-US"/>
              <a:t>CO</a:t>
            </a:r>
            <a:r>
              <a:rPr lang="zh-CN" altLang="en-US" baseline="-25000"/>
              <a:t>2</a:t>
            </a:r>
            <a:r>
              <a:rPr lang="zh-CN" altLang="en-US"/>
              <a:t>(CO)：通过灼热的氧化铜</a:t>
            </a:r>
            <a:endParaRPr lang="zh-CN" altLang="en-US"/>
          </a:p>
          <a:p>
            <a:r>
              <a:rPr lang="zh-CN" altLang="en-US"/>
              <a:t>CO(CO</a:t>
            </a:r>
            <a:r>
              <a:rPr lang="zh-CN" altLang="en-US" baseline="-25000"/>
              <a:t>2</a:t>
            </a:r>
            <a:r>
              <a:rPr lang="zh-CN" altLang="en-US"/>
              <a:t>)：通过足量的NaOH溶液</a:t>
            </a:r>
            <a:endParaRPr lang="zh-CN" altLang="en-US"/>
          </a:p>
          <a:p>
            <a:r>
              <a:rPr lang="zh-CN" altLang="en-US"/>
              <a:t>H</a:t>
            </a:r>
            <a:r>
              <a:rPr lang="zh-CN" altLang="en-US" baseline="-25000"/>
              <a:t>2</a:t>
            </a:r>
            <a:r>
              <a:rPr lang="zh-CN" altLang="en-US"/>
              <a:t>(水蒸气)：通过浓硫酸或NaOH的固体</a:t>
            </a:r>
            <a:endParaRPr lang="zh-CN" altLang="en-US"/>
          </a:p>
          <a:p>
            <a:r>
              <a:rPr lang="zh-CN" altLang="en-US"/>
              <a:t>CuO(Cu)：在空气中(或氧气中)灼烧混合物</a:t>
            </a:r>
            <a:endParaRPr lang="zh-CN" altLang="en-US"/>
          </a:p>
          <a:p>
            <a:r>
              <a:rPr lang="zh-CN" altLang="en-US"/>
              <a:t>Cu(Fe)：加入足量的稀硫酸，过滤</a:t>
            </a:r>
            <a:endParaRPr lang="zh-CN" altLang="en-US"/>
          </a:p>
          <a:p>
            <a:r>
              <a:rPr lang="zh-CN" altLang="en-US"/>
              <a:t>Cu(CuO)：加入足量的稀硫酸，过滤</a:t>
            </a:r>
            <a:endParaRPr lang="zh-CN" altLang="en-US"/>
          </a:p>
          <a:p>
            <a:r>
              <a:rPr lang="zh-CN" altLang="en-US"/>
              <a:t>FeSO</a:t>
            </a:r>
            <a:r>
              <a:rPr lang="zh-CN" altLang="en-US" baseline="-25000"/>
              <a:t>4</a:t>
            </a:r>
            <a:r>
              <a:rPr lang="zh-CN" altLang="en-US"/>
              <a:t>(CuSO</a:t>
            </a:r>
            <a:r>
              <a:rPr lang="zh-CN" altLang="en-US" baseline="-25000"/>
              <a:t>4</a:t>
            </a:r>
            <a:r>
              <a:rPr lang="zh-CN" altLang="en-US"/>
              <a:t>)：加入足量的铁粉，过滤</a:t>
            </a:r>
            <a:endParaRPr lang="zh-CN" altLang="en-US"/>
          </a:p>
          <a:p>
            <a:r>
              <a:rPr lang="zh-CN" altLang="en-US"/>
              <a:t>NaCl(Na</a:t>
            </a:r>
            <a:r>
              <a:rPr lang="zh-CN" altLang="en-US" baseline="-25000"/>
              <a:t>2</a:t>
            </a:r>
            <a:r>
              <a:rPr lang="zh-CN" altLang="en-US"/>
              <a:t>CO</a:t>
            </a:r>
            <a:r>
              <a:rPr lang="zh-CN" altLang="en-US" baseline="-25000"/>
              <a:t>3</a:t>
            </a:r>
            <a:r>
              <a:rPr lang="zh-CN" altLang="en-US"/>
              <a:t>)：加入足量的盐酸，蒸发</a:t>
            </a:r>
            <a:endParaRPr lang="zh-CN" altLang="en-US"/>
          </a:p>
          <a:p>
            <a:r>
              <a:rPr lang="zh-CN" altLang="en-US"/>
              <a:t>NaCl(Na</a:t>
            </a:r>
            <a:r>
              <a:rPr lang="zh-CN" altLang="en-US" baseline="-25000"/>
              <a:t>2</a:t>
            </a:r>
            <a:r>
              <a:rPr lang="zh-CN" altLang="en-US"/>
              <a:t>SO</a:t>
            </a:r>
            <a:r>
              <a:rPr lang="zh-CN" altLang="en-US" baseline="-25000"/>
              <a:t>4</a:t>
            </a:r>
            <a:r>
              <a:rPr lang="zh-CN" altLang="en-US"/>
              <a:t>)：加入适量的氯化钡溶液，过滤</a:t>
            </a:r>
            <a:endParaRPr lang="zh-CN" altLang="en-US"/>
          </a:p>
          <a:p>
            <a:r>
              <a:rPr lang="zh-CN" altLang="en-US"/>
              <a:t>NaCl(NaOH)：加入足量的盐酸，蒸发</a:t>
            </a:r>
            <a:endParaRPr lang="zh-CN" altLang="en-US"/>
          </a:p>
          <a:p>
            <a:r>
              <a:rPr lang="zh-CN" altLang="en-US"/>
              <a:t>NaOH(Na</a:t>
            </a:r>
            <a:r>
              <a:rPr lang="zh-CN" altLang="en-US" baseline="-25000"/>
              <a:t>2</a:t>
            </a:r>
            <a:r>
              <a:rPr lang="zh-CN" altLang="en-US"/>
              <a:t>CO</a:t>
            </a:r>
            <a:r>
              <a:rPr lang="zh-CN" altLang="en-US" baseline="-25000"/>
              <a:t>3</a:t>
            </a:r>
            <a:r>
              <a:rPr lang="zh-CN" altLang="en-US"/>
              <a:t>)：加入适量的氢氧化钙溶液，过滤</a:t>
            </a:r>
            <a:endParaRPr lang="zh-CN" altLang="en-US"/>
          </a:p>
          <a:p>
            <a:r>
              <a:rPr lang="zh-CN" altLang="en-US"/>
              <a:t>NaCl(CuSO</a:t>
            </a:r>
            <a:r>
              <a:rPr lang="zh-CN" altLang="en-US" baseline="-25000"/>
              <a:t>4</a:t>
            </a:r>
            <a:r>
              <a:rPr lang="zh-CN" altLang="en-US"/>
              <a:t>)：加入适量的氢氧化钡溶液，过滤</a:t>
            </a:r>
            <a:endParaRPr lang="zh-CN" altLang="en-US"/>
          </a:p>
          <a:p>
            <a:r>
              <a:rPr lang="zh-CN" altLang="en-US"/>
              <a:t>NaNO</a:t>
            </a:r>
            <a:r>
              <a:rPr lang="zh-CN" altLang="en-US" baseline="-25000"/>
              <a:t>3</a:t>
            </a:r>
            <a:r>
              <a:rPr lang="zh-CN" altLang="en-US"/>
              <a:t>(NaCl)：加入适量的硝酸银溶液，过滤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NaCl(KNO</a:t>
            </a:r>
            <a:r>
              <a:rPr lang="zh-CN" altLang="en-US" baseline="-25000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)：蒸发结晶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KNO</a:t>
            </a:r>
            <a:r>
              <a:rPr lang="zh-CN" altLang="en-US" baseline="-25000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(NaCl)：冷却热饱和溶液结晶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CO</a:t>
            </a:r>
            <a:r>
              <a:rPr lang="zh-CN" altLang="en-US" baseline="-25000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(水蒸气)：通过浓硫酸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1621155"/>
            <a:ext cx="11744325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" y="786130"/>
            <a:ext cx="11565890" cy="43713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15" y="1120775"/>
            <a:ext cx="11565255" cy="274256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9030" y="533400"/>
            <a:ext cx="10064750" cy="4740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4990" y="796290"/>
            <a:ext cx="8804910" cy="5437505"/>
          </a:xfrm>
        </p:spPr>
        <p:txBody>
          <a:bodyPr/>
          <a:p>
            <a:r>
              <a:rPr lang="zh-CN" altLang="en-US"/>
              <a:t>实验操作</a:t>
            </a:r>
            <a:endParaRPr lang="zh-CN" altLang="en-US"/>
          </a:p>
          <a:p>
            <a:pPr lvl="1"/>
            <a:r>
              <a:rPr lang="zh-CN" altLang="en-US"/>
              <a:t>药品取用</a:t>
            </a:r>
            <a:endParaRPr lang="zh-CN" altLang="en-US"/>
          </a:p>
          <a:p>
            <a:pPr lvl="1"/>
            <a:r>
              <a:rPr lang="zh-CN" altLang="en-US"/>
              <a:t>加热</a:t>
            </a:r>
            <a:endParaRPr lang="zh-CN" altLang="en-US"/>
          </a:p>
          <a:p>
            <a:pPr lvl="1"/>
            <a:r>
              <a:rPr lang="zh-CN" altLang="en-US"/>
              <a:t>气密性检查</a:t>
            </a:r>
            <a:endParaRPr lang="zh-CN" altLang="en-US"/>
          </a:p>
          <a:p>
            <a:pPr lvl="1"/>
            <a:r>
              <a:rPr lang="zh-CN" altLang="en-US"/>
              <a:t>过滤</a:t>
            </a:r>
            <a:endParaRPr lang="zh-CN" altLang="en-US"/>
          </a:p>
          <a:p>
            <a:pPr lvl="1"/>
            <a:r>
              <a:rPr lang="zh-CN" altLang="en-US"/>
              <a:t>蒸发</a:t>
            </a:r>
            <a:endParaRPr lang="zh-CN" altLang="en-US"/>
          </a:p>
          <a:p>
            <a:pPr lvl="1"/>
            <a:r>
              <a:rPr lang="zh-CN" altLang="en-US"/>
              <a:t>溶液配制</a:t>
            </a:r>
            <a:endParaRPr lang="zh-CN" altLang="en-US"/>
          </a:p>
          <a:p>
            <a:pPr lvl="1"/>
            <a:r>
              <a:rPr lang="en-US" altLang="zh-CN"/>
              <a:t>pH</a:t>
            </a:r>
            <a:r>
              <a:rPr lang="zh-CN" altLang="en-US"/>
              <a:t>测定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1550670"/>
            <a:ext cx="11221720" cy="33153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1774190"/>
            <a:ext cx="11047095" cy="26733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2760" y="663352"/>
            <a:ext cx="7809201" cy="640800"/>
          </a:xfrm>
        </p:spPr>
        <p:txBody>
          <a:bodyPr/>
          <a:p>
            <a:r>
              <a:rPr lang="zh-CN" altLang="en-US"/>
              <a:t>上周作业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06320" y="2964592"/>
            <a:ext cx="7809201" cy="640800"/>
          </a:xfrm>
        </p:spPr>
        <p:txBody>
          <a:bodyPr>
            <a:noAutofit/>
          </a:bodyPr>
          <a:p>
            <a:pPr algn="ctr"/>
            <a:r>
              <a:rPr lang="zh-CN" altLang="en-US" sz="4800"/>
              <a:t>下课啦</a:t>
            </a:r>
            <a:r>
              <a:rPr lang="en-US" altLang="zh-CN" sz="4800"/>
              <a:t>~</a:t>
            </a:r>
            <a:endParaRPr lang="en-US" altLang="zh-CN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094740"/>
            <a:ext cx="10548620" cy="5140325"/>
          </a:xfrm>
        </p:spPr>
        <p:txBody>
          <a:bodyPr/>
          <a:p>
            <a:r>
              <a:rPr lang="zh-CN" altLang="zh-CN"/>
              <a:t>物理变化与化学变化区分</a:t>
            </a:r>
            <a:endParaRPr lang="zh-CN" altLang="zh-CN"/>
          </a:p>
          <a:p>
            <a:r>
              <a:rPr lang="zh-CN" altLang="zh-CN"/>
              <a:t>物理变化</a:t>
            </a:r>
            <a:endParaRPr lang="zh-CN" altLang="zh-CN"/>
          </a:p>
          <a:p>
            <a:pPr lvl="1"/>
            <a:r>
              <a:rPr lang="zh-CN" altLang="zh-CN"/>
              <a:t>没有生成新物质</a:t>
            </a:r>
            <a:endParaRPr lang="zh-CN" altLang="zh-CN"/>
          </a:p>
          <a:p>
            <a:pPr lvl="1"/>
            <a:r>
              <a:rPr lang="zh-CN" altLang="zh-CN"/>
              <a:t>构成物质的粒子本身没有变化，只是粒子间隔变化</a:t>
            </a:r>
            <a:endParaRPr lang="zh-CN" altLang="zh-CN"/>
          </a:p>
          <a:p>
            <a:r>
              <a:rPr lang="zh-CN" altLang="zh-CN"/>
              <a:t>化学变化</a:t>
            </a:r>
            <a:endParaRPr lang="zh-CN" altLang="zh-CN"/>
          </a:p>
          <a:p>
            <a:pPr lvl="1"/>
            <a:r>
              <a:rPr lang="zh-CN" altLang="zh-CN">
                <a:sym typeface="+mn-ea"/>
              </a:rPr>
              <a:t>生成新物质的变化</a:t>
            </a:r>
            <a:endParaRPr lang="zh-CN" altLang="zh-CN"/>
          </a:p>
          <a:p>
            <a:pPr lvl="1"/>
            <a:r>
              <a:rPr lang="zh-CN" altLang="zh-CN">
                <a:sym typeface="+mn-ea"/>
              </a:rPr>
              <a:t>分子分裂成原子，原子再重新组合</a:t>
            </a:r>
            <a:endParaRPr lang="zh-CN" altLang="zh-CN"/>
          </a:p>
          <a:p>
            <a:r>
              <a:rPr lang="zh-CN" altLang="zh-CN" b="1">
                <a:solidFill>
                  <a:srgbClr val="FF0000"/>
                </a:solidFill>
              </a:rPr>
              <a:t>注意</a:t>
            </a:r>
            <a:r>
              <a:rPr lang="en-US" altLang="zh-CN" b="1">
                <a:solidFill>
                  <a:srgbClr val="FF0000"/>
                </a:solidFill>
              </a:rPr>
              <a:t>!!!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 sz="2000"/>
              <a:t>变化时的现象（发光、放热、变色、生成气体、沉淀）不能作为判定依据</a:t>
            </a:r>
            <a:endParaRPr lang="zh-CN" altLang="en-US" sz="2000"/>
          </a:p>
          <a:p>
            <a:pPr lvl="1"/>
            <a:r>
              <a:rPr lang="zh-CN" altLang="en-US" sz="2000"/>
              <a:t>如：锅炉因压力过大爆炸，清水中滴入红墨水，电灯泡发光、放热等</a:t>
            </a:r>
            <a:endParaRPr lang="zh-CN" altLang="en-US" sz="2000"/>
          </a:p>
          <a:p>
            <a:pPr lvl="1"/>
            <a:r>
              <a:rPr lang="zh-CN" altLang="zh-CN"/>
              <a:t>化学变化的过程中一定伴随有物理变化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755650"/>
            <a:ext cx="11262360" cy="4737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614045"/>
            <a:ext cx="11326495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660" y="957580"/>
            <a:ext cx="10462895" cy="3373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571500" y="1147445"/>
            <a:ext cx="9946640" cy="5086985"/>
          </a:xfrm>
        </p:spPr>
        <p:txBody>
          <a:bodyPr/>
          <a:p>
            <a:r>
              <a:rPr lang="zh-CN" altLang="en-US"/>
              <a:t>物理性质与化学性质区分</a:t>
            </a:r>
            <a:endParaRPr lang="zh-CN" altLang="en-US"/>
          </a:p>
          <a:p>
            <a:r>
              <a:rPr lang="zh-CN" altLang="en-US"/>
              <a:t>物理性质</a:t>
            </a:r>
            <a:r>
              <a:rPr lang="en-US" altLang="zh-CN"/>
              <a:t>——</a:t>
            </a:r>
            <a:r>
              <a:rPr lang="zh-CN" altLang="en-US"/>
              <a:t>不需化学变化就能表现</a:t>
            </a:r>
            <a:endParaRPr lang="zh-CN" altLang="en-US"/>
          </a:p>
          <a:p>
            <a:pPr lvl="1"/>
            <a:r>
              <a:rPr lang="zh-CN" altLang="en-US"/>
              <a:t>颜色、气味、状态、熔点、沸点、硬度、密度、溶解性、吸附性、导电性等</a:t>
            </a:r>
            <a:endParaRPr lang="zh-CN" altLang="en-US"/>
          </a:p>
          <a:p>
            <a:r>
              <a:rPr lang="zh-CN" altLang="en-US"/>
              <a:t>化学性质</a:t>
            </a:r>
            <a:r>
              <a:rPr lang="en-US" altLang="zh-CN"/>
              <a:t>——</a:t>
            </a:r>
            <a:r>
              <a:rPr lang="zh-CN" altLang="en-US"/>
              <a:t>通过化学变化才能表现</a:t>
            </a:r>
            <a:endParaRPr lang="zh-CN" altLang="en-US"/>
          </a:p>
          <a:p>
            <a:pPr lvl="1"/>
            <a:r>
              <a:rPr lang="zh-CN" altLang="en-US"/>
              <a:t>稳定性、氧化性、还原性、可燃性、酸性、碱性等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" y="506095"/>
            <a:ext cx="10891520" cy="2525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3536950"/>
            <a:ext cx="10845800" cy="2543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Kingsoft Office WPP</Application>
  <PresentationFormat>宽屏</PresentationFormat>
  <Paragraphs>143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上周作业</vt:lpstr>
      <vt:lpstr>下课啦~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MagicYang</dc:creator>
  <cp:lastModifiedBy>MagicYang</cp:lastModifiedBy>
  <cp:revision>36</cp:revision>
  <dcterms:created xsi:type="dcterms:W3CDTF">2016-03-31T10:06:00Z</dcterms:created>
  <dcterms:modified xsi:type="dcterms:W3CDTF">2016-04-11T04:35:33Z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