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3"/>
    <p:sldId id="336" r:id="rId4"/>
    <p:sldId id="337" r:id="rId5"/>
    <p:sldId id="257" r:id="rId6"/>
    <p:sldId id="304" r:id="rId7"/>
    <p:sldId id="305" r:id="rId9"/>
    <p:sldId id="306" r:id="rId10"/>
    <p:sldId id="309" r:id="rId11"/>
    <p:sldId id="310" r:id="rId12"/>
    <p:sldId id="311" r:id="rId13"/>
    <p:sldId id="307" r:id="rId14"/>
    <p:sldId id="308" r:id="rId15"/>
    <p:sldId id="312" r:id="rId16"/>
    <p:sldId id="313" r:id="rId17"/>
    <p:sldId id="314" r:id="rId18"/>
    <p:sldId id="315" r:id="rId19"/>
    <p:sldId id="316" r:id="rId20"/>
    <p:sldId id="317" r:id="rId21"/>
    <p:sldId id="321" r:id="rId22"/>
    <p:sldId id="319" r:id="rId23"/>
    <p:sldId id="320" r:id="rId24"/>
    <p:sldId id="318" r:id="rId25"/>
    <p:sldId id="322" r:id="rId26"/>
    <p:sldId id="323" r:id="rId27"/>
    <p:sldId id="324" r:id="rId28"/>
    <p:sldId id="325" r:id="rId29"/>
    <p:sldId id="327" r:id="rId30"/>
    <p:sldId id="329" r:id="rId31"/>
    <p:sldId id="326" r:id="rId32"/>
    <p:sldId id="328" r:id="rId33"/>
    <p:sldId id="330" r:id="rId34"/>
    <p:sldId id="331" r:id="rId35"/>
    <p:sldId id="332" r:id="rId36"/>
    <p:sldId id="333" r:id="rId37"/>
    <p:sldId id="334" r:id="rId38"/>
    <p:sldId id="335" r:id="rId39"/>
    <p:sldId id="30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2015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2012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2013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2013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2015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2010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2012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2012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2010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2012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2010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2015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2011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2013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2012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2013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2011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2011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2015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2011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551214"/>
            <a:ext cx="8958943" cy="44368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  <a:endParaRPr lang="zh-CN" altLang="zh-CN" dirty="0" smtClean="0">
              <a:sym typeface="Arial" pitchFamily="34" charset="0"/>
            </a:endParaRP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  <a:endParaRPr lang="zh-CN" altLang="zh-CN" dirty="0" smtClean="0">
              <a:sym typeface="Arial" pitchFamily="34" charset="0"/>
            </a:endParaRP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  <a:endParaRPr lang="zh-CN" altLang="zh-CN" dirty="0" smtClean="0">
              <a:sym typeface="Arial" pitchFamily="34" charset="0"/>
            </a:endParaRP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  <a:endParaRPr lang="zh-CN" altLang="zh-CN" dirty="0" smtClean="0">
              <a:sym typeface="Arial" pitchFamily="34" charset="0"/>
            </a:endParaRP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5"/>
          <p:cNvGrpSpPr/>
          <p:nvPr>
            <p:custDataLst>
              <p:tags r:id="rId2"/>
            </p:custDataLst>
          </p:nvPr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40971"/>
            <a:ext cx="2514600" cy="4842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40971"/>
            <a:ext cx="7797800" cy="484233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143766"/>
            <a:ext cx="7772401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  <a:endParaRPr lang="zh-CN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220686"/>
            <a:ext cx="9693729" cy="38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87375" y="2084705"/>
            <a:ext cx="10636250" cy="19805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/>
            <a:r>
              <a:rPr lang="zh-CN" altLang="en-US" sz="4800">
                <a:sym typeface="+mn-ea"/>
              </a:rPr>
              <a:t>魔识</a:t>
            </a:r>
            <a:r>
              <a:rPr lang="en-US" altLang="zh-CN" sz="4800">
                <a:sym typeface="+mn-ea"/>
              </a:rPr>
              <a:t>985</a:t>
            </a:r>
            <a:r>
              <a:rPr lang="zh-CN" altLang="en-US" sz="4800">
                <a:sym typeface="+mn-ea"/>
              </a:rPr>
              <a:t>学堂周末理综课程</a:t>
            </a:r>
            <a:br>
              <a:rPr lang="zh-CN" altLang="en-US" sz="4800">
                <a:sym typeface="+mn-ea"/>
              </a:rPr>
            </a:br>
            <a:r>
              <a:rPr lang="en-US" altLang="zh-CN" sz="4800">
                <a:sym typeface="+mn-ea"/>
              </a:rPr>
              <a:t>Chapter4</a:t>
            </a:r>
            <a:endParaRPr lang="en-US" altLang="zh-CN" sz="4800">
              <a:sym typeface="+mn-ea"/>
            </a:endParaRPr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8079740" y="5468620"/>
            <a:ext cx="10636250" cy="785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7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2"/>
                </a:solidFill>
              </a:rPr>
              <a:t>主讲：杨志鹏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2016.4.15</a:t>
            </a:r>
            <a:endParaRPr lang="en-US" altLang="zh-CN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1861185"/>
            <a:ext cx="11602085" cy="3006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" y="635000"/>
            <a:ext cx="10974070" cy="52463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" y="854710"/>
            <a:ext cx="11457305" cy="53486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030" y="686212"/>
            <a:ext cx="7809201" cy="640800"/>
          </a:xfrm>
        </p:spPr>
        <p:txBody>
          <a:bodyPr/>
          <a:p>
            <a:r>
              <a:rPr lang="zh-CN" altLang="en-US"/>
              <a:t>溶解度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620" y="1452880"/>
            <a:ext cx="8844280" cy="478091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65" y="1700530"/>
            <a:ext cx="10878820" cy="36556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435" y="929005"/>
            <a:ext cx="10344785" cy="5305425"/>
          </a:xfrm>
        </p:spPr>
        <p:txBody>
          <a:bodyPr/>
          <a:p>
            <a:r>
              <a:rPr lang="zh-CN" altLang="en-US"/>
              <a:t>溶解度随温度变化</a:t>
            </a:r>
            <a:endParaRPr lang="zh-CN" altLang="en-US"/>
          </a:p>
          <a:p>
            <a:pPr lvl="1"/>
            <a:r>
              <a:rPr lang="zh-CN" altLang="en-US" sz="2000"/>
              <a:t>硝酸钾</a:t>
            </a:r>
            <a:endParaRPr lang="zh-CN" altLang="en-US" sz="2000"/>
          </a:p>
          <a:p>
            <a:pPr lvl="1"/>
            <a:r>
              <a:rPr lang="zh-CN" altLang="en-US" sz="2000"/>
              <a:t>氯化钠</a:t>
            </a:r>
            <a:endParaRPr lang="zh-CN" altLang="en-US" sz="2000"/>
          </a:p>
          <a:p>
            <a:pPr lvl="1"/>
            <a:r>
              <a:rPr lang="zh-CN" altLang="en-US" sz="2000"/>
              <a:t>氢氧化钙</a:t>
            </a:r>
            <a:endParaRPr lang="zh-CN" altLang="en-US" sz="2000"/>
          </a:p>
          <a:p>
            <a:r>
              <a:rPr lang="zh-CN" altLang="en-US"/>
              <a:t>饱和溶液与不饱和溶液转化</a:t>
            </a:r>
            <a:endParaRPr lang="zh-CN" altLang="en-US"/>
          </a:p>
          <a:p>
            <a:r>
              <a:rPr lang="zh-CN" altLang="en-US"/>
              <a:t>溶质质量分数</a:t>
            </a:r>
            <a:endParaRPr lang="zh-CN" altLang="en-US"/>
          </a:p>
          <a:p>
            <a:r>
              <a:rPr lang="zh-CN" altLang="en-US"/>
              <a:t>配置一定溶质质量分数溶液</a:t>
            </a:r>
            <a:endParaRPr lang="zh-CN" altLang="en-US"/>
          </a:p>
          <a:p>
            <a:pPr lvl="1"/>
            <a:r>
              <a:rPr lang="zh-CN" altLang="en-US"/>
              <a:t>实验仪器：托盘天平、烧杯、玻璃棒、药匙、量筒、胶头滴管</a:t>
            </a:r>
            <a:endParaRPr lang="zh-CN" altLang="en-US"/>
          </a:p>
          <a:p>
            <a:pPr lvl="1"/>
            <a:r>
              <a:rPr lang="zh-CN" altLang="en-US"/>
              <a:t>结果偏差（从计算、天平、量筒、烧杯分别考虑）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543050"/>
            <a:ext cx="11402060" cy="3645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041400"/>
            <a:ext cx="11336655" cy="45770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" y="1097915"/>
            <a:ext cx="11800205" cy="40963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060" y="629697"/>
            <a:ext cx="7809201" cy="64080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酸</a:t>
            </a:r>
            <a:r>
              <a:rPr lang="zh-CN" altLang="en-US"/>
              <a:t>、碱及中和反应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" y="1497965"/>
            <a:ext cx="11341735" cy="43872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615" y="914400"/>
            <a:ext cx="9352915" cy="5277485"/>
          </a:xfrm>
        </p:spPr>
        <p:txBody>
          <a:bodyPr/>
          <a:p>
            <a:r>
              <a:rPr lang="zh-CN" altLang="en-US"/>
              <a:t>实质是氢离子和氢氧根的反应</a:t>
            </a:r>
            <a:endParaRPr lang="zh-CN" altLang="en-US"/>
          </a:p>
          <a:p>
            <a:r>
              <a:rPr lang="zh-CN" altLang="en-US"/>
              <a:t>酸碱指示剂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3765" y="605155"/>
            <a:ext cx="7454900" cy="555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58420"/>
            <a:ext cx="9366250" cy="66935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40" y="574040"/>
            <a:ext cx="10723880" cy="56534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871345"/>
            <a:ext cx="11012805" cy="3093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1336040"/>
            <a:ext cx="11151235" cy="40595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3175"/>
            <a:ext cx="10157460" cy="68268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455" y="361092"/>
            <a:ext cx="7809201" cy="640800"/>
          </a:xfrm>
        </p:spPr>
        <p:txBody>
          <a:bodyPr/>
          <a:p>
            <a:r>
              <a:rPr lang="en-US" altLang="zh-CN"/>
              <a:t>	</a:t>
            </a:r>
            <a:r>
              <a:rPr lang="zh-CN" altLang="en-US"/>
              <a:t>气体制备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810" y="1070610"/>
            <a:ext cx="9672955" cy="57099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3890" y="842010"/>
            <a:ext cx="8716645" cy="5391150"/>
          </a:xfrm>
        </p:spPr>
        <p:txBody>
          <a:bodyPr/>
          <a:p>
            <a:r>
              <a:rPr lang="zh-CN" altLang="en-US"/>
              <a:t>气体发生与收集装置（及采用原因）</a:t>
            </a:r>
            <a:endParaRPr lang="zh-CN" altLang="en-US"/>
          </a:p>
          <a:p>
            <a:r>
              <a:rPr lang="zh-CN" altLang="en-US"/>
              <a:t>气体干燥</a:t>
            </a:r>
            <a:endParaRPr lang="zh-CN" altLang="en-US"/>
          </a:p>
          <a:p>
            <a:r>
              <a:rPr lang="zh-CN" altLang="en-US"/>
              <a:t>尾气处理</a:t>
            </a:r>
            <a:endParaRPr lang="zh-CN" altLang="en-US"/>
          </a:p>
          <a:p>
            <a:r>
              <a:rPr lang="zh-CN" altLang="en-US"/>
              <a:t>验满与检验方法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650875"/>
            <a:ext cx="11249660" cy="54571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890905"/>
            <a:ext cx="11801475" cy="48939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05" y="1450340"/>
            <a:ext cx="11589385" cy="3663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8190" y="657225"/>
            <a:ext cx="9027795" cy="5078730"/>
          </a:xfrm>
        </p:spPr>
        <p:txBody>
          <a:bodyPr>
            <a:normAutofit lnSpcReduction="10000"/>
          </a:bodyPr>
          <a:p>
            <a:r>
              <a:rPr lang="zh-CN" altLang="en-US"/>
              <a:t>常见物质或离子颜色：</a:t>
            </a:r>
            <a:endParaRPr lang="zh-CN" altLang="en-US"/>
          </a:p>
          <a:p>
            <a:pPr lvl="1"/>
            <a:r>
              <a:rPr lang="zh-CN" altLang="en-US" sz="2000"/>
              <a:t>亚铁离子</a:t>
            </a:r>
            <a:endParaRPr lang="zh-CN" altLang="en-US" sz="2000"/>
          </a:p>
          <a:p>
            <a:pPr lvl="1"/>
            <a:r>
              <a:rPr lang="zh-CN" altLang="en-US" sz="2000"/>
              <a:t>铁离子</a:t>
            </a:r>
            <a:endParaRPr lang="zh-CN" altLang="en-US" sz="2000"/>
          </a:p>
          <a:p>
            <a:pPr lvl="1"/>
            <a:r>
              <a:rPr lang="zh-CN" altLang="en-US" sz="2000"/>
              <a:t>氢氧化铁</a:t>
            </a:r>
            <a:endParaRPr lang="zh-CN" altLang="en-US" sz="2000"/>
          </a:p>
          <a:p>
            <a:pPr marL="457200" lvl="1" indent="0">
              <a:buNone/>
            </a:pPr>
            <a:endParaRPr lang="zh-CN" altLang="en-US" sz="2000"/>
          </a:p>
          <a:p>
            <a:r>
              <a:rPr lang="zh-CN" altLang="en-US"/>
              <a:t>常见离子检验：</a:t>
            </a:r>
            <a:endParaRPr lang="zh-CN" altLang="en-US"/>
          </a:p>
          <a:p>
            <a:pPr lvl="1"/>
            <a:r>
              <a:rPr lang="zh-CN" altLang="en-US" sz="2000"/>
              <a:t>铵根离子</a:t>
            </a:r>
            <a:endParaRPr lang="zh-CN" altLang="en-US" sz="2000"/>
          </a:p>
          <a:p>
            <a:pPr marL="457200" lvl="1" indent="0">
              <a:buNone/>
            </a:pPr>
            <a:endParaRPr lang="zh-CN" altLang="en-US" sz="2000"/>
          </a:p>
          <a:p>
            <a:r>
              <a:rPr lang="zh-CN" altLang="en-US"/>
              <a:t>常见物质除杂：</a:t>
            </a:r>
            <a:endParaRPr lang="zh-CN" altLang="en-US"/>
          </a:p>
          <a:p>
            <a:pPr lvl="1"/>
            <a:r>
              <a:rPr lang="zh-CN" altLang="en-US"/>
              <a:t>除去二氧化碳中的一氧化碳</a:t>
            </a:r>
            <a:endParaRPr lang="zh-CN" altLang="en-US"/>
          </a:p>
          <a:p>
            <a:pPr lvl="1"/>
            <a:r>
              <a:rPr lang="zh-CN" altLang="en-US"/>
              <a:t>除去一氧化碳中的二氧化碳</a:t>
            </a:r>
            <a:endParaRPr lang="zh-CN" altLang="en-US"/>
          </a:p>
          <a:p>
            <a:pPr lvl="1"/>
            <a:r>
              <a:rPr lang="zh-CN" altLang="en-US"/>
              <a:t>除去氢氧化钠中的碳酸钠</a:t>
            </a:r>
            <a:endParaRPr lang="zh-CN" altLang="en-US"/>
          </a:p>
          <a:p>
            <a:pPr lvl="1"/>
            <a:r>
              <a:rPr lang="zh-CN" altLang="en-US"/>
              <a:t>除去氯化钠中的硫酸铜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585" y="1902460"/>
            <a:ext cx="1156208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030" y="601757"/>
            <a:ext cx="7809201" cy="640800"/>
          </a:xfrm>
        </p:spPr>
        <p:txBody>
          <a:bodyPr/>
          <a:p>
            <a:r>
              <a:rPr lang="zh-CN" altLang="en-US">
                <a:sym typeface="+mn-ea"/>
              </a:rPr>
              <a:t>利用化学方程式计算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" y="1475105"/>
            <a:ext cx="12039600" cy="23552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2770" y="786130"/>
            <a:ext cx="10714355" cy="5603875"/>
          </a:xfrm>
        </p:spPr>
        <p:txBody>
          <a:bodyPr/>
          <a:p>
            <a:r>
              <a:rPr lang="zh-CN" altLang="en-US"/>
              <a:t>合金或一定质量分数溶液或矿石（大理石、石灰石）</a:t>
            </a:r>
            <a:endParaRPr lang="zh-CN" altLang="en-US"/>
          </a:p>
          <a:p>
            <a:r>
              <a:rPr lang="zh-CN" altLang="en-US"/>
              <a:t>计算步骤</a:t>
            </a:r>
            <a:endParaRPr lang="zh-CN" altLang="en-US"/>
          </a:p>
          <a:p>
            <a:pPr lvl="1"/>
            <a:r>
              <a:rPr lang="zh-CN" altLang="en-US"/>
              <a:t>根据题中反应列出化学方程式</a:t>
            </a:r>
            <a:endParaRPr lang="zh-CN" altLang="en-US"/>
          </a:p>
          <a:p>
            <a:pPr lvl="1"/>
            <a:r>
              <a:rPr lang="zh-CN" altLang="en-US"/>
              <a:t>确定已知质量物质和待求质量物质</a:t>
            </a:r>
            <a:endParaRPr lang="zh-CN" altLang="en-US"/>
          </a:p>
          <a:p>
            <a:pPr lvl="1"/>
            <a:r>
              <a:rPr lang="zh-CN" altLang="en-US"/>
              <a:t>写出相对原子质量</a:t>
            </a:r>
            <a:endParaRPr lang="zh-CN" altLang="en-US"/>
          </a:p>
          <a:p>
            <a:pPr lvl="1"/>
            <a:r>
              <a:rPr lang="zh-CN" altLang="en-US"/>
              <a:t>列出比例式</a:t>
            </a:r>
            <a:endParaRPr lang="zh-CN" altLang="en-US"/>
          </a:p>
          <a:p>
            <a:pPr lvl="1"/>
            <a:r>
              <a:rPr lang="zh-CN" altLang="en-US"/>
              <a:t>求解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394335"/>
            <a:ext cx="11089640" cy="25977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" y="318770"/>
            <a:ext cx="11811635" cy="222948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306705"/>
            <a:ext cx="11735435" cy="14833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485" y="558577"/>
            <a:ext cx="7809201" cy="640800"/>
          </a:xfrm>
        </p:spPr>
        <p:txBody>
          <a:bodyPr/>
          <a:p>
            <a:r>
              <a:rPr lang="zh-CN" altLang="en-US"/>
              <a:t>上周作业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6320" y="2964592"/>
            <a:ext cx="7809201" cy="640800"/>
          </a:xfrm>
        </p:spPr>
        <p:txBody>
          <a:bodyPr>
            <a:noAutofit/>
          </a:bodyPr>
          <a:p>
            <a:pPr algn="ctr"/>
            <a:r>
              <a:rPr lang="zh-CN" altLang="en-US" sz="4800"/>
              <a:t>下课啦</a:t>
            </a:r>
            <a:r>
              <a:rPr lang="en-US" altLang="zh-CN" sz="4800"/>
              <a:t>~</a:t>
            </a:r>
            <a:endParaRPr lang="en-US" altLang="zh-CN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603580" y="556672"/>
            <a:ext cx="7809201" cy="640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n-lt"/>
                <a:ea typeface="黑体" pitchFamily="49" charset="-122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r>
              <a:rPr lang="zh-CN" altLang="zh-CN"/>
              <a:t>非选择题</a:t>
            </a:r>
            <a:r>
              <a:rPr lang="en-US" altLang="zh-CN"/>
              <a:t>——</a:t>
            </a:r>
            <a:r>
              <a:rPr lang="zh-CN" altLang="zh-CN"/>
              <a:t>化学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716280" y="1346835"/>
            <a:ext cx="6976110" cy="41725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金属和金属活动性顺序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溶解度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酸、碱及中和反应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气体制备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利用化学方程式计算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205" y="683672"/>
            <a:ext cx="7809201" cy="640800"/>
          </a:xfrm>
        </p:spPr>
        <p:txBody>
          <a:bodyPr/>
          <a:p>
            <a:r>
              <a:rPr lang="zh-CN" altLang="en-US"/>
              <a:t>金属和金属活动性顺序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620" y="1403350"/>
            <a:ext cx="8717915" cy="483044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1533525"/>
            <a:ext cx="10857865" cy="4632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830" y="800100"/>
            <a:ext cx="8688705" cy="5433060"/>
          </a:xfrm>
        </p:spPr>
        <p:txBody>
          <a:bodyPr/>
          <a:p>
            <a:r>
              <a:rPr lang="zh-CN" altLang="en-US"/>
              <a:t>金属材料与合金</a:t>
            </a:r>
            <a:endParaRPr lang="zh-CN" altLang="en-US"/>
          </a:p>
          <a:p>
            <a:pPr lvl="1"/>
            <a:r>
              <a:rPr lang="zh-CN" altLang="en-US" sz="2000"/>
              <a:t>金属材料</a:t>
            </a:r>
            <a:endParaRPr lang="zh-CN" altLang="en-US" sz="2000"/>
          </a:p>
          <a:p>
            <a:pPr lvl="1"/>
            <a:r>
              <a:rPr lang="zh-CN" altLang="en-US" sz="2000"/>
              <a:t>合金性质</a:t>
            </a:r>
            <a:endParaRPr lang="zh-CN" altLang="en-US" sz="2000"/>
          </a:p>
          <a:p>
            <a:r>
              <a:rPr lang="zh-CN" altLang="en-US"/>
              <a:t>金属与酸、氧气等物质反应</a:t>
            </a:r>
            <a:endParaRPr lang="zh-CN" altLang="en-US"/>
          </a:p>
          <a:p>
            <a:pPr lvl="1"/>
            <a:r>
              <a:rPr lang="zh-CN" altLang="en-US" sz="2000"/>
              <a:t>镁、锌、铁与盐酸、硫酸，铝、铁、铜与氧气</a:t>
            </a:r>
            <a:endParaRPr lang="zh-CN" altLang="en-US" sz="2000"/>
          </a:p>
          <a:p>
            <a:r>
              <a:rPr lang="zh-CN" altLang="en-US"/>
              <a:t>金属活动性顺序</a:t>
            </a:r>
            <a:endParaRPr lang="zh-CN" altLang="en-US"/>
          </a:p>
          <a:p>
            <a:pPr lvl="1"/>
            <a:r>
              <a:rPr lang="zh-CN" altLang="en-US" sz="2000"/>
              <a:t>钾钙钠镁铝锌铁锡铅氢铜汞银铂金</a:t>
            </a:r>
            <a:endParaRPr lang="zh-CN" altLang="en-US" sz="2000"/>
          </a:p>
          <a:p>
            <a:r>
              <a:rPr lang="zh-CN" altLang="en-US"/>
              <a:t>金属氧化物</a:t>
            </a:r>
            <a:endParaRPr lang="zh-CN" altLang="en-US"/>
          </a:p>
          <a:p>
            <a:r>
              <a:rPr lang="zh-CN" altLang="en-US"/>
              <a:t>金属的生锈与防护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968375"/>
            <a:ext cx="11088370" cy="4822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1052195"/>
            <a:ext cx="11254740" cy="4088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1340485"/>
            <a:ext cx="11728450" cy="40500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81*i*3"/>
  <p:tag name="KSO_WM_TEMPLATE_CATEGORY" val="custom"/>
  <p:tag name="KSO_WM_TEMPLATE_INDEX" val="3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1*i*7"/>
  <p:tag name="KSO_WM_TEMPLATE_CATEGORY" val="custom"/>
  <p:tag name="KSO_WM_TEMPLATE_INDEX" val="3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81*i*8"/>
  <p:tag name="KSO_WM_TEMPLATE_CATEGORY" val="custom"/>
  <p:tag name="KSO_WM_TEMPLATE_INDEX" val="3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1*i*9"/>
  <p:tag name="KSO_WM_TEMPLATE_CATEGORY" val="custom"/>
  <p:tag name="KSO_WM_TEMPLATE_INDEX" val="3"/>
</p:tagLst>
</file>

<file path=ppt/tags/tag5.xml><?xml version="1.0" encoding="utf-8"?>
<p:tagLst xmlns:p="http://schemas.openxmlformats.org/presentationml/2006/main">
  <p:tag name="KSO_WM_TEMPLATE_CATEGORY" val="custom"/>
  <p:tag name="KSO_WM_TEMPLATE_INDEX" val="160003"/>
</p:tagLst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Kingsoft Office WPP</Application>
  <PresentationFormat>宽屏</PresentationFormat>
  <Paragraphs>78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下课啦~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MagicYang</dc:creator>
  <cp:lastModifiedBy>MagicYang</cp:lastModifiedBy>
  <cp:revision>45</cp:revision>
  <dcterms:created xsi:type="dcterms:W3CDTF">2016-03-31T10:06:00Z</dcterms:created>
  <dcterms:modified xsi:type="dcterms:W3CDTF">2016-04-15T07:44:28Z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