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77" r:id="rId31"/>
    <p:sldId id="436" r:id="rId33"/>
    <p:sldId id="404" r:id="rId34"/>
    <p:sldId id="405" r:id="rId35"/>
    <p:sldId id="406" r:id="rId36"/>
    <p:sldId id="407" r:id="rId37"/>
    <p:sldId id="408" r:id="rId38"/>
    <p:sldId id="409"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0" r:id="rId59"/>
    <p:sldId id="371" r:id="rId60"/>
    <p:sldId id="372" r:id="rId61"/>
    <p:sldId id="373" r:id="rId62"/>
    <p:sldId id="374" r:id="rId63"/>
    <p:sldId id="375" r:id="rId64"/>
    <p:sldId id="305"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转换法就是针对一些看不见,摸不着的物理现象,人们不好直接认识它,我们就根据它们表现出来的看的见、摸的着的现象来间接认识它们.</a:t>
            </a:r>
            <a:endParaRPr lang="zh-CN" altLang="en-US"/>
          </a:p>
          <a:p>
            <a:r>
              <a:rPr lang="zh-CN" altLang="en-US"/>
              <a:t>如：</a:t>
            </a:r>
            <a:endParaRPr lang="zh-CN" altLang="en-US"/>
          </a:p>
          <a:p>
            <a:r>
              <a:rPr lang="zh-CN" altLang="en-US"/>
              <a:t>根据运动的小球推动纸盒移动的距离的大小来推断物体动能的大小；</a:t>
            </a:r>
            <a:endParaRPr lang="zh-CN" altLang="en-US"/>
          </a:p>
          <a:p>
            <a:r>
              <a:rPr lang="zh-CN" altLang="en-US"/>
              <a:t>利用扩散现象来研究分子的运动及分子运动的快慢；</a:t>
            </a:r>
            <a:endParaRPr lang="zh-CN" altLang="en-US"/>
          </a:p>
          <a:p>
            <a:r>
              <a:rPr lang="zh-CN" altLang="en-US"/>
              <a:t>根据电流的效应来判断电路中有无电流；</a:t>
            </a:r>
            <a:endParaRPr lang="zh-CN" altLang="en-US"/>
          </a:p>
          <a:p>
            <a:r>
              <a:rPr lang="zh-CN" altLang="en-US"/>
              <a:t>根据磁场对磁体有力的作用来认识磁场；</a:t>
            </a:r>
            <a:endParaRPr lang="zh-CN" altLang="en-US"/>
          </a:p>
          <a:p>
            <a:r>
              <a:rPr lang="zh-CN" altLang="en-US"/>
              <a:t>根据电磁铁吸引大头针的数目来判断其磁性的强弱；</a:t>
            </a:r>
            <a:endParaRPr lang="zh-CN" altLang="en-US"/>
          </a:p>
          <a:p>
            <a:r>
              <a:rPr lang="zh-CN" altLang="en-US"/>
              <a:t>根据电路中电流的大小来判断电路中电阻的大小等</a:t>
            </a:r>
            <a:endParaRPr lang="zh-CN" altLang="en-US"/>
          </a:p>
          <a:p>
            <a:endParaRPr lang="zh-CN" altLang="en-US"/>
          </a:p>
          <a:p>
            <a:r>
              <a:rPr lang="zh-CN" altLang="en-US"/>
              <a:t>声波 水波</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2121222</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11221</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22222</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22122</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22122</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11222</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22212</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22121</a:t>
            </a:r>
            <a:endParaRPr lang="en-US" altLang="zh-CN"/>
          </a:p>
          <a:p>
            <a:r>
              <a:rPr lang="en-US" altLang="zh-CN"/>
              <a:t>催化过氧化氢分解的催化剂除二氧化锰外，还有硫酸铜溶液、红砖粉(主要成分为氧化铁)等。</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21221</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11212</a:t>
            </a:r>
            <a:endParaRPr lang="en-US" altLang="zh-CN"/>
          </a:p>
          <a:p>
            <a:r>
              <a:rPr lang="en-US" altLang="zh-CN"/>
              <a:t>合金指的是在一种金属中加热熔合其他金属或非金属形成的具有金属特性的混合物</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ab</a:t>
            </a:r>
            <a:endParaRPr lang="en-US" altLang="zh-CN"/>
          </a:p>
          <a:p>
            <a:r>
              <a:rPr lang="en-US" altLang="zh-CN"/>
              <a:t>3214</a:t>
            </a:r>
            <a:endParaRPr lang="en-US" altLang="zh-CN"/>
          </a:p>
          <a:p>
            <a:r>
              <a:rPr lang="en-US" altLang="zh-CN"/>
              <a:t>探究电阻大小决定的因素 或 探究摩擦力大小决定的因素  或 探究液体压强大小决定的因素   或 探究电流跟电压、电阻的关系</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22221</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11221</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22211</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11221</a:t>
            </a:r>
            <a:endParaRPr lang="en-US" altLang="zh-CN"/>
          </a:p>
          <a:p>
            <a:r>
              <a:rPr lang="en-US" altLang="zh-CN"/>
              <a:t>人体中的11种常量元素是碳、氢、氧、氮、硫、磷、氯、钙、钾、钠、镁，人体中的微量元素是铁、锌、铜、锰、铬、硒、钒、碘等</a:t>
            </a:r>
            <a:endParaRPr lang="en-US" altLang="zh-CN"/>
          </a:p>
          <a:p>
            <a:r>
              <a:rPr lang="en-US" altLang="zh-CN"/>
              <a:t>燃烧产生烧焦羽毛气味气体的是丝绸,不产生明显气味的是棉布</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21122</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12222</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21222</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12221</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22112</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22122</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(1)ab</a:t>
            </a:r>
            <a:endParaRPr lang="en-US" altLang="zh-CN"/>
          </a:p>
          <a:p>
            <a:r>
              <a:rPr lang="en-US" altLang="zh-CN"/>
              <a:t>(2)bc</a:t>
            </a:r>
            <a:endParaRPr lang="en-US" altLang="zh-CN"/>
          </a:p>
          <a:p>
            <a:r>
              <a:rPr lang="en-US" altLang="zh-CN"/>
              <a:t>(3)</a:t>
            </a:r>
            <a:r>
              <a:rPr lang="zh-CN" altLang="en-US"/>
              <a:t>电流相同</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221</a:t>
            </a:r>
            <a:endParaRPr lang="en-US" altLang="zh-CN"/>
          </a:p>
          <a:p>
            <a:r>
              <a:rPr lang="en-US" altLang="zh-CN"/>
              <a:t>明矾净水是过去民间经常采用的方法，它的原理是明矾在水中可以电离出两种金属离子：</a:t>
            </a:r>
            <a:endParaRPr lang="en-US" altLang="zh-CN"/>
          </a:p>
          <a:p>
            <a:r>
              <a:rPr lang="en-US" altLang="zh-CN"/>
              <a:t>　　KAl(SO4)2 = K+ + Al3+ + 2SO42</a:t>
            </a:r>
            <a:endParaRPr lang="en-US" altLang="zh-CN"/>
          </a:p>
          <a:p>
            <a:r>
              <a:rPr lang="en-US" altLang="zh-CN"/>
              <a:t>　　而Al3+很容易水解，生成胶状的氢氧化铝Al(OH)3：</a:t>
            </a:r>
            <a:endParaRPr lang="en-US" altLang="zh-CN"/>
          </a:p>
          <a:p>
            <a:r>
              <a:rPr lang="en-US" altLang="zh-CN"/>
              <a:t>　　Al3+ + 3H2O = Al(OH)3（胶体）+ 3H+</a:t>
            </a:r>
            <a:endParaRPr lang="en-US" altLang="zh-CN"/>
          </a:p>
          <a:p>
            <a:r>
              <a:rPr lang="en-US" altLang="zh-CN"/>
              <a:t>　　氢氧化铝胶体的吸附能力很强，可以吸附水里悬浮的杂质，并形成沉淀，使水澄清。所以，明矾是一种较好的净水剂。</a:t>
            </a:r>
            <a:endParaRPr lang="en-US" altLang="zh-CN"/>
          </a:p>
          <a:p>
            <a:r>
              <a:rPr lang="en-US" altLang="zh-CN"/>
              <a:t>活性炭是一种很细小的炭粒 有很大的表面积，而且炭粒中还有更细小的孔——毛细管。这种毛细管具有很强的吸附能力，由于炭粒的表面积很大，所以能与气体（杂质）充分接触。当这些气体（杂质）碰到毛细管被吸附，起净化作用。</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DCAB 47 47</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2423.7</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海波是晶体；海波熔点是50℃；海波溶化过程进行了4min，在溶化过程中吸热但温度不变，海波的初温是25℃、总加热时间是11min等</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22221</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22222</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22121</a:t>
            </a:r>
            <a:endParaRPr lang="en-US"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hasCustomPrompt="1"/>
          </p:nvPr>
        </p:nvSpPr>
        <p:spPr>
          <a:xfrm>
            <a:off x="548218" y="3032125"/>
            <a:ext cx="10636249" cy="914400"/>
          </a:xfrm>
        </p:spPr>
        <p:txBody>
          <a:bodyPr/>
          <a:lstStyle>
            <a:lvl1pPr>
              <a:defRPr sz="5400">
                <a:solidFill>
                  <a:schemeClr val="tx1"/>
                </a:solidFill>
              </a:defRPr>
            </a:lvl1pPr>
          </a:lstStyle>
          <a:p>
            <a:pPr lvl="0"/>
            <a:r>
              <a:rPr lang="zh-CN" altLang="en-US" noProof="0" dirty="0" smtClean="0">
                <a:sym typeface="Arial" pitchFamily="34" charset="0"/>
              </a:rPr>
              <a:t>编辑标题</a:t>
            </a:r>
            <a:endParaRPr lang="zh-CN" noProof="0" dirty="0" smtClean="0">
              <a:sym typeface="Arial" pitchFamily="34" charset="0"/>
            </a:endParaRPr>
          </a:p>
        </p:txBody>
      </p:sp>
      <p:sp>
        <p:nvSpPr>
          <p:cNvPr id="2051" name="Rectangle 3"/>
          <p:cNvSpPr>
            <a:spLocks noGrp="1" noChangeArrowheads="1"/>
          </p:cNvSpPr>
          <p:nvPr>
            <p:ph type="subTitle" idx="1"/>
          </p:nvPr>
        </p:nvSpPr>
        <p:spPr>
          <a:xfrm>
            <a:off x="548218" y="3994151"/>
            <a:ext cx="10636249" cy="517525"/>
          </a:xfrm>
        </p:spPr>
        <p:txBody>
          <a:bodyPr/>
          <a:lstStyle>
            <a:lvl1pPr marL="0" indent="0">
              <a:buFontTx/>
              <a:buNone/>
              <a:defRPr sz="2800">
                <a:solidFill>
                  <a:schemeClr val="tx1"/>
                </a:solidFill>
              </a:defRPr>
            </a:lvl1pPr>
          </a:lstStyle>
          <a:p>
            <a:pPr lvl="0"/>
            <a:r>
              <a:rPr lang="zh-CN" noProof="0" smtClean="0">
                <a:sym typeface="Arial" pitchFamily="34" charset="0"/>
              </a:rPr>
              <a:t>单击此处编辑母版副标题样式</a:t>
            </a:r>
            <a:endParaRPr lang="zh-CN" noProof="0" smtClean="0">
              <a:sym typeface="Arial"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
        <p:nvSpPr>
          <p:cNvPr id="6" name="内容占位符 6"/>
          <p:cNvSpPr>
            <a:spLocks noGrp="1"/>
          </p:cNvSpPr>
          <p:nvPr>
            <p:ph sz="quarter" idx="13"/>
          </p:nvPr>
        </p:nvSpPr>
        <p:spPr>
          <a:xfrm>
            <a:off x="838200" y="1551214"/>
            <a:ext cx="8958943" cy="443683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2419680" y="1196752"/>
            <a:ext cx="7809201" cy="640800"/>
          </a:xfrm>
        </p:spPr>
        <p:txBody>
          <a:bodyPr anchor="b"/>
          <a:lstStyle>
            <a:lvl1pPr>
              <a:defRPr sz="3600">
                <a:solidFill>
                  <a:schemeClr val="tx1"/>
                </a:solidFill>
                <a:latin typeface="+mn-lt"/>
              </a:defRPr>
            </a:lvl1pPr>
          </a:lstStyle>
          <a:p>
            <a:r>
              <a:rPr lang="zh-CN" altLang="en-US" smtClean="0"/>
              <a:t>单击此处编辑母版标题样式</a:t>
            </a:r>
            <a:endParaRPr lang="zh-CN" altLang="en-US"/>
          </a:p>
        </p:txBody>
      </p:sp>
      <p:sp>
        <p:nvSpPr>
          <p:cNvPr id="5" name="文本占位符 2"/>
          <p:cNvSpPr>
            <a:spLocks noGrp="1"/>
          </p:cNvSpPr>
          <p:nvPr>
            <p:ph type="body" idx="1"/>
          </p:nvPr>
        </p:nvSpPr>
        <p:spPr>
          <a:xfrm>
            <a:off x="3023659" y="2060848"/>
            <a:ext cx="6336000" cy="4172400"/>
          </a:xfrm>
        </p:spPr>
        <p:txBody>
          <a:bodyPr/>
          <a:lstStyle>
            <a:lvl1pPr marL="285750" indent="-285750">
              <a:buFont typeface="Arial" pitchFamily="34" charset="0"/>
              <a:buChar char="•"/>
              <a:defRPr sz="2400"/>
            </a:lvl1pPr>
            <a:lvl2pPr marL="800100" indent="-342900">
              <a:buFont typeface="Arial" pitchFamily="34" charset="0"/>
              <a:buChar char="•"/>
              <a:defRPr sz="2000"/>
            </a:lvl2pPr>
            <a:lvl3pPr marL="1200150" indent="-285750">
              <a:buFont typeface="Arial" pitchFamily="34" charset="0"/>
              <a:buChar char="•"/>
              <a:defRPr sz="1800"/>
            </a:lvl3pPr>
            <a:lvl4pPr marL="1657350" indent="-285750">
              <a:buFont typeface="Arial" pitchFamily="34" charset="0"/>
              <a:buChar char="•"/>
              <a:defRPr sz="1800"/>
            </a:lvl4pPr>
            <a:lvl5pPr marL="2114550" indent="-285750">
              <a:buFont typeface="Arial" pitchFamily="34" charset="0"/>
              <a:buChar char="•"/>
              <a:defRPr sz="18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zh-CN" dirty="0" smtClean="0">
                <a:sym typeface="Arial" pitchFamily="34" charset="0"/>
              </a:rPr>
              <a:t>单击此处编辑母版文本样式</a:t>
            </a:r>
            <a:endParaRPr lang="zh-CN" altLang="zh-CN" dirty="0" smtClean="0">
              <a:sym typeface="Arial" pitchFamily="34" charset="0"/>
            </a:endParaRPr>
          </a:p>
          <a:p>
            <a:pPr lvl="1"/>
            <a:r>
              <a:rPr lang="zh-CN" altLang="zh-CN" dirty="0" smtClean="0">
                <a:sym typeface="Arial" pitchFamily="34" charset="0"/>
              </a:rPr>
              <a:t>第二级</a:t>
            </a:r>
            <a:endParaRPr lang="zh-CN" altLang="zh-CN" dirty="0" smtClean="0">
              <a:sym typeface="Arial" pitchFamily="34" charset="0"/>
            </a:endParaRPr>
          </a:p>
          <a:p>
            <a:pPr lvl="2"/>
            <a:r>
              <a:rPr lang="zh-CN" altLang="zh-CN" dirty="0" smtClean="0">
                <a:sym typeface="Arial" pitchFamily="34" charset="0"/>
              </a:rPr>
              <a:t>第三级</a:t>
            </a:r>
            <a:endParaRPr lang="zh-CN" altLang="zh-CN" dirty="0" smtClean="0">
              <a:sym typeface="Arial" pitchFamily="34" charset="0"/>
            </a:endParaRPr>
          </a:p>
          <a:p>
            <a:pPr lvl="3"/>
            <a:r>
              <a:rPr lang="zh-CN" altLang="zh-CN" dirty="0" smtClean="0">
                <a:sym typeface="Arial" pitchFamily="34" charset="0"/>
              </a:rPr>
              <a:t>第四级</a:t>
            </a:r>
            <a:endParaRPr lang="zh-CN" altLang="zh-CN" dirty="0" smtClean="0">
              <a:sym typeface="Arial" pitchFamily="34" charset="0"/>
            </a:endParaRPr>
          </a:p>
          <a:p>
            <a:pPr lvl="4"/>
            <a:r>
              <a:rPr lang="zh-CN" altLang="zh-CN" dirty="0" smtClean="0">
                <a:sym typeface="Arial" pitchFamily="34" charset="0"/>
              </a:rPr>
              <a:t>第五级</a:t>
            </a:r>
            <a:endParaRPr lang="zh-CN" altLang="zh-CN" dirty="0" smtClean="0">
              <a:sym typeface="Arial"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55573" y="2492896"/>
            <a:ext cx="7996800" cy="1720920"/>
          </a:xfrm>
        </p:spPr>
        <p:txBody>
          <a:bodyPr anchor="b"/>
          <a:lstStyle>
            <a:lvl1pPr algn="ctr">
              <a:defRPr sz="3600">
                <a:solidFill>
                  <a:schemeClr val="tx1"/>
                </a:solidFill>
                <a:latin typeface="+mn-lt"/>
              </a:defRPr>
            </a:lvl1pPr>
          </a:lstStyle>
          <a:p>
            <a:r>
              <a:rPr lang="zh-CN" altLang="en-US" dirty="0" smtClean="0"/>
              <a:t>单击此处编辑母版标题样式</a:t>
            </a:r>
            <a:endParaRPr lang="zh-CN" altLang="en-US" dirty="0"/>
          </a:p>
        </p:txBody>
      </p:sp>
      <p:sp>
        <p:nvSpPr>
          <p:cNvPr id="6" name="Rectangle 3"/>
          <p:cNvSpPr>
            <a:spLocks noGrp="1" noChangeArrowheads="1"/>
          </p:cNvSpPr>
          <p:nvPr>
            <p:ph type="subTitle" idx="1"/>
          </p:nvPr>
        </p:nvSpPr>
        <p:spPr>
          <a:xfrm>
            <a:off x="2255573" y="4213817"/>
            <a:ext cx="7996800" cy="1159400"/>
          </a:xfrm>
        </p:spPr>
        <p:txBody>
          <a:bodyPr/>
          <a:lstStyle>
            <a:lvl1pPr marL="0" indent="0" algn="ctr">
              <a:buFontTx/>
              <a:buNone/>
              <a:defRPr sz="2800"/>
            </a:lvl1pPr>
          </a:lstStyle>
          <a:p>
            <a:pPr lvl="0"/>
            <a:r>
              <a:rPr lang="zh-CN" noProof="0" dirty="0" smtClean="0">
                <a:sym typeface="Arial" pitchFamily="34" charset="0"/>
              </a:rPr>
              <a:t>单击此处编辑母版副标题样式</a:t>
            </a:r>
            <a:endParaRPr lang="zh-CN" noProof="0" dirty="0" smtClean="0">
              <a:sym typeface="Arial" pitchFamily="34" charset="0"/>
            </a:endParaRPr>
          </a:p>
        </p:txBody>
      </p:sp>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419680" y="1204024"/>
            <a:ext cx="7996800" cy="6408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727989"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432512"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585806" y="3387725"/>
            <a:ext cx="11020391" cy="558800"/>
          </a:xfrm>
        </p:spPr>
        <p:txBody>
          <a:bodyPr/>
          <a:lstStyle>
            <a:lvl1pPr algn="ctr">
              <a:defRPr sz="2800">
                <a:solidFill>
                  <a:schemeClr val="tx1"/>
                </a:solidFill>
              </a:defRPr>
            </a:lvl1pPr>
          </a:lstStyle>
          <a:p>
            <a:pPr lvl="0"/>
            <a:r>
              <a:rPr lang="zh-CN" altLang="en-US" noProof="0" dirty="0" smtClean="0">
                <a:sym typeface="Arial" pitchFamily="34" charset="0"/>
              </a:rPr>
              <a:t>单击此处编辑标题</a:t>
            </a:r>
            <a:endParaRPr lang="zh-CN" noProof="0" dirty="0" smtClean="0">
              <a:sym typeface="Arial" pitchFamily="34" charset="0"/>
            </a:endParaRPr>
          </a:p>
        </p:txBody>
      </p:sp>
      <p:sp>
        <p:nvSpPr>
          <p:cNvPr id="10" name="Rectangle 3"/>
          <p:cNvSpPr>
            <a:spLocks noGrp="1" noChangeArrowheads="1"/>
          </p:cNvSpPr>
          <p:nvPr>
            <p:ph type="subTitle" idx="1"/>
          </p:nvPr>
        </p:nvSpPr>
        <p:spPr>
          <a:xfrm>
            <a:off x="1055490" y="3994151"/>
            <a:ext cx="10081021" cy="442962"/>
          </a:xfrm>
        </p:spPr>
        <p:txBody>
          <a:bodyPr/>
          <a:lstStyle>
            <a:lvl1pPr marL="0" indent="0" algn="ctr">
              <a:buFontTx/>
              <a:buNone/>
              <a:defRPr sz="1800"/>
            </a:lvl1pPr>
          </a:lstStyle>
          <a:p>
            <a:pPr lvl="0"/>
            <a:r>
              <a:rPr lang="zh-CN" noProof="0" smtClean="0">
                <a:sym typeface="Arial" pitchFamily="34" charset="0"/>
              </a:rPr>
              <a:t>单击此处编辑母版副标题样式</a:t>
            </a:r>
            <a:endParaRPr lang="zh-CN" noProof="0" smtClean="0">
              <a:sym typeface="Arial"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grpSp>
        <p:nvGrpSpPr>
          <p:cNvPr id="11" name="Group 5"/>
          <p:cNvGrpSpPr/>
          <p:nvPr>
            <p:custDataLst>
              <p:tags r:id="rId2"/>
            </p:custDataLst>
          </p:nvPr>
        </p:nvGrpSpPr>
        <p:grpSpPr bwMode="auto">
          <a:xfrm>
            <a:off x="5292343" y="2074913"/>
            <a:ext cx="1607315" cy="1265186"/>
            <a:chOff x="0" y="0"/>
            <a:chExt cx="1750" cy="1377"/>
          </a:xfrm>
        </p:grpSpPr>
        <p:sp>
          <p:nvSpPr>
            <p:cNvPr id="12" name="AutoShape 3" descr="#wm#_3_24_*Z"/>
            <p:cNvSpPr>
              <a:spLocks noChangeArrowheads="1"/>
            </p:cNvSpPr>
            <p:nvPr>
              <p:custDataLst>
                <p:tags r:id="rId3"/>
              </p:custDataLst>
            </p:nvPr>
          </p:nvSpPr>
          <p:spPr bwMode="auto">
            <a:xfrm>
              <a:off x="0" y="457"/>
              <a:ext cx="1110" cy="920"/>
            </a:xfrm>
            <a:prstGeom prst="hexagon">
              <a:avLst>
                <a:gd name="adj" fmla="val 30163"/>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sp>
          <p:nvSpPr>
            <p:cNvPr id="13" name="AutoShape 6" descr="#wm#_3_24_*Z"/>
            <p:cNvSpPr>
              <a:spLocks noChangeArrowheads="1"/>
            </p:cNvSpPr>
            <p:nvPr>
              <p:custDataLst>
                <p:tags r:id="rId4"/>
              </p:custDataLst>
            </p:nvPr>
          </p:nvSpPr>
          <p:spPr bwMode="auto">
            <a:xfrm>
              <a:off x="310" y="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sp>
          <p:nvSpPr>
            <p:cNvPr id="14" name="AutoShape 7" descr="#wm#_3_24_*Z"/>
            <p:cNvSpPr>
              <a:spLocks noChangeArrowheads="1"/>
            </p:cNvSpPr>
            <p:nvPr>
              <p:custDataLst>
                <p:tags r:id="rId5"/>
              </p:custDataLst>
            </p:nvPr>
          </p:nvSpPr>
          <p:spPr bwMode="auto">
            <a:xfrm>
              <a:off x="640" y="45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6" y="548768"/>
            <a:ext cx="7313084" cy="792000"/>
          </a:xfrm>
        </p:spPr>
        <p:txBody>
          <a:bodyPr anchor="b"/>
          <a:lstStyle>
            <a:lvl1pPr>
              <a:defRPr sz="3600">
                <a:latin typeface="+mj-lt"/>
                <a:ea typeface="+mj-ea"/>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992719" y="1784656"/>
            <a:ext cx="3016800" cy="45133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6" y="1772816"/>
            <a:ext cx="5947942" cy="45252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40971"/>
            <a:ext cx="2514600" cy="48423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240971"/>
            <a:ext cx="7797800" cy="484233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199" y="1143766"/>
            <a:ext cx="7772401" cy="94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smtClean="0">
                <a:sym typeface="Arial" pitchFamily="34" charset="0"/>
              </a:rPr>
              <a:t>单击此处编辑母版标题样式</a:t>
            </a:r>
            <a:endParaRPr lang="zh-CN" smtClean="0">
              <a:sym typeface="Arial" pitchFamily="34" charset="0"/>
            </a:endParaRPr>
          </a:p>
        </p:txBody>
      </p:sp>
      <p:sp>
        <p:nvSpPr>
          <p:cNvPr id="1027" name="Rectangle 3"/>
          <p:cNvSpPr>
            <a:spLocks noGrp="1" noChangeArrowheads="1"/>
          </p:cNvSpPr>
          <p:nvPr>
            <p:ph type="body" idx="1"/>
          </p:nvPr>
        </p:nvSpPr>
        <p:spPr bwMode="auto">
          <a:xfrm>
            <a:off x="838200" y="2220686"/>
            <a:ext cx="9693729" cy="386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sym typeface="Arial" pitchFamily="34" charset="0"/>
              </a:rPr>
              <a:t>单击此处编辑母版文本样式</a:t>
            </a:r>
            <a:endParaRPr lang="zh-CN" dirty="0" smtClean="0">
              <a:sym typeface="Arial" pitchFamily="34" charset="0"/>
            </a:endParaRPr>
          </a:p>
          <a:p>
            <a:pPr lvl="1"/>
            <a:r>
              <a:rPr lang="zh-CN" dirty="0" smtClean="0">
                <a:sym typeface="Arial" pitchFamily="34" charset="0"/>
              </a:rPr>
              <a:t>第二级</a:t>
            </a:r>
            <a:endParaRPr lang="zh-CN" dirty="0" smtClean="0">
              <a:sym typeface="Arial" pitchFamily="34" charset="0"/>
            </a:endParaRPr>
          </a:p>
          <a:p>
            <a:pPr lvl="2"/>
            <a:r>
              <a:rPr lang="zh-CN" dirty="0" smtClean="0">
                <a:sym typeface="Arial" pitchFamily="34" charset="0"/>
              </a:rPr>
              <a:t>第三级</a:t>
            </a:r>
            <a:endParaRPr lang="zh-CN" dirty="0" smtClean="0">
              <a:sym typeface="Arial" pitchFamily="34" charset="0"/>
            </a:endParaRPr>
          </a:p>
          <a:p>
            <a:pPr lvl="3"/>
            <a:r>
              <a:rPr lang="zh-CN" dirty="0" smtClean="0">
                <a:sym typeface="Arial" pitchFamily="34" charset="0"/>
              </a:rPr>
              <a:t>第四级</a:t>
            </a:r>
            <a:endParaRPr lang="zh-CN" dirty="0" smtClean="0">
              <a:sym typeface="Arial" pitchFamily="34" charset="0"/>
            </a:endParaRPr>
          </a:p>
          <a:p>
            <a:pPr lvl="4"/>
            <a:r>
              <a:rPr lang="zh-CN" dirty="0" smtClean="0">
                <a:sym typeface="Arial" pitchFamily="34" charset="0"/>
              </a:rPr>
              <a:t>第五级</a:t>
            </a:r>
            <a:endParaRPr lang="zh-CN" dirty="0" smtClean="0">
              <a:sym typeface="Arial" pitchFamily="34" charset="0"/>
            </a:endParaRP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8821093A-0132-4EA6-B8B7-7996DCAE376E}"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654691D5-4D8D-4982-A5C4-226E8C99C7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3600" kern="1200">
          <a:solidFill>
            <a:srgbClr val="F0DB6E"/>
          </a:solidFill>
          <a:latin typeface="Arial" pitchFamily="34" charset="0"/>
          <a:ea typeface="黑体" pitchFamily="49" charset="-122"/>
          <a:cs typeface="+mj-cs"/>
          <a:sym typeface="Arial" pitchFamily="34" charset="0"/>
        </a:defRPr>
      </a:lvl1pPr>
      <a:lvl2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2pPr>
      <a:lvl3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3pPr>
      <a:lvl4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4pPr>
      <a:lvl5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5pPr>
      <a:lvl6pPr marL="4572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6pPr>
      <a:lvl7pPr marL="9144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7pPr>
      <a:lvl8pPr marL="13716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8pPr>
      <a:lvl9pPr marL="18288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9pPr>
    </p:titleStyle>
    <p:bodyStyle>
      <a:lvl1pPr marL="3175" indent="-3175" algn="l" rtl="0" eaLnBrk="0" fontAlgn="base" hangingPunct="0">
        <a:spcBef>
          <a:spcPct val="20000"/>
        </a:spcBef>
        <a:spcAft>
          <a:spcPct val="0"/>
        </a:spcAft>
        <a:buChar char="•"/>
        <a:defRPr sz="2400" kern="1200">
          <a:solidFill>
            <a:schemeClr val="tx1"/>
          </a:solidFill>
          <a:latin typeface="Arial" pitchFamily="34" charset="0"/>
          <a:ea typeface="黑体" pitchFamily="49" charset="-122"/>
          <a:cs typeface="+mn-cs"/>
          <a:sym typeface="Arial" pitchFamily="34" charset="0"/>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黑体" pitchFamily="49" charset="-122"/>
          <a:cs typeface="+mn-cs"/>
          <a:sym typeface="Arial" pitchFamily="34" charset="0"/>
        </a:defRPr>
      </a:lvl2pPr>
      <a:lvl3pPr marL="12001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3pPr>
      <a:lvl4pPr marL="16573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4pPr>
      <a:lvl5pPr marL="21145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83690" y="1658303"/>
            <a:ext cx="9144000" cy="2387600"/>
          </a:xfrm>
        </p:spPr>
        <p:txBody>
          <a:bodyPr/>
          <a:p>
            <a:pPr algn="ctr"/>
            <a:r>
              <a:rPr lang="zh-CN" altLang="en-US">
                <a:sym typeface="+mn-ea"/>
              </a:rPr>
              <a:t>魔识</a:t>
            </a:r>
            <a:r>
              <a:rPr lang="en-US" altLang="zh-CN">
                <a:sym typeface="+mn-ea"/>
              </a:rPr>
              <a:t>985</a:t>
            </a:r>
            <a:r>
              <a:rPr lang="zh-CN" altLang="en-US">
                <a:sym typeface="+mn-ea"/>
              </a:rPr>
              <a:t>学堂周末理综课程</a:t>
            </a:r>
            <a:br>
              <a:rPr lang="zh-CN" altLang="en-US">
                <a:sym typeface="+mn-ea"/>
              </a:rPr>
            </a:br>
            <a:r>
              <a:rPr lang="en-US" altLang="zh-CN">
                <a:sym typeface="+mn-ea"/>
              </a:rPr>
              <a:t>Chapter7</a:t>
            </a:r>
            <a:endParaRPr lang="en-US" altLang="zh-CN">
              <a:sym typeface="+mn-ea"/>
            </a:endParaRPr>
          </a:p>
          <a:p>
            <a:endParaRPr lang="zh-CN" altLang="en-US"/>
          </a:p>
        </p:txBody>
      </p:sp>
      <p:sp>
        <p:nvSpPr>
          <p:cNvPr id="3" name="副标题 2"/>
          <p:cNvSpPr>
            <a:spLocks noGrp="1"/>
          </p:cNvSpPr>
          <p:nvPr>
            <p:ph type="subTitle" idx="1"/>
          </p:nvPr>
        </p:nvSpPr>
        <p:spPr>
          <a:xfrm>
            <a:off x="335915" y="5629593"/>
            <a:ext cx="9144000" cy="1655762"/>
          </a:xfrm>
        </p:spPr>
        <p:txBody>
          <a:bodyPr/>
          <a:p>
            <a:r>
              <a:rPr lang="zh-CN" altLang="en-US">
                <a:solidFill>
                  <a:schemeClr val="tx2"/>
                </a:solidFill>
                <a:sym typeface="+mn-ea"/>
              </a:rPr>
              <a:t>主讲：杨志鹏</a:t>
            </a:r>
            <a:endParaRPr lang="zh-CN" altLang="en-US">
              <a:solidFill>
                <a:schemeClr val="tx2"/>
              </a:solidFill>
            </a:endParaRPr>
          </a:p>
          <a:p>
            <a:r>
              <a:rPr lang="en-US" altLang="zh-CN">
                <a:solidFill>
                  <a:schemeClr val="tx2"/>
                </a:solidFill>
                <a:sym typeface="+mn-ea"/>
              </a:rPr>
              <a:t>2016.5.5</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6350" y="5715"/>
            <a:ext cx="12197080" cy="3111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20320" y="28575"/>
            <a:ext cx="12153265" cy="31889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4445" y="-13335"/>
            <a:ext cx="12212320" cy="40944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635" y="7620"/>
            <a:ext cx="12214860" cy="31095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8415" y="6985"/>
            <a:ext cx="12200890" cy="31407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5715" y="10795"/>
            <a:ext cx="12204065" cy="34074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3810" y="3810"/>
            <a:ext cx="12207875" cy="29946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8255" y="7620"/>
            <a:ext cx="12212955" cy="29724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3175" y="-19685"/>
            <a:ext cx="12193905" cy="34378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22225" y="-36830"/>
            <a:ext cx="12216130" cy="34569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物理部分易错点</a:t>
            </a:r>
            <a:r>
              <a:rPr lang="en-US" altLang="zh-CN"/>
              <a:t>——</a:t>
            </a:r>
            <a:r>
              <a:rPr lang="zh-CN" altLang="en-US"/>
              <a:t>判断正误</a:t>
            </a:r>
            <a:endParaRPr lang="zh-CN" altLang="en-US"/>
          </a:p>
        </p:txBody>
      </p:sp>
      <p:sp>
        <p:nvSpPr>
          <p:cNvPr id="3" name="文本占位符 2"/>
          <p:cNvSpPr>
            <a:spLocks noGrp="1"/>
          </p:cNvSpPr>
          <p:nvPr>
            <p:ph type="body" idx="1"/>
          </p:nvPr>
        </p:nvSpPr>
        <p:spPr/>
        <p:txBody>
          <a:bodyPr/>
          <a:p>
            <a:r>
              <a:rPr lang="zh-CN" altLang="en-US"/>
              <a:t>共</a:t>
            </a:r>
            <a:r>
              <a:rPr lang="en-US" altLang="zh-CN"/>
              <a:t>126</a:t>
            </a:r>
            <a:r>
              <a:rPr lang="zh-CN" altLang="en-US"/>
              <a:t>题</a:t>
            </a:r>
            <a:endParaRPr lang="zh-CN" altLang="en-US"/>
          </a:p>
          <a:p>
            <a:r>
              <a:rPr lang="zh-CN" altLang="en-US"/>
              <a:t>分声光热力电五部分</a:t>
            </a:r>
            <a:endParaRPr lang="zh-CN" altLang="en-US"/>
          </a:p>
          <a:p>
            <a:r>
              <a:rPr lang="zh-CN" altLang="en-US"/>
              <a:t>五题左右一讲</a:t>
            </a:r>
            <a:endParaRPr lang="zh-CN" altLang="en-US"/>
          </a:p>
          <a:p>
            <a:r>
              <a:rPr lang="zh-CN" altLang="en-US"/>
              <a:t>正确</a:t>
            </a:r>
            <a:r>
              <a:rPr lang="en-US" altLang="zh-CN"/>
              <a:t>=1</a:t>
            </a:r>
            <a:r>
              <a:rPr lang="zh-CN" altLang="en-US"/>
              <a:t>，错误</a:t>
            </a:r>
            <a:r>
              <a:rPr lang="en-US" altLang="zh-CN"/>
              <a:t>=2</a:t>
            </a:r>
            <a:r>
              <a:rPr lang="zh-CN" altLang="en-US"/>
              <a:t>，做完的同学可以打出来</a:t>
            </a:r>
            <a:endParaRPr lang="zh-CN" altLang="en-US"/>
          </a:p>
          <a:p>
            <a:r>
              <a:rPr lang="zh-CN" altLang="en-US"/>
              <a:t>对错不重要，掌握对应的易错点才是目的</a:t>
            </a:r>
            <a:endParaRPr lang="zh-CN" altLang="en-US"/>
          </a:p>
          <a:p>
            <a:r>
              <a:rPr lang="zh-CN" altLang="zh-CN"/>
              <a:t>讲义上有记笔记的空白，重点还有自己之前不清楚的地方在听的过程中记下来</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7145" y="-32385"/>
            <a:ext cx="12197715" cy="31877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2540" y="-635"/>
            <a:ext cx="12173585" cy="25469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635" y="-15875"/>
            <a:ext cx="12162155" cy="43903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3970" y="-24130"/>
            <a:ext cx="12211050" cy="4498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3175" y="-1905"/>
            <a:ext cx="12188825" cy="38887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6350" y="-5715"/>
            <a:ext cx="12202795" cy="47802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905" y="-6985"/>
            <a:ext cx="12160885" cy="32150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7620" y="14605"/>
            <a:ext cx="12167235" cy="39179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5080" y="-12700"/>
            <a:ext cx="12145010" cy="2921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6560" y="738282"/>
            <a:ext cx="7809201" cy="640800"/>
          </a:xfrm>
        </p:spPr>
        <p:txBody>
          <a:bodyPr/>
          <a:p>
            <a:r>
              <a:rPr lang="zh-CN" altLang="en-US">
                <a:sym typeface="+mn-ea"/>
              </a:rPr>
              <a:t>初中物理常用思维方法：</a:t>
            </a:r>
            <a:endParaRPr lang="zh-CN" altLang="en-US"/>
          </a:p>
        </p:txBody>
      </p:sp>
      <p:sp>
        <p:nvSpPr>
          <p:cNvPr id="3" name="文本占位符 2"/>
          <p:cNvSpPr>
            <a:spLocks noGrp="1"/>
          </p:cNvSpPr>
          <p:nvPr>
            <p:ph type="body" idx="1"/>
          </p:nvPr>
        </p:nvSpPr>
        <p:spPr>
          <a:xfrm>
            <a:off x="732155" y="1343025"/>
            <a:ext cx="8528685" cy="4172585"/>
          </a:xfrm>
        </p:spPr>
        <p:txBody>
          <a:bodyPr/>
          <a:p>
            <a:pPr marL="0" indent="0">
              <a:buNone/>
            </a:pPr>
            <a:endParaRPr lang="zh-CN" altLang="en-US"/>
          </a:p>
          <a:p>
            <a:r>
              <a:rPr lang="zh-CN" altLang="en-US"/>
              <a:t>①控制变量法。</a:t>
            </a:r>
            <a:endParaRPr lang="zh-CN" altLang="en-US"/>
          </a:p>
          <a:p>
            <a:r>
              <a:rPr lang="zh-CN" altLang="en-US"/>
              <a:t>②转换法。</a:t>
            </a:r>
            <a:endParaRPr lang="zh-CN" altLang="en-US"/>
          </a:p>
          <a:p>
            <a:r>
              <a:rPr lang="zh-CN" altLang="en-US"/>
              <a:t>③等效替代法（并联电阻）。</a:t>
            </a:r>
            <a:endParaRPr lang="zh-CN" altLang="en-US"/>
          </a:p>
          <a:p>
            <a:r>
              <a:rPr lang="zh-CN" altLang="en-US"/>
              <a:t>④类比法（电流类比水流）。</a:t>
            </a:r>
            <a:endParaRPr lang="zh-CN" altLang="en-US"/>
          </a:p>
          <a:p>
            <a:r>
              <a:rPr lang="zh-CN" altLang="en-US"/>
              <a:t>⑤图像法。</a:t>
            </a:r>
            <a:endParaRPr lang="zh-CN" altLang="en-US"/>
          </a:p>
          <a:p>
            <a:r>
              <a:rPr lang="zh-CN" altLang="en-US"/>
              <a:t>⑥抽象推理法。</a:t>
            </a:r>
            <a:endParaRPr lang="zh-CN" altLang="en-US"/>
          </a:p>
          <a:p>
            <a:r>
              <a:rPr lang="zh-CN" altLang="en-US"/>
              <a:t>⑦建立模型法（光线，磁感线，力的示意图，杠杆，原子核式结构）。</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44450" y="-19050"/>
            <a:ext cx="12228195" cy="49301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内容占位符 3"/>
          <p:cNvPicPr>
            <a:picLocks noChangeAspect="1"/>
          </p:cNvPicPr>
          <p:nvPr/>
        </p:nvPicPr>
        <p:blipFill>
          <a:blip r:embed="rId1"/>
          <a:stretch>
            <a:fillRect/>
          </a:stretch>
        </p:blipFill>
        <p:spPr>
          <a:xfrm>
            <a:off x="1169670" y="121920"/>
            <a:ext cx="9655175" cy="6553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358775" y="2540"/>
            <a:ext cx="11480800" cy="681164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306705" y="10795"/>
            <a:ext cx="11412855" cy="665607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443865" y="473710"/>
            <a:ext cx="11367770" cy="57778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240790" y="162560"/>
            <a:ext cx="9441180" cy="63309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106805" y="146050"/>
            <a:ext cx="9786620" cy="65284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439420" y="1009650"/>
            <a:ext cx="11480165" cy="289052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化学部分易错点</a:t>
            </a:r>
            <a:r>
              <a:rPr lang="en-US" altLang="zh-CN"/>
              <a:t>——</a:t>
            </a:r>
            <a:r>
              <a:rPr lang="zh-CN" altLang="en-US"/>
              <a:t>判断正误</a:t>
            </a:r>
            <a:endParaRPr lang="zh-CN" altLang="en-US"/>
          </a:p>
        </p:txBody>
      </p:sp>
      <p:sp>
        <p:nvSpPr>
          <p:cNvPr id="3" name="文本占位符 2"/>
          <p:cNvSpPr>
            <a:spLocks noGrp="1"/>
          </p:cNvSpPr>
          <p:nvPr>
            <p:ph type="body" idx="1"/>
          </p:nvPr>
        </p:nvSpPr>
        <p:spPr/>
        <p:txBody>
          <a:bodyPr/>
          <a:p>
            <a:r>
              <a:rPr lang="zh-CN" altLang="en-US"/>
              <a:t>共</a:t>
            </a:r>
            <a:r>
              <a:rPr lang="en-US" altLang="zh-CN"/>
              <a:t>120</a:t>
            </a:r>
            <a:r>
              <a:rPr lang="zh-CN" altLang="en-US"/>
              <a:t>题</a:t>
            </a:r>
            <a:endParaRPr lang="zh-CN" altLang="en-US"/>
          </a:p>
          <a:p>
            <a:r>
              <a:rPr lang="zh-CN" altLang="en-US"/>
              <a:t>五题左右一讲</a:t>
            </a:r>
            <a:endParaRPr lang="zh-CN" altLang="en-US"/>
          </a:p>
          <a:p>
            <a:r>
              <a:rPr lang="zh-CN" altLang="en-US"/>
              <a:t>正确</a:t>
            </a:r>
            <a:r>
              <a:rPr lang="en-US" altLang="zh-CN"/>
              <a:t>=1</a:t>
            </a:r>
            <a:r>
              <a:rPr lang="zh-CN" altLang="en-US"/>
              <a:t>，错误</a:t>
            </a:r>
            <a:r>
              <a:rPr lang="en-US" altLang="zh-CN"/>
              <a:t>=2</a:t>
            </a:r>
            <a:r>
              <a:rPr lang="zh-CN" altLang="en-US"/>
              <a:t>，做完的同学可以打出来</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28575" y="54610"/>
            <a:ext cx="12219305" cy="34569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0795" y="-22860"/>
            <a:ext cx="12232640" cy="3549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22225" y="-12065"/>
            <a:ext cx="12225020" cy="453009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5240" y="-1905"/>
            <a:ext cx="12178665" cy="320294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8255" y="-20320"/>
            <a:ext cx="12223750" cy="49180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4445" y="-5715"/>
            <a:ext cx="12189460" cy="298196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905" y="-41910"/>
            <a:ext cx="12169775" cy="340487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270" y="1270"/>
            <a:ext cx="12209780" cy="307594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7620" y="-37465"/>
            <a:ext cx="12197715" cy="335216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4445" y="10160"/>
            <a:ext cx="12148185" cy="26320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5080" y="-5715"/>
            <a:ext cx="12209780" cy="295148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635" y="13970"/>
            <a:ext cx="12199620" cy="315785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9525" y="6350"/>
            <a:ext cx="12200255" cy="44075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5080" y="4445"/>
            <a:ext cx="12181205" cy="378650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3810" y="12065"/>
            <a:ext cx="12099925" cy="281051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7620" y="-28575"/>
            <a:ext cx="12168505" cy="28448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5080" y="22225"/>
            <a:ext cx="12172950" cy="277495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29210" y="10795"/>
            <a:ext cx="12232005" cy="331597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9050" y="-9525"/>
            <a:ext cx="12183745" cy="344678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0160" y="-7620"/>
            <a:ext cx="12206605" cy="326009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3175" y="-22860"/>
            <a:ext cx="12197080" cy="330581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270" y="-11430"/>
            <a:ext cx="12160250" cy="319151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0160" y="-20955"/>
            <a:ext cx="12205335" cy="380492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270" y="-36830"/>
            <a:ext cx="12211050" cy="39598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31115" y="-1905"/>
            <a:ext cx="12160885" cy="350901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3175" y="-11430"/>
            <a:ext cx="12198350" cy="377253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7780" y="23495"/>
            <a:ext cx="12087860" cy="216344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上周作业</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5715" y="-21590"/>
            <a:ext cx="12214225" cy="54076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8255" y="5715"/>
            <a:ext cx="12155805" cy="45745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905" y="-4445"/>
            <a:ext cx="12158345" cy="3087370"/>
          </a:xfrm>
          <a:prstGeom prst="rect">
            <a:avLst/>
          </a:prstGeom>
        </p:spPr>
      </p:pic>
    </p:spTree>
  </p:cSld>
  <p:clrMapOvr>
    <a:masterClrMapping/>
  </p:clrMapOvr>
</p:sld>
</file>

<file path=ppt/tags/tag1.xml><?xml version="1.0" encoding="utf-8"?>
<p:tagLst xmlns:p="http://schemas.openxmlformats.org/presentationml/2006/main">
  <p:tag name="KSO_WM_BEAUTIFY_FLAG" val="#wm#"/>
  <p:tag name="KSO_WM_UNIT_TYPE" val="i"/>
  <p:tag name="KSO_WM_UNIT_ID" val="281*i*3"/>
  <p:tag name="KSO_WM_TEMPLATE_CATEGORY" val="custom"/>
  <p:tag name="KSO_WM_TEMPLATE_INDEX" val="3"/>
</p:tagLst>
</file>

<file path=ppt/tags/tag2.xml><?xml version="1.0" encoding="utf-8"?>
<p:tagLst xmlns:p="http://schemas.openxmlformats.org/presentationml/2006/main">
  <p:tag name="KSO_WM_BEAUTIFY_FLAG" val="#wm#"/>
  <p:tag name="KSO_WM_UNIT_TYPE" val="i"/>
  <p:tag name="KSO_WM_UNIT_ID" val="281*i*7"/>
  <p:tag name="KSO_WM_TEMPLATE_CATEGORY" val="custom"/>
  <p:tag name="KSO_WM_TEMPLATE_INDEX" val="3"/>
</p:tagLst>
</file>

<file path=ppt/tags/tag3.xml><?xml version="1.0" encoding="utf-8"?>
<p:tagLst xmlns:p="http://schemas.openxmlformats.org/presentationml/2006/main">
  <p:tag name="KSO_WM_BEAUTIFY_FLAG" val="#wm#"/>
  <p:tag name="KSO_WM_UNIT_TYPE" val="i"/>
  <p:tag name="KSO_WM_UNIT_ID" val="281*i*8"/>
  <p:tag name="KSO_WM_TEMPLATE_CATEGORY" val="custom"/>
  <p:tag name="KSO_WM_TEMPLATE_INDEX" val="3"/>
</p:tagLst>
</file>

<file path=ppt/tags/tag4.xml><?xml version="1.0" encoding="utf-8"?>
<p:tagLst xmlns:p="http://schemas.openxmlformats.org/presentationml/2006/main">
  <p:tag name="KSO_WM_BEAUTIFY_FLAG" val="#wm#"/>
  <p:tag name="KSO_WM_UNIT_TYPE" val="i"/>
  <p:tag name="KSO_WM_UNIT_ID" val="281*i*9"/>
  <p:tag name="KSO_WM_TEMPLATE_CATEGORY" val="custom"/>
  <p:tag name="KSO_WM_TEMPLATE_INDEX" val="3"/>
</p:tagLst>
</file>

<file path=ppt/tags/tag5.xml><?xml version="1.0" encoding="utf-8"?>
<p:tagLst xmlns:p="http://schemas.openxmlformats.org/presentationml/2006/main">
  <p:tag name="KSO_WM_TEMPLATE_CATEGORY" val="custom"/>
  <p:tag name="KSO_WM_TEMPLATE_INDEX" val="160003"/>
</p:tagLst>
</file>

<file path=ppt/theme/theme1.xml><?xml version="1.0" encoding="utf-8"?>
<a:theme xmlns:a="http://schemas.openxmlformats.org/drawingml/2006/main" name="默认设计模板">
  <a:themeElements>
    <a:clrScheme name="自定义 8">
      <a:dk1>
        <a:srgbClr val="FFFFFF"/>
      </a:dk1>
      <a:lt1>
        <a:srgbClr val="009999"/>
      </a:lt1>
      <a:dk2>
        <a:srgbClr val="333333"/>
      </a:dk2>
      <a:lt2>
        <a:srgbClr val="F0DB6E"/>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Words>
  <Application>Kingsoft Office WPP</Application>
  <PresentationFormat>宽屏</PresentationFormat>
  <Paragraphs>33</Paragraphs>
  <Slides>62</Slides>
  <Notes>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默认设计模板</vt:lpstr>
      <vt:lpstr>魔识985学堂周末理综课程 Chapter7</vt:lpstr>
      <vt:lpstr>物理部分易错点——判断正误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初中物理常用思维方法：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化学部分易错点——判断正误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上周作业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MagicYang</cp:lastModifiedBy>
  <cp:revision>30</cp:revision>
  <dcterms:created xsi:type="dcterms:W3CDTF">2015-05-05T08:02:00Z</dcterms:created>
  <dcterms:modified xsi:type="dcterms:W3CDTF">2016-05-13T08:00:56Z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