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jpeg" ContentType="image/jpeg"/>
  <Override PartName="/ppt/media/image9.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10.jpeg" ContentType="image/jpeg"/>
  <Override PartName="/ppt/media/image1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523880" y="1122480"/>
            <a:ext cx="9143640" cy="1106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0"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1523880" y="1122480"/>
            <a:ext cx="9143640" cy="1106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1523880" y="1122480"/>
            <a:ext cx="9143640" cy="1106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B54A6812-739D-48F1-8CF2-15B754A8D63A}" type="datetime">
              <a:rPr b="0" lang="en-US" sz="1200" spc="-1" strike="noStrike">
                <a:solidFill>
                  <a:srgbClr val="8b8b8b"/>
                </a:solidFill>
                <a:latin typeface="Calibri"/>
              </a:rPr>
              <a:t>1/7/20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661E8AA-D0BB-4B4F-B7F5-94AE22235219}" type="slidenum">
              <a:rPr b="0" lang="en-US" sz="1200" spc="-1" strike="noStrike">
                <a:solidFill>
                  <a:srgbClr val="8b8b8b"/>
                </a:solidFill>
                <a:latin typeface="Calibri"/>
              </a:rPr>
              <a:t>1</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9880" y="457200"/>
            <a:ext cx="3931920" cy="1599840"/>
          </a:xfrm>
          <a:prstGeom prst="rect">
            <a:avLst/>
          </a:prstGeom>
        </p:spPr>
        <p:txBody>
          <a:bodyPr anchor="b">
            <a:noAutofit/>
          </a:bodyPr>
          <a:p>
            <a:pPr>
              <a:lnSpc>
                <a:spcPct val="90000"/>
              </a:lnSpc>
            </a:pPr>
            <a:r>
              <a:rPr b="0" lang="en-US" sz="3200" spc="-1" strike="noStrike">
                <a:solidFill>
                  <a:srgbClr val="000000"/>
                </a:solidFill>
                <a:latin typeface="Calibri Light"/>
              </a:rPr>
              <a:t>Click to edit Master title style</a:t>
            </a:r>
            <a:endParaRPr b="0" lang="en-US" sz="3200" spc="-1" strike="noStrike">
              <a:solidFill>
                <a:srgbClr val="000000"/>
              </a:solidFill>
              <a:latin typeface="Calibri"/>
            </a:endParaRPr>
          </a:p>
        </p:txBody>
      </p:sp>
      <p:sp>
        <p:nvSpPr>
          <p:cNvPr id="42" name="PlaceHolder 2"/>
          <p:cNvSpPr>
            <a:spLocks noGrp="1"/>
          </p:cNvSpPr>
          <p:nvPr>
            <p:ph type="body"/>
          </p:nvPr>
        </p:nvSpPr>
        <p:spPr>
          <a:xfrm>
            <a:off x="5183280" y="987480"/>
            <a:ext cx="6171840" cy="4873320"/>
          </a:xfrm>
          <a:prstGeom prst="rect">
            <a:avLst/>
          </a:prstGeom>
        </p:spPr>
        <p:txBody>
          <a:bodyPr lIns="90000" rIns="90000" tIns="45000" bIns="45000">
            <a:no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Calibri"/>
              </a:rPr>
              <a:t>Second Outline Level</a:t>
            </a:r>
            <a:endParaRPr b="0" lang="en-US" sz="32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Calibri"/>
              </a:rPr>
              <a:t>Third Outline Level</a:t>
            </a:r>
            <a:endParaRPr b="0" lang="en-US" sz="32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Calibri"/>
              </a:rPr>
              <a:t>Fourth Outline Level</a:t>
            </a:r>
            <a:endParaRPr b="0" lang="en-US" sz="32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Calibri"/>
              </a:rPr>
              <a:t>Fifth Outline Level</a:t>
            </a:r>
            <a:endParaRPr b="0" lang="en-US" sz="32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Calibri"/>
              </a:rPr>
              <a:t>Sixth Outline Level</a:t>
            </a:r>
            <a:endParaRPr b="0" lang="en-US" sz="32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Calibri"/>
              </a:rPr>
              <a:t>Seventh Outline Level</a:t>
            </a:r>
            <a:endParaRPr b="0" lang="en-US" sz="3200" spc="-1" strike="noStrike">
              <a:solidFill>
                <a:srgbClr val="000000"/>
              </a:solidFill>
              <a:latin typeface="Calibri"/>
            </a:endParaRPr>
          </a:p>
        </p:txBody>
      </p:sp>
      <p:sp>
        <p:nvSpPr>
          <p:cNvPr id="43" name="PlaceHolder 3"/>
          <p:cNvSpPr>
            <a:spLocks noGrp="1"/>
          </p:cNvSpPr>
          <p:nvPr>
            <p:ph type="body"/>
          </p:nvPr>
        </p:nvSpPr>
        <p:spPr>
          <a:xfrm>
            <a:off x="839880" y="2057400"/>
            <a:ext cx="3931920" cy="3811320"/>
          </a:xfrm>
          <a:prstGeom prst="rect">
            <a:avLst/>
          </a:prstGeom>
        </p:spPr>
        <p:txBody>
          <a:bodyPr>
            <a:noAutofit/>
          </a:bodyPr>
          <a:p>
            <a:pPr>
              <a:lnSpc>
                <a:spcPct val="90000"/>
              </a:lnSpc>
              <a:spcBef>
                <a:spcPts val="1001"/>
              </a:spcBef>
            </a:pPr>
            <a:r>
              <a:rPr b="0" lang="en-US" sz="1600" spc="-1" strike="noStrike">
                <a:solidFill>
                  <a:srgbClr val="000000"/>
                </a:solidFill>
                <a:latin typeface="Calibri"/>
              </a:rPr>
              <a:t>Edit Master text styles</a:t>
            </a:r>
            <a:endParaRPr b="0" lang="en-US" sz="1600" spc="-1" strike="noStrike">
              <a:solidFill>
                <a:srgbClr val="000000"/>
              </a:solidFill>
              <a:latin typeface="Calibri"/>
            </a:endParaRPr>
          </a:p>
        </p:txBody>
      </p:sp>
      <p:sp>
        <p:nvSpPr>
          <p:cNvPr id="44" name="PlaceHolder 4"/>
          <p:cNvSpPr>
            <a:spLocks noGrp="1"/>
          </p:cNvSpPr>
          <p:nvPr>
            <p:ph type="dt"/>
          </p:nvPr>
        </p:nvSpPr>
        <p:spPr>
          <a:xfrm>
            <a:off x="838080" y="6356520"/>
            <a:ext cx="2742840" cy="364680"/>
          </a:xfrm>
          <a:prstGeom prst="rect">
            <a:avLst/>
          </a:prstGeom>
        </p:spPr>
        <p:txBody>
          <a:bodyPr anchor="ctr">
            <a:noAutofit/>
          </a:bodyPr>
          <a:p>
            <a:pPr>
              <a:lnSpc>
                <a:spcPct val="100000"/>
              </a:lnSpc>
            </a:pPr>
            <a:fld id="{DD8C4529-B6A0-46BE-8A52-6C6AD3D905AD}" type="datetime">
              <a:rPr b="0" lang="en-US" sz="1200" spc="-1" strike="noStrike">
                <a:solidFill>
                  <a:srgbClr val="8b8b8b"/>
                </a:solidFill>
                <a:latin typeface="Calibri"/>
              </a:rPr>
              <a:t>1/7/20</a:t>
            </a:fld>
            <a:endParaRPr b="0" lang="en-US" sz="1200" spc="-1" strike="noStrike">
              <a:latin typeface="Times New Roman"/>
            </a:endParaRPr>
          </a:p>
        </p:txBody>
      </p:sp>
      <p:sp>
        <p:nvSpPr>
          <p:cNvPr id="45" name="PlaceHolder 5"/>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6" name="PlaceHolder 6"/>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3054171-7960-4A04-83E4-C66F83D9F1DD}"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4" name="PlaceHolder 2"/>
          <p:cNvSpPr>
            <a:spLocks noGrp="1"/>
          </p:cNvSpPr>
          <p:nvPr>
            <p:ph type="body"/>
          </p:nvPr>
        </p:nvSpPr>
        <p:spPr>
          <a:xfrm>
            <a:off x="838080" y="1825560"/>
            <a:ext cx="51811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3"/>
          <p:cNvSpPr>
            <a:spLocks noGrp="1"/>
          </p:cNvSpPr>
          <p:nvPr>
            <p:ph type="body"/>
          </p:nvPr>
        </p:nvSpPr>
        <p:spPr>
          <a:xfrm>
            <a:off x="6172200" y="1825560"/>
            <a:ext cx="51811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6" name="PlaceHolder 4"/>
          <p:cNvSpPr>
            <a:spLocks noGrp="1"/>
          </p:cNvSpPr>
          <p:nvPr>
            <p:ph type="dt"/>
          </p:nvPr>
        </p:nvSpPr>
        <p:spPr>
          <a:xfrm>
            <a:off x="838080" y="6356520"/>
            <a:ext cx="2742840" cy="364680"/>
          </a:xfrm>
          <a:prstGeom prst="rect">
            <a:avLst/>
          </a:prstGeom>
        </p:spPr>
        <p:txBody>
          <a:bodyPr anchor="ctr">
            <a:noAutofit/>
          </a:bodyPr>
          <a:p>
            <a:pPr>
              <a:lnSpc>
                <a:spcPct val="100000"/>
              </a:lnSpc>
            </a:pPr>
            <a:fld id="{C546DD66-D2F3-4EED-8E08-6785EDA9F150}" type="datetime">
              <a:rPr b="0" lang="en-US" sz="1200" spc="-1" strike="noStrike">
                <a:solidFill>
                  <a:srgbClr val="8b8b8b"/>
                </a:solidFill>
                <a:latin typeface="Calibri"/>
              </a:rPr>
              <a:t>1/7/20</a:t>
            </a:fld>
            <a:endParaRPr b="0" lang="en-US" sz="1200" spc="-1" strike="noStrike">
              <a:latin typeface="Times New Roman"/>
            </a:endParaRPr>
          </a:p>
        </p:txBody>
      </p:sp>
      <p:sp>
        <p:nvSpPr>
          <p:cNvPr id="87" name="PlaceHolder 5"/>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8" name="PlaceHolder 6"/>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6654F83-B36F-4CA0-930D-F8FA4BE9C6FF}"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26"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7"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C6D98B3D-542F-4FC8-9734-7C176C5AE1A7}" type="datetime">
              <a:rPr b="0" lang="en-US" sz="1200" spc="-1" strike="noStrike">
                <a:solidFill>
                  <a:srgbClr val="8b8b8b"/>
                </a:solidFill>
                <a:latin typeface="Calibri"/>
              </a:rPr>
              <a:t>1/7/20</a:t>
            </a:fld>
            <a:endParaRPr b="0" lang="en-US" sz="1200" spc="-1" strike="noStrike">
              <a:latin typeface="Times New Roman"/>
            </a:endParaRPr>
          </a:p>
        </p:txBody>
      </p:sp>
      <p:sp>
        <p:nvSpPr>
          <p:cNvPr id="128"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129"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84CC98B1-D43E-4A95-AD72-0EBB824AE98C}"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s://medium.com/business-startup-development-and-more/customer-service-etiquette-what-to-say-and-what-to-avoid-9142d2791312" TargetMode="External"/><Relationship Id="rId2" Type="http://schemas.openxmlformats.org/officeDocument/2006/relationships/hyperlink" Target="https://www.businesstrainingworks.com/training-resource/customer-service-etiquette/" TargetMode="External"/><Relationship Id="rId3" Type="http://schemas.openxmlformats.org/officeDocument/2006/relationships/hyperlink" Target="https://www.thebalancesmb.com/providing-excellent-customer-service-2951744" TargetMode="External"/><Relationship Id="rId4" Type="http://schemas.openxmlformats.org/officeDocument/2006/relationships/hyperlink" Target="https://www.customerservicemanager.com/dealing-with-customers-complaints/" TargetMode="External"/><Relationship Id="rId5"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6" name="TextShape 1"/>
          <p:cNvSpPr txBox="1"/>
          <p:nvPr/>
        </p:nvSpPr>
        <p:spPr>
          <a:xfrm>
            <a:off x="838080" y="1046880"/>
            <a:ext cx="10515240" cy="1828440"/>
          </a:xfrm>
          <a:prstGeom prst="rect">
            <a:avLst/>
          </a:prstGeom>
          <a:noFill/>
          <a:ln>
            <a:noFill/>
          </a:ln>
        </p:spPr>
        <p:txBody>
          <a:bodyPr anchor="ctr">
            <a:noAutofit/>
          </a:bodyPr>
          <a:p>
            <a:pPr algn="ctr">
              <a:lnSpc>
                <a:spcPct val="90000"/>
              </a:lnSpc>
            </a:pPr>
            <a:r>
              <a:rPr b="0" lang="en-US" sz="6000" spc="-1" strike="noStrike">
                <a:solidFill>
                  <a:srgbClr val="ed7d31"/>
                </a:solidFill>
                <a:latin typeface="Calibri Light"/>
              </a:rPr>
              <a:t>Customer Service Etiquette </a:t>
            </a:r>
            <a:endParaRPr b="0" lang="en-US" sz="6000" spc="-1" strike="noStrike">
              <a:solidFill>
                <a:srgbClr val="000000"/>
              </a:solidFill>
              <a:latin typeface="Calibri"/>
            </a:endParaRPr>
          </a:p>
        </p:txBody>
      </p:sp>
      <p:sp>
        <p:nvSpPr>
          <p:cNvPr id="167" name="TextShape 2"/>
          <p:cNvSpPr txBox="1"/>
          <p:nvPr/>
        </p:nvSpPr>
        <p:spPr>
          <a:xfrm>
            <a:off x="838080" y="2875680"/>
            <a:ext cx="10515240" cy="1142640"/>
          </a:xfrm>
          <a:prstGeom prst="rect">
            <a:avLst/>
          </a:prstGeom>
          <a:noFill/>
          <a:ln>
            <a:noFill/>
          </a:ln>
        </p:spPr>
        <p:txBody>
          <a:bodyPr anchor="ctr">
            <a:noAutofit/>
          </a:bodyPr>
          <a:p>
            <a:pPr algn="ctr">
              <a:lnSpc>
                <a:spcPct val="90000"/>
              </a:lnSpc>
              <a:spcBef>
                <a:spcPts val="1001"/>
              </a:spcBef>
            </a:pPr>
            <a:r>
              <a:rPr b="0" lang="en-US" sz="2400" spc="-1" strike="noStrike">
                <a:solidFill>
                  <a:srgbClr val="ed7d31"/>
                </a:solidFill>
                <a:latin typeface="Calibri"/>
              </a:rPr>
              <a:t>Presented by: Michael A. Ludwig</a:t>
            </a:r>
            <a:endParaRPr b="0" lang="en-US" sz="2400" spc="-1" strike="noStrike">
              <a:latin typeface="Arial"/>
            </a:endParaRPr>
          </a:p>
          <a:p>
            <a:pPr algn="ctr">
              <a:lnSpc>
                <a:spcPct val="90000"/>
              </a:lnSpc>
              <a:spcBef>
                <a:spcPts val="1001"/>
              </a:spcBef>
            </a:pPr>
            <a:r>
              <a:rPr b="0" lang="en-US" sz="2400" spc="-1" strike="noStrike">
                <a:solidFill>
                  <a:srgbClr val="ed7d31"/>
                </a:solidFill>
                <a:latin typeface="Calibri"/>
              </a:rPr>
              <a:t>IT Analyst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0"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0" lang="en-US" sz="2800" spc="-1" strike="noStrike">
                <a:solidFill>
                  <a:srgbClr val="ed7d31"/>
                </a:solidFill>
                <a:latin typeface="Calibri Light"/>
              </a:rPr>
              <a:t>Even when you think your managers aren’t watching someone is so keep your personal social media in-line with how your organization presents itself. </a:t>
            </a:r>
            <a:endParaRPr b="0" lang="en-US" sz="2800" spc="-1" strike="noStrike">
              <a:solidFill>
                <a:srgbClr val="000000"/>
              </a:solidFill>
              <a:latin typeface="Calibri"/>
            </a:endParaRPr>
          </a:p>
        </p:txBody>
      </p:sp>
      <p:pic>
        <p:nvPicPr>
          <p:cNvPr id="191" name="Content Placeholder 3" descr=""/>
          <p:cNvPicPr/>
          <p:nvPr/>
        </p:nvPicPr>
        <p:blipFill>
          <a:blip r:embed="rId1"/>
          <a:stretch/>
        </p:blipFill>
        <p:spPr>
          <a:xfrm>
            <a:off x="838080" y="1690560"/>
            <a:ext cx="10515240" cy="45716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2" name="TextShape 1"/>
          <p:cNvSpPr txBox="1"/>
          <p:nvPr/>
        </p:nvSpPr>
        <p:spPr>
          <a:xfrm>
            <a:off x="838080" y="365040"/>
            <a:ext cx="10515240" cy="914040"/>
          </a:xfrm>
          <a:prstGeom prst="rect">
            <a:avLst/>
          </a:prstGeom>
          <a:noFill/>
          <a:ln>
            <a:noFill/>
          </a:ln>
        </p:spPr>
        <p:txBody>
          <a:bodyPr anchor="ctr">
            <a:normAutofit/>
          </a:bodyPr>
          <a:p>
            <a:pPr algn="ctr">
              <a:lnSpc>
                <a:spcPct val="90000"/>
              </a:lnSpc>
            </a:pPr>
            <a:r>
              <a:rPr b="0" lang="en-US" sz="3200" spc="-1" strike="noStrike">
                <a:solidFill>
                  <a:srgbClr val="ed7d31"/>
                </a:solidFill>
                <a:latin typeface="Calibri Light"/>
              </a:rPr>
              <a:t>The ABC’s of Good Customer Service Etiquette</a:t>
            </a:r>
            <a:endParaRPr b="0" lang="en-US" sz="3200" spc="-1" strike="noStrike">
              <a:solidFill>
                <a:srgbClr val="000000"/>
              </a:solidFill>
              <a:latin typeface="Calibri"/>
            </a:endParaRPr>
          </a:p>
        </p:txBody>
      </p:sp>
      <p:sp>
        <p:nvSpPr>
          <p:cNvPr id="193" name="TextShape 2"/>
          <p:cNvSpPr txBox="1"/>
          <p:nvPr/>
        </p:nvSpPr>
        <p:spPr>
          <a:xfrm>
            <a:off x="838080" y="1279440"/>
            <a:ext cx="10515240" cy="4350960"/>
          </a:xfrm>
          <a:prstGeom prst="rect">
            <a:avLst/>
          </a:prstGeom>
          <a:noFill/>
          <a:ln>
            <a:noFill/>
          </a:ln>
        </p:spPr>
        <p:txBody>
          <a:bodyPr anchor="ctr">
            <a:noAutofit/>
          </a:bodyPr>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A is for Attention to Detail. Because when customers know you care passionately about the little things, they’ll know you care a great deal more about the big things.</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B is for Benefits which is all your customer wants you to tell them.</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C is for Complaints, your free marketing service.</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D is for Dedicated staff, because when the team is fully engaged, customer loyalty goes up by two-thirds.</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E is for Empowerment which means trusting and training your staff to do whatever it takes to thrill the customer.</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F is for Feelings. As the Scottish Life advert says: “Make each customer feel like you’ve held the door open whilst laying your jacket across a puddle and then rescued their kitten from a tree.”</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G is for Going Out Of Your Way, just like the engineer who took a 50-mile detour on his way home from work just to deliver a phone to a customer who had been waiting all day for it.</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H is for Hi-Tech, Hi-Touch, because when things get complicated, that’s when people want the personal touch.</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I is for Ichiban, the Japanese word for “wanting to be the best”.</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J is for the customer Journey, which you must know every inch of.</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K is for Kaizen, another Japanese word which means “continuous improvement”.</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L is for Loyalty, which you buy by engaging their minds and piercing their hearts.</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M is for Moments of Truth, those hundreds of opportunities every day to turn their heads.</a:t>
            </a:r>
            <a:endParaRPr b="0" lang="en-US" sz="1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4" name="TextShape 1"/>
          <p:cNvSpPr txBox="1"/>
          <p:nvPr/>
        </p:nvSpPr>
        <p:spPr>
          <a:xfrm>
            <a:off x="838080" y="365040"/>
            <a:ext cx="10515240" cy="914040"/>
          </a:xfrm>
          <a:prstGeom prst="rect">
            <a:avLst/>
          </a:prstGeom>
          <a:noFill/>
          <a:ln>
            <a:noFill/>
          </a:ln>
        </p:spPr>
        <p:txBody>
          <a:bodyPr anchor="ctr">
            <a:normAutofit/>
          </a:bodyPr>
          <a:p>
            <a:pPr algn="ctr">
              <a:lnSpc>
                <a:spcPct val="90000"/>
              </a:lnSpc>
            </a:pPr>
            <a:r>
              <a:rPr b="0" lang="en-US" sz="2800" spc="-1" strike="noStrike">
                <a:solidFill>
                  <a:srgbClr val="ed7d31"/>
                </a:solidFill>
                <a:latin typeface="Calibri Light"/>
              </a:rPr>
              <a:t>ABC’s Continued</a:t>
            </a:r>
            <a:endParaRPr b="0" lang="en-US" sz="2800" spc="-1" strike="noStrike">
              <a:solidFill>
                <a:srgbClr val="000000"/>
              </a:solidFill>
              <a:latin typeface="Calibri"/>
            </a:endParaRPr>
          </a:p>
        </p:txBody>
      </p:sp>
      <p:sp>
        <p:nvSpPr>
          <p:cNvPr id="195" name="TextShape 2"/>
          <p:cNvSpPr txBox="1"/>
          <p:nvPr/>
        </p:nvSpPr>
        <p:spPr>
          <a:xfrm>
            <a:off x="838080" y="1279440"/>
            <a:ext cx="10515240" cy="4350960"/>
          </a:xfrm>
          <a:prstGeom prst="rect">
            <a:avLst/>
          </a:prstGeom>
          <a:noFill/>
          <a:ln>
            <a:noFill/>
          </a:ln>
        </p:spPr>
        <p:txBody>
          <a:bodyPr anchor="ctr">
            <a:noAutofit/>
          </a:bodyPr>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N is for Now For Something Extra, that ends every customer interaction on a high.</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O is for Observing your customers’ needs before they know them themselves.</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P is for the Pride that staff feel when they know they’re in a valued profession.</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Q is for Quality: of product, of service, of manners, of courteousness.</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R is for the golden Rule: the customer is always right, even when they’re wrong.</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S is for Sincere Smiles, that aren’t false but melt the coldest hearts.</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T is for Tact, the one thing your customers will notice but you must pretend not to.</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U is for Under promise and Over deliver, the simplest way to make someone’s day.</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V is for adding Value because there’s nothing so precious as your time, your care and your attention.</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W is for the Wow Factor, when you stop them in their tracks.</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X is for eXtraordinary service that is out of this world.</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Y is for Your Mum Was Right, because it’s all about respect.</a:t>
            </a:r>
            <a:endParaRPr b="0" lang="en-US" sz="1200" spc="-1" strike="noStrike">
              <a:solidFill>
                <a:srgbClr val="000000"/>
              </a:solidFill>
              <a:latin typeface="Calibri"/>
            </a:endParaRPr>
          </a:p>
          <a:p>
            <a:pPr marL="228600" indent="-228240">
              <a:lnSpc>
                <a:spcPct val="90000"/>
              </a:lnSpc>
              <a:spcBef>
                <a:spcPts val="1001"/>
              </a:spcBef>
              <a:buClr>
                <a:srgbClr val="ed7d31"/>
              </a:buClr>
              <a:buFont typeface="Arial"/>
              <a:buChar char="•"/>
            </a:pPr>
            <a:r>
              <a:rPr b="0" lang="en-US" sz="1200" spc="-1" strike="noStrike">
                <a:solidFill>
                  <a:srgbClr val="ed7d31"/>
                </a:solidFill>
                <a:latin typeface="Times New Roman"/>
              </a:rPr>
              <a:t>Z is for a good night’s Zzzzz’s after a great day’s work.</a:t>
            </a:r>
            <a:endParaRPr b="0" lang="en-US" sz="1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6" name="TextShape 1"/>
          <p:cNvSpPr txBox="1"/>
          <p:nvPr/>
        </p:nvSpPr>
        <p:spPr>
          <a:xfrm>
            <a:off x="838080" y="728280"/>
            <a:ext cx="10515240" cy="914040"/>
          </a:xfrm>
          <a:prstGeom prst="rect">
            <a:avLst/>
          </a:prstGeom>
          <a:noFill/>
          <a:ln>
            <a:noFill/>
          </a:ln>
        </p:spPr>
        <p:txBody>
          <a:bodyPr anchor="ctr">
            <a:noAutofit/>
          </a:bodyPr>
          <a:p>
            <a:pPr algn="ctr">
              <a:lnSpc>
                <a:spcPct val="90000"/>
              </a:lnSpc>
            </a:pPr>
            <a:r>
              <a:rPr b="0" lang="en-US" sz="4400" spc="-1" strike="noStrike">
                <a:solidFill>
                  <a:srgbClr val="ed7d31"/>
                </a:solidFill>
                <a:latin typeface="Calibri Light"/>
              </a:rPr>
              <a:t>What does the acronym B.L.A.S.T mean.</a:t>
            </a:r>
            <a:endParaRPr b="0" lang="en-US" sz="4400" spc="-1" strike="noStrike">
              <a:solidFill>
                <a:srgbClr val="000000"/>
              </a:solidFill>
              <a:latin typeface="Calibri"/>
            </a:endParaRPr>
          </a:p>
        </p:txBody>
      </p:sp>
      <p:sp>
        <p:nvSpPr>
          <p:cNvPr id="197" name="TextShape 2"/>
          <p:cNvSpPr txBox="1"/>
          <p:nvPr/>
        </p:nvSpPr>
        <p:spPr>
          <a:xfrm>
            <a:off x="838080" y="1642680"/>
            <a:ext cx="10515240" cy="4522320"/>
          </a:xfrm>
          <a:prstGeom prst="rect">
            <a:avLst/>
          </a:prstGeom>
          <a:noFill/>
          <a:ln>
            <a:noFill/>
          </a:ln>
        </p:spPr>
        <p:txBody>
          <a:bodyPr anchor="ctr">
            <a:normAutofit/>
          </a:bodyPr>
          <a:p>
            <a:pPr>
              <a:lnSpc>
                <a:spcPct val="90000"/>
              </a:lnSpc>
              <a:spcBef>
                <a:spcPts val="1001"/>
              </a:spcBef>
            </a:pPr>
            <a:r>
              <a:rPr b="0" lang="en-US" sz="2400" spc="-1" strike="noStrike">
                <a:solidFill>
                  <a:srgbClr val="ed7d31"/>
                </a:solidFill>
                <a:latin typeface="Helvetica Neue"/>
              </a:rPr>
              <a:t>B.L.A.S.T. is a great tool that is used by companies such as Yum! (Parent company of KFC, Taco Bell, Pizza Hut, A&amp;W, and Long John Silvers). The acronym stands for:</a:t>
            </a:r>
            <a:endParaRPr b="0" lang="en-US" sz="2400" spc="-1" strike="noStrike">
              <a:solidFill>
                <a:srgbClr val="000000"/>
              </a:solidFill>
              <a:latin typeface="Calibri"/>
            </a:endParaRPr>
          </a:p>
          <a:p>
            <a:pPr algn="ctr">
              <a:lnSpc>
                <a:spcPct val="90000"/>
              </a:lnSpc>
              <a:spcBef>
                <a:spcPts val="1001"/>
              </a:spcBef>
            </a:pPr>
            <a:r>
              <a:rPr b="0" lang="en-US" sz="2400" spc="-1" strike="noStrike">
                <a:solidFill>
                  <a:srgbClr val="ed7d31"/>
                </a:solidFill>
                <a:latin typeface="Helvetica Neue"/>
              </a:rPr>
              <a:t>Believe</a:t>
            </a:r>
            <a:br/>
            <a:r>
              <a:rPr b="0" lang="en-US" sz="2400" spc="-1" strike="noStrike">
                <a:solidFill>
                  <a:srgbClr val="ed7d31"/>
                </a:solidFill>
                <a:latin typeface="Helvetica Neue"/>
              </a:rPr>
              <a:t>Listen</a:t>
            </a:r>
            <a:br/>
            <a:r>
              <a:rPr b="0" lang="en-US" sz="2400" spc="-1" strike="noStrike">
                <a:solidFill>
                  <a:srgbClr val="ed7d31"/>
                </a:solidFill>
                <a:latin typeface="Helvetica Neue"/>
              </a:rPr>
              <a:t>Apologize</a:t>
            </a:r>
            <a:br/>
            <a:r>
              <a:rPr b="0" lang="en-US" sz="2400" spc="-1" strike="noStrike">
                <a:solidFill>
                  <a:srgbClr val="ed7d31"/>
                </a:solidFill>
                <a:latin typeface="Helvetica Neue"/>
              </a:rPr>
              <a:t>Satisfy</a:t>
            </a:r>
            <a:br/>
            <a:r>
              <a:rPr b="0" lang="en-US" sz="2400" spc="-1" strike="noStrike">
                <a:solidFill>
                  <a:srgbClr val="ed7d31"/>
                </a:solidFill>
                <a:latin typeface="Helvetica Neue"/>
              </a:rPr>
              <a:t>Thank</a:t>
            </a:r>
            <a:endParaRPr b="0" lang="en-US" sz="2400" spc="-1" strike="noStrike">
              <a:solidFill>
                <a:srgbClr val="000000"/>
              </a:solidFill>
              <a:latin typeface="Calibri"/>
            </a:endParaRPr>
          </a:p>
          <a:p>
            <a:pPr>
              <a:lnSpc>
                <a:spcPct val="90000"/>
              </a:lnSpc>
              <a:spcBef>
                <a:spcPts val="1001"/>
              </a:spcBef>
            </a:pPr>
            <a:r>
              <a:rPr b="0" lang="en-US" sz="2400" spc="-1" strike="noStrike">
                <a:solidFill>
                  <a:srgbClr val="ed7d31"/>
                </a:solidFill>
                <a:latin typeface="Helvetica Neue"/>
              </a:rPr>
              <a:t>Not an official Osage IT Department saying however after my research I feel it is a good thing to practice and keep in mind.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8" name="TextShape 1"/>
          <p:cNvSpPr txBox="1"/>
          <p:nvPr/>
        </p:nvSpPr>
        <p:spPr>
          <a:xfrm>
            <a:off x="886680" y="799200"/>
            <a:ext cx="10515240" cy="5486040"/>
          </a:xfrm>
          <a:prstGeom prst="rect">
            <a:avLst/>
          </a:prstGeom>
          <a:noFill/>
          <a:ln>
            <a:noFill/>
          </a:ln>
        </p:spPr>
        <p:txBody>
          <a:bodyPr anchor="ctr">
            <a:noAutofit/>
          </a:bodyPr>
          <a:p>
            <a:pPr algn="ctr">
              <a:lnSpc>
                <a:spcPct val="90000"/>
              </a:lnSpc>
            </a:pPr>
            <a:r>
              <a:rPr b="0" lang="en-US" sz="2800" spc="-1" strike="noStrike">
                <a:solidFill>
                  <a:srgbClr val="ed7d31"/>
                </a:solidFill>
                <a:latin typeface="Calibri Light"/>
              </a:rPr>
              <a:t>Remember we all strive to be professionals and shall remain so. Even when the customer is rude and you feel like you being treated unfairly. We must be better, and we will be, for example Albert Einstein quoted the following:</a:t>
            </a:r>
            <a:br/>
            <a:r>
              <a:rPr b="1" lang="en-US" sz="2800" spc="-1" strike="noStrike">
                <a:solidFill>
                  <a:srgbClr val="ed7d31"/>
                </a:solidFill>
                <a:latin typeface="Calibri Light"/>
              </a:rPr>
              <a:t>“Weak people take revenge. Strong ones forgive. Intelligent ignore! “</a:t>
            </a:r>
            <a:br/>
            <a:br/>
            <a:r>
              <a:rPr b="0" lang="en-US" sz="6000" spc="-1" strike="noStrike">
                <a:solidFill>
                  <a:srgbClr val="ed7d31"/>
                </a:solidFill>
                <a:latin typeface="Calibri Light"/>
              </a:rPr>
              <a:t> </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9" name="TextShape 1"/>
          <p:cNvSpPr txBox="1"/>
          <p:nvPr/>
        </p:nvSpPr>
        <p:spPr>
          <a:xfrm>
            <a:off x="1533240" y="1926000"/>
            <a:ext cx="9143640" cy="2387160"/>
          </a:xfrm>
          <a:prstGeom prst="rect">
            <a:avLst/>
          </a:prstGeom>
          <a:noFill/>
          <a:ln>
            <a:noFill/>
          </a:ln>
        </p:spPr>
        <p:txBody>
          <a:bodyPr anchor="ctr">
            <a:normAutofit/>
          </a:bodyPr>
          <a:p>
            <a:pPr algn="ctr">
              <a:lnSpc>
                <a:spcPct val="90000"/>
              </a:lnSpc>
            </a:pPr>
            <a:r>
              <a:rPr b="0" lang="en-US" sz="9600" spc="-1" strike="noStrike">
                <a:solidFill>
                  <a:srgbClr val="ed7d31"/>
                </a:solidFill>
                <a:latin typeface="Calibri Light"/>
              </a:rPr>
              <a:t>The End</a:t>
            </a:r>
            <a:endParaRPr b="0" lang="en-US" sz="9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8" name="TextShape 1"/>
          <p:cNvSpPr txBox="1"/>
          <p:nvPr/>
        </p:nvSpPr>
        <p:spPr>
          <a:xfrm>
            <a:off x="1523880" y="494280"/>
            <a:ext cx="9143640" cy="1518840"/>
          </a:xfrm>
          <a:prstGeom prst="rect">
            <a:avLst/>
          </a:prstGeom>
          <a:noFill/>
          <a:ln>
            <a:noFill/>
          </a:ln>
        </p:spPr>
        <p:txBody>
          <a:bodyPr anchor="ctr">
            <a:normAutofit/>
          </a:bodyPr>
          <a:p>
            <a:pPr algn="ctr">
              <a:lnSpc>
                <a:spcPct val="90000"/>
              </a:lnSpc>
            </a:pPr>
            <a:r>
              <a:rPr b="0" lang="en-US" sz="4800" spc="-1" strike="noStrike">
                <a:solidFill>
                  <a:srgbClr val="ed7d31"/>
                </a:solidFill>
                <a:latin typeface="Calibri Light"/>
              </a:rPr>
              <a:t>The following information can be attained via the web links below.</a:t>
            </a:r>
            <a:endParaRPr b="0" lang="en-US" sz="4800" spc="-1" strike="noStrike">
              <a:solidFill>
                <a:srgbClr val="000000"/>
              </a:solidFill>
              <a:latin typeface="Calibri"/>
            </a:endParaRPr>
          </a:p>
        </p:txBody>
      </p:sp>
      <p:sp>
        <p:nvSpPr>
          <p:cNvPr id="169" name="TextShape 2"/>
          <p:cNvSpPr txBox="1"/>
          <p:nvPr/>
        </p:nvSpPr>
        <p:spPr>
          <a:xfrm>
            <a:off x="1523880" y="2013480"/>
            <a:ext cx="9143640" cy="4148640"/>
          </a:xfrm>
          <a:prstGeom prst="rect">
            <a:avLst/>
          </a:prstGeom>
          <a:noFill/>
          <a:ln>
            <a:noFill/>
          </a:ln>
        </p:spPr>
        <p:txBody>
          <a:bodyPr anchor="ctr">
            <a:normAutofit/>
          </a:bodyPr>
          <a:p>
            <a:pPr algn="ctr">
              <a:lnSpc>
                <a:spcPct val="90000"/>
              </a:lnSpc>
              <a:spcBef>
                <a:spcPts val="1001"/>
              </a:spcBef>
            </a:pPr>
            <a:r>
              <a:rPr b="0" lang="en-US" sz="2400" spc="-1" strike="noStrike" u="sng">
                <a:solidFill>
                  <a:srgbClr val="0563c1"/>
                </a:solidFill>
                <a:uFillTx/>
                <a:latin typeface="Calibri"/>
                <a:hlinkClick r:id="rId1"/>
              </a:rPr>
              <a:t>https://medium.com/business-startup-development-and-more/customer-service-etiquette-what-to-say-and-what-to-avoid-9142d2791312</a:t>
            </a:r>
            <a:endParaRPr b="0" lang="en-US" sz="2400" spc="-1" strike="noStrike">
              <a:latin typeface="Arial"/>
            </a:endParaRPr>
          </a:p>
          <a:p>
            <a:pPr algn="ctr">
              <a:lnSpc>
                <a:spcPct val="90000"/>
              </a:lnSpc>
              <a:spcBef>
                <a:spcPts val="1001"/>
              </a:spcBef>
            </a:pPr>
            <a:r>
              <a:rPr b="0" lang="en-US" sz="2400" spc="-1" strike="noStrike" u="sng">
                <a:solidFill>
                  <a:srgbClr val="0563c1"/>
                </a:solidFill>
                <a:uFillTx/>
                <a:latin typeface="Calibri"/>
                <a:hlinkClick r:id="rId2"/>
              </a:rPr>
              <a:t>https://www.businesstrainingworks.com/training-resource/customer-service-etiquette/</a:t>
            </a:r>
            <a:endParaRPr b="0" lang="en-US" sz="2400" spc="-1" strike="noStrike">
              <a:latin typeface="Arial"/>
            </a:endParaRPr>
          </a:p>
          <a:p>
            <a:pPr algn="ctr">
              <a:lnSpc>
                <a:spcPct val="90000"/>
              </a:lnSpc>
              <a:spcBef>
                <a:spcPts val="1001"/>
              </a:spcBef>
            </a:pPr>
            <a:r>
              <a:rPr b="0" lang="en-US" sz="2400" spc="-1" strike="noStrike" u="sng">
                <a:solidFill>
                  <a:srgbClr val="0563c1"/>
                </a:solidFill>
                <a:uFillTx/>
                <a:latin typeface="Calibri"/>
                <a:hlinkClick r:id="rId3"/>
              </a:rPr>
              <a:t>https://www.thebalancesmb.com/providing-excellent-customer-service-2951744</a:t>
            </a:r>
            <a:endParaRPr b="0" lang="en-US" sz="2400" spc="-1" strike="noStrike">
              <a:latin typeface="Arial"/>
            </a:endParaRPr>
          </a:p>
          <a:p>
            <a:pPr algn="ctr">
              <a:lnSpc>
                <a:spcPct val="90000"/>
              </a:lnSpc>
              <a:spcBef>
                <a:spcPts val="1001"/>
              </a:spcBef>
            </a:pPr>
            <a:r>
              <a:rPr b="0" lang="en-US" sz="2400" spc="-1" strike="noStrike" u="sng">
                <a:solidFill>
                  <a:srgbClr val="0563c1"/>
                </a:solidFill>
                <a:uFillTx/>
                <a:latin typeface="Calibri"/>
                <a:hlinkClick r:id="rId4"/>
              </a:rPr>
              <a:t>https://www.customerservicemanager.com/dealing-with-customers-complaints/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0" name="TextShape 1"/>
          <p:cNvSpPr txBox="1"/>
          <p:nvPr/>
        </p:nvSpPr>
        <p:spPr>
          <a:xfrm>
            <a:off x="839880" y="666720"/>
            <a:ext cx="3931920" cy="914040"/>
          </a:xfrm>
          <a:prstGeom prst="rect">
            <a:avLst/>
          </a:prstGeom>
          <a:noFill/>
          <a:ln>
            <a:noFill/>
          </a:ln>
        </p:spPr>
        <p:txBody>
          <a:bodyPr anchor="ctr">
            <a:normAutofit/>
          </a:bodyPr>
          <a:p>
            <a:pPr algn="ctr">
              <a:lnSpc>
                <a:spcPct val="90000"/>
              </a:lnSpc>
            </a:pPr>
            <a:r>
              <a:rPr b="0" lang="en-US" sz="3200" spc="-1" strike="noStrike">
                <a:solidFill>
                  <a:srgbClr val="ed7d31"/>
                </a:solidFill>
                <a:latin typeface="Calibri Light"/>
              </a:rPr>
              <a:t>Lets start with the basics.</a:t>
            </a:r>
            <a:endParaRPr b="0" lang="en-US" sz="3200" spc="-1" strike="noStrike">
              <a:solidFill>
                <a:srgbClr val="000000"/>
              </a:solidFill>
              <a:latin typeface="Calibri"/>
            </a:endParaRPr>
          </a:p>
        </p:txBody>
      </p:sp>
      <p:pic>
        <p:nvPicPr>
          <p:cNvPr id="171" name="Picture Placeholder 6" descr=""/>
          <p:cNvPicPr/>
          <p:nvPr/>
        </p:nvPicPr>
        <p:blipFill>
          <a:blip r:embed="rId1"/>
          <a:stretch/>
        </p:blipFill>
        <p:spPr>
          <a:xfrm>
            <a:off x="4772160" y="666720"/>
            <a:ext cx="6171840" cy="5486040"/>
          </a:xfrm>
          <a:prstGeom prst="rect">
            <a:avLst/>
          </a:prstGeom>
          <a:ln>
            <a:noFill/>
          </a:ln>
        </p:spPr>
      </p:pic>
      <p:sp>
        <p:nvSpPr>
          <p:cNvPr id="172" name="TextShape 2"/>
          <p:cNvSpPr txBox="1"/>
          <p:nvPr/>
        </p:nvSpPr>
        <p:spPr>
          <a:xfrm>
            <a:off x="839880" y="1581120"/>
            <a:ext cx="3931920" cy="4571640"/>
          </a:xfrm>
          <a:prstGeom prst="rect">
            <a:avLst/>
          </a:prstGeom>
          <a:noFill/>
          <a:ln>
            <a:noFill/>
          </a:ln>
        </p:spPr>
        <p:txBody>
          <a:bodyPr anchor="ctr">
            <a:noAutofit/>
          </a:bodyPr>
          <a:p>
            <a:pPr>
              <a:lnSpc>
                <a:spcPct val="90000"/>
              </a:lnSpc>
              <a:spcBef>
                <a:spcPts val="1001"/>
              </a:spcBef>
            </a:pPr>
            <a:r>
              <a:rPr b="0" lang="en-US" sz="1600" spc="-1" strike="noStrike">
                <a:solidFill>
                  <a:srgbClr val="ed7d31"/>
                </a:solidFill>
                <a:latin typeface="Calibri"/>
              </a:rPr>
              <a:t>We will stop at each slide to elaborate and to share questions and experiences that are positive and have made you a better tech. </a:t>
            </a:r>
            <a:endParaRPr b="0" lang="en-US" sz="1600" spc="-1" strike="noStrike">
              <a:solidFill>
                <a:srgbClr val="000000"/>
              </a:solidFill>
              <a:latin typeface="Calibri"/>
            </a:endParaRPr>
          </a:p>
          <a:p>
            <a:pPr>
              <a:lnSpc>
                <a:spcPct val="90000"/>
              </a:lnSpc>
              <a:spcBef>
                <a:spcPts val="1001"/>
              </a:spcBef>
            </a:pPr>
            <a:r>
              <a:rPr b="0" lang="en-US" sz="1600" spc="-1" strike="noStrike">
                <a:solidFill>
                  <a:srgbClr val="ed7d31"/>
                </a:solidFill>
                <a:latin typeface="Calibri"/>
              </a:rPr>
              <a:t>Please keep in mind in order to have a positive customer service experience, a positive attitude with positive emotions will win each time. </a:t>
            </a:r>
            <a:endParaRPr b="0" lang="en-US" sz="1600" spc="-1" strike="noStrike">
              <a:solidFill>
                <a:srgbClr val="000000"/>
              </a:solidFill>
              <a:latin typeface="Calibri"/>
            </a:endParaRPr>
          </a:p>
          <a:p>
            <a:pPr>
              <a:lnSpc>
                <a:spcPct val="90000"/>
              </a:lnSpc>
              <a:spcBef>
                <a:spcPts val="1001"/>
              </a:spcBef>
            </a:pPr>
            <a:r>
              <a:rPr b="0" lang="en-US" sz="1600" spc="-1" strike="noStrike">
                <a:solidFill>
                  <a:srgbClr val="ed7d31"/>
                </a:solidFill>
                <a:latin typeface="Calibri"/>
              </a:rPr>
              <a:t>How we as technical people handle our customers is important. Each team member is a representative of the IT Department and as a member it is our job to sell our services to our customers every time we work a ticket. </a:t>
            </a:r>
            <a:endParaRPr b="0" lang="en-US" sz="1600" spc="-1" strike="noStrike">
              <a:solidFill>
                <a:srgbClr val="000000"/>
              </a:solidFill>
              <a:latin typeface="Calibri"/>
            </a:endParaRPr>
          </a:p>
          <a:p>
            <a:pPr>
              <a:lnSpc>
                <a:spcPct val="90000"/>
              </a:lnSpc>
              <a:spcBef>
                <a:spcPts val="1001"/>
              </a:spcBef>
            </a:pPr>
            <a:r>
              <a:rPr b="0" lang="en-US" sz="1600" spc="-1" strike="noStrike">
                <a:solidFill>
                  <a:srgbClr val="ed7d31"/>
                </a:solidFill>
                <a:latin typeface="Calibri"/>
              </a:rPr>
              <a:t>An unhappy customer is bad for the whole team.</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3" name="TextShape 1"/>
          <p:cNvSpPr txBox="1"/>
          <p:nvPr/>
        </p:nvSpPr>
        <p:spPr>
          <a:xfrm>
            <a:off x="839880" y="685800"/>
            <a:ext cx="3931920" cy="1371240"/>
          </a:xfrm>
          <a:prstGeom prst="rect">
            <a:avLst/>
          </a:prstGeom>
          <a:noFill/>
          <a:ln>
            <a:noFill/>
          </a:ln>
        </p:spPr>
        <p:txBody>
          <a:bodyPr anchor="b">
            <a:normAutofit/>
          </a:bodyPr>
          <a:p>
            <a:pPr algn="ctr">
              <a:lnSpc>
                <a:spcPct val="90000"/>
              </a:lnSpc>
            </a:pPr>
            <a:r>
              <a:rPr b="0" lang="en-US" sz="3200" spc="-1" strike="noStrike">
                <a:solidFill>
                  <a:srgbClr val="ed7d31"/>
                </a:solidFill>
                <a:latin typeface="Calibri Light"/>
              </a:rPr>
              <a:t>10 Basic Rules of Customer Service Etiquette</a:t>
            </a:r>
            <a:endParaRPr b="0" lang="en-US" sz="3200" spc="-1" strike="noStrike">
              <a:solidFill>
                <a:srgbClr val="000000"/>
              </a:solidFill>
              <a:latin typeface="Calibri"/>
            </a:endParaRPr>
          </a:p>
        </p:txBody>
      </p:sp>
      <p:pic>
        <p:nvPicPr>
          <p:cNvPr id="174" name="Picture Placeholder 4" descr=""/>
          <p:cNvPicPr/>
          <p:nvPr/>
        </p:nvPicPr>
        <p:blipFill>
          <a:blip r:embed="rId1"/>
          <a:stretch/>
        </p:blipFill>
        <p:spPr>
          <a:xfrm>
            <a:off x="4772160" y="685800"/>
            <a:ext cx="6171840" cy="5403600"/>
          </a:xfrm>
          <a:prstGeom prst="rect">
            <a:avLst/>
          </a:prstGeom>
          <a:ln>
            <a:noFill/>
          </a:ln>
        </p:spPr>
      </p:pic>
      <p:sp>
        <p:nvSpPr>
          <p:cNvPr id="175" name="TextShape 2"/>
          <p:cNvSpPr txBox="1"/>
          <p:nvPr/>
        </p:nvSpPr>
        <p:spPr>
          <a:xfrm>
            <a:off x="839880" y="2057400"/>
            <a:ext cx="3931920" cy="4032000"/>
          </a:xfrm>
          <a:prstGeom prst="rect">
            <a:avLst/>
          </a:prstGeom>
          <a:noFill/>
          <a:ln>
            <a:noFill/>
          </a:ln>
        </p:spPr>
        <p:txBody>
          <a:bodyPr anchor="ctr">
            <a:noAutofit/>
          </a:bodyPr>
          <a:p>
            <a:pPr>
              <a:lnSpc>
                <a:spcPct val="90000"/>
              </a:lnSpc>
              <a:spcBef>
                <a:spcPts val="1001"/>
              </a:spcBef>
            </a:pPr>
            <a:r>
              <a:rPr b="0" lang="en-US" sz="1600" spc="-1" strike="noStrike">
                <a:solidFill>
                  <a:srgbClr val="ed7d31"/>
                </a:solidFill>
                <a:latin typeface="Calibri"/>
              </a:rPr>
              <a:t>In customer service we cannot address or speak to our customers as we would our teammates in our department. </a:t>
            </a:r>
            <a:endParaRPr b="0" lang="en-US" sz="1600" spc="-1" strike="noStrike">
              <a:solidFill>
                <a:srgbClr val="000000"/>
              </a:solidFill>
              <a:latin typeface="Calibri"/>
            </a:endParaRPr>
          </a:p>
          <a:p>
            <a:pPr>
              <a:lnSpc>
                <a:spcPct val="90000"/>
              </a:lnSpc>
              <a:spcBef>
                <a:spcPts val="1001"/>
              </a:spcBef>
            </a:pPr>
            <a:r>
              <a:rPr b="0" lang="en-US" sz="1600" spc="-1" strike="noStrike">
                <a:solidFill>
                  <a:srgbClr val="ed7d31"/>
                </a:solidFill>
                <a:latin typeface="Calibri"/>
              </a:rPr>
              <a:t>We must follow the 10 Basic Rules or Customer Service Etiquette show here to the right. </a:t>
            </a:r>
            <a:endParaRPr b="0" lang="en-US" sz="1600" spc="-1" strike="noStrike">
              <a:solidFill>
                <a:srgbClr val="000000"/>
              </a:solidFill>
              <a:latin typeface="Calibri"/>
            </a:endParaRPr>
          </a:p>
          <a:p>
            <a:pPr>
              <a:lnSpc>
                <a:spcPct val="90000"/>
              </a:lnSpc>
              <a:spcBef>
                <a:spcPts val="1001"/>
              </a:spcBef>
            </a:pPr>
            <a:r>
              <a:rPr b="0" lang="en-US" sz="1600" spc="-1" strike="noStrike">
                <a:solidFill>
                  <a:srgbClr val="ed7d31"/>
                </a:solidFill>
                <a:latin typeface="Calibri"/>
              </a:rPr>
              <a:t>We will discuss ways to navigate these rules when finish this slide.</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6" name="TextShape 1"/>
          <p:cNvSpPr txBox="1"/>
          <p:nvPr/>
        </p:nvSpPr>
        <p:spPr>
          <a:xfrm>
            <a:off x="839880" y="714240"/>
            <a:ext cx="4343040" cy="914040"/>
          </a:xfrm>
          <a:prstGeom prst="rect">
            <a:avLst/>
          </a:prstGeom>
          <a:noFill/>
          <a:ln>
            <a:noFill/>
          </a:ln>
        </p:spPr>
        <p:txBody>
          <a:bodyPr anchor="ctr">
            <a:normAutofit/>
          </a:bodyPr>
          <a:p>
            <a:pPr algn="ctr">
              <a:lnSpc>
                <a:spcPct val="90000"/>
              </a:lnSpc>
            </a:pPr>
            <a:r>
              <a:rPr b="0" lang="en-US" sz="3200" spc="-1" strike="noStrike">
                <a:solidFill>
                  <a:srgbClr val="ed7d31"/>
                </a:solidFill>
                <a:latin typeface="Calibri Light"/>
              </a:rPr>
              <a:t>What we say is important.</a:t>
            </a:r>
            <a:endParaRPr b="0" lang="en-US" sz="3200" spc="-1" strike="noStrike">
              <a:solidFill>
                <a:srgbClr val="000000"/>
              </a:solidFill>
              <a:latin typeface="Calibri"/>
            </a:endParaRPr>
          </a:p>
        </p:txBody>
      </p:sp>
      <p:pic>
        <p:nvPicPr>
          <p:cNvPr id="177" name="Picture Placeholder 4" descr=""/>
          <p:cNvPicPr/>
          <p:nvPr/>
        </p:nvPicPr>
        <p:blipFill>
          <a:blip r:embed="rId1"/>
          <a:srcRect l="0" t="4167" r="0" b="4167"/>
          <a:stretch/>
        </p:blipFill>
        <p:spPr>
          <a:xfrm>
            <a:off x="5183280" y="714240"/>
            <a:ext cx="6171840" cy="5403600"/>
          </a:xfrm>
          <a:prstGeom prst="rect">
            <a:avLst/>
          </a:prstGeom>
          <a:ln>
            <a:noFill/>
          </a:ln>
        </p:spPr>
      </p:pic>
      <p:sp>
        <p:nvSpPr>
          <p:cNvPr id="178" name="TextShape 2"/>
          <p:cNvSpPr txBox="1"/>
          <p:nvPr/>
        </p:nvSpPr>
        <p:spPr>
          <a:xfrm>
            <a:off x="839880" y="1647720"/>
            <a:ext cx="4343040" cy="4470120"/>
          </a:xfrm>
          <a:prstGeom prst="rect">
            <a:avLst/>
          </a:prstGeom>
          <a:noFill/>
          <a:ln>
            <a:noFill/>
          </a:ln>
        </p:spPr>
        <p:txBody>
          <a:bodyPr anchor="ctr">
            <a:noAutofit/>
          </a:bodyPr>
          <a:p>
            <a:pPr>
              <a:lnSpc>
                <a:spcPct val="90000"/>
              </a:lnSpc>
              <a:spcBef>
                <a:spcPts val="1001"/>
              </a:spcBef>
            </a:pPr>
            <a:r>
              <a:rPr b="0" lang="en-US" sz="1600" spc="-1" strike="noStrike">
                <a:solidFill>
                  <a:srgbClr val="ed7d31"/>
                </a:solidFill>
                <a:latin typeface="Calibri"/>
              </a:rPr>
              <a:t>Even when we use polite terms to give bad news, our vocabulary still needs to be consistently helpful and working towards a solution. </a:t>
            </a:r>
            <a:endParaRPr b="0" lang="en-US" sz="1600" spc="-1" strike="noStrike">
              <a:solidFill>
                <a:srgbClr val="000000"/>
              </a:solidFill>
              <a:latin typeface="Calibri"/>
            </a:endParaRPr>
          </a:p>
          <a:p>
            <a:pPr>
              <a:lnSpc>
                <a:spcPct val="90000"/>
              </a:lnSpc>
              <a:spcBef>
                <a:spcPts val="1001"/>
              </a:spcBef>
            </a:pPr>
            <a:r>
              <a:rPr b="0" lang="en-US" sz="1600" spc="-1" strike="noStrike">
                <a:solidFill>
                  <a:srgbClr val="ed7d31"/>
                </a:solidFill>
                <a:latin typeface="Calibri"/>
              </a:rPr>
              <a:t>How we interact, speak, and take time with our customers allows us to interact with them professionally while working on a ticket.</a:t>
            </a:r>
            <a:endParaRPr b="0" lang="en-US" sz="1600" spc="-1" strike="noStrike">
              <a:solidFill>
                <a:srgbClr val="000000"/>
              </a:solidFill>
              <a:latin typeface="Calibri"/>
            </a:endParaRPr>
          </a:p>
          <a:p>
            <a:pPr>
              <a:lnSpc>
                <a:spcPct val="90000"/>
              </a:lnSpc>
              <a:spcBef>
                <a:spcPts val="1001"/>
              </a:spcBef>
            </a:pPr>
            <a:r>
              <a:rPr b="0" lang="en-US" sz="1600" spc="-1" strike="noStrike">
                <a:solidFill>
                  <a:srgbClr val="ed7d31"/>
                </a:solidFill>
                <a:latin typeface="Calibri"/>
              </a:rPr>
              <a:t>Showing understanding by actively listening and communicating back when asked a question that  pertains to your scope of work. Focus an answering their questions in a way they will understand, without showing off how smart you are. </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9" name="TextShape 1"/>
          <p:cNvSpPr txBox="1"/>
          <p:nvPr/>
        </p:nvSpPr>
        <p:spPr>
          <a:xfrm>
            <a:off x="838080" y="510480"/>
            <a:ext cx="10515240" cy="1142640"/>
          </a:xfrm>
          <a:prstGeom prst="rect">
            <a:avLst/>
          </a:prstGeom>
          <a:noFill/>
          <a:ln>
            <a:noFill/>
          </a:ln>
        </p:spPr>
        <p:txBody>
          <a:bodyPr anchor="ctr">
            <a:normAutofit/>
          </a:bodyPr>
          <a:p>
            <a:pPr algn="ctr">
              <a:lnSpc>
                <a:spcPct val="90000"/>
              </a:lnSpc>
            </a:pPr>
            <a:r>
              <a:rPr b="0" lang="en-US" sz="4400" spc="-1" strike="noStrike">
                <a:solidFill>
                  <a:srgbClr val="ed7d31"/>
                </a:solidFill>
                <a:latin typeface="Calibri Light"/>
              </a:rPr>
              <a:t>Let us examine the following 4 examples below. </a:t>
            </a:r>
            <a:endParaRPr b="0" lang="en-US" sz="4400" spc="-1" strike="noStrike">
              <a:solidFill>
                <a:srgbClr val="000000"/>
              </a:solidFill>
              <a:latin typeface="Calibri"/>
            </a:endParaRPr>
          </a:p>
        </p:txBody>
      </p:sp>
      <p:pic>
        <p:nvPicPr>
          <p:cNvPr id="180" name="Picture Placeholder 4" descr=""/>
          <p:cNvPicPr/>
          <p:nvPr/>
        </p:nvPicPr>
        <p:blipFill>
          <a:blip r:embed="rId1"/>
          <a:stretch/>
        </p:blipFill>
        <p:spPr>
          <a:xfrm>
            <a:off x="838080" y="1653480"/>
            <a:ext cx="5257440" cy="2285640"/>
          </a:xfrm>
          <a:prstGeom prst="rect">
            <a:avLst/>
          </a:prstGeom>
          <a:ln>
            <a:noFill/>
          </a:ln>
        </p:spPr>
      </p:pic>
      <p:pic>
        <p:nvPicPr>
          <p:cNvPr id="181" name="Content Placeholder 7" descr=""/>
          <p:cNvPicPr/>
          <p:nvPr/>
        </p:nvPicPr>
        <p:blipFill>
          <a:blip r:embed="rId2"/>
          <a:stretch/>
        </p:blipFill>
        <p:spPr>
          <a:xfrm>
            <a:off x="6095880" y="1653480"/>
            <a:ext cx="5257440" cy="2285640"/>
          </a:xfrm>
          <a:prstGeom prst="rect">
            <a:avLst/>
          </a:prstGeom>
          <a:ln>
            <a:noFill/>
          </a:ln>
        </p:spPr>
      </p:pic>
      <p:pic>
        <p:nvPicPr>
          <p:cNvPr id="182" name="Picture 8" descr=""/>
          <p:cNvPicPr/>
          <p:nvPr/>
        </p:nvPicPr>
        <p:blipFill>
          <a:blip r:embed="rId3"/>
          <a:stretch/>
        </p:blipFill>
        <p:spPr>
          <a:xfrm>
            <a:off x="838080" y="3939480"/>
            <a:ext cx="5257440" cy="2285640"/>
          </a:xfrm>
          <a:prstGeom prst="rect">
            <a:avLst/>
          </a:prstGeom>
          <a:ln>
            <a:noFill/>
          </a:ln>
        </p:spPr>
      </p:pic>
      <p:pic>
        <p:nvPicPr>
          <p:cNvPr id="183" name="Picture 9" descr=""/>
          <p:cNvPicPr/>
          <p:nvPr/>
        </p:nvPicPr>
        <p:blipFill>
          <a:blip r:embed="rId4"/>
          <a:stretch/>
        </p:blipFill>
        <p:spPr>
          <a:xfrm>
            <a:off x="6095880" y="3939480"/>
            <a:ext cx="5257440" cy="22856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4" name="TextShape 1"/>
          <p:cNvSpPr txBox="1"/>
          <p:nvPr/>
        </p:nvSpPr>
        <p:spPr>
          <a:xfrm>
            <a:off x="838080" y="365040"/>
            <a:ext cx="10515240" cy="1371240"/>
          </a:xfrm>
          <a:prstGeom prst="rect">
            <a:avLst/>
          </a:prstGeom>
          <a:noFill/>
          <a:ln>
            <a:noFill/>
          </a:ln>
        </p:spPr>
        <p:txBody>
          <a:bodyPr anchor="ctr">
            <a:noAutofit/>
          </a:bodyPr>
          <a:p>
            <a:pPr algn="ctr">
              <a:lnSpc>
                <a:spcPct val="90000"/>
              </a:lnSpc>
            </a:pPr>
            <a:r>
              <a:rPr b="0" lang="en-US" sz="2800" spc="-1" strike="noStrike">
                <a:solidFill>
                  <a:srgbClr val="ed7d31"/>
                </a:solidFill>
                <a:latin typeface="Calibri Light"/>
              </a:rPr>
              <a:t>How we initiate communication with customers over the phone is very important. Customers who are having to call a help desk are in some cases probably unhappy about an issue that they are experiencing</a:t>
            </a:r>
            <a:r>
              <a:rPr b="0" lang="en-US" sz="3200" spc="-1" strike="noStrike">
                <a:solidFill>
                  <a:srgbClr val="ed7d31"/>
                </a:solidFill>
                <a:latin typeface="Calibri Light"/>
              </a:rPr>
              <a:t>. </a:t>
            </a:r>
            <a:endParaRPr b="0" lang="en-US" sz="3200" spc="-1" strike="noStrike">
              <a:solidFill>
                <a:srgbClr val="000000"/>
              </a:solidFill>
              <a:latin typeface="Calibri"/>
            </a:endParaRPr>
          </a:p>
        </p:txBody>
      </p:sp>
      <p:pic>
        <p:nvPicPr>
          <p:cNvPr id="185" name="Content Placeholder 4" descr=""/>
          <p:cNvPicPr/>
          <p:nvPr/>
        </p:nvPicPr>
        <p:blipFill>
          <a:blip r:embed="rId1"/>
          <a:stretch/>
        </p:blipFill>
        <p:spPr>
          <a:xfrm>
            <a:off x="838080" y="1736640"/>
            <a:ext cx="10515240" cy="45716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6"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0" lang="en-US" sz="2800" spc="-1" strike="noStrike">
                <a:solidFill>
                  <a:srgbClr val="ed7d31"/>
                </a:solidFill>
                <a:latin typeface="Calibri Light"/>
              </a:rPr>
              <a:t>Email means you have to check your spelling and watch your grammar. Also I was told never email angry. </a:t>
            </a:r>
            <a:endParaRPr b="0" lang="en-US" sz="2800" spc="-1" strike="noStrike">
              <a:solidFill>
                <a:srgbClr val="000000"/>
              </a:solidFill>
              <a:latin typeface="Calibri"/>
            </a:endParaRPr>
          </a:p>
        </p:txBody>
      </p:sp>
      <p:pic>
        <p:nvPicPr>
          <p:cNvPr id="187" name="Content Placeholder 3" descr=""/>
          <p:cNvPicPr/>
          <p:nvPr/>
        </p:nvPicPr>
        <p:blipFill>
          <a:blip r:embed="rId1"/>
          <a:stretch/>
        </p:blipFill>
        <p:spPr>
          <a:xfrm>
            <a:off x="857160" y="1690560"/>
            <a:ext cx="10515240" cy="45716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8"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0" lang="en-US" sz="2800" spc="-1" strike="noStrike">
                <a:solidFill>
                  <a:srgbClr val="ed7d31"/>
                </a:solidFill>
                <a:latin typeface="Calibri Light"/>
              </a:rPr>
              <a:t>If the customer does not respond after you initiate contact three times contact your supervisor. In addition depending on the customer watch the use of emoji’s.</a:t>
            </a:r>
            <a:endParaRPr b="0" lang="en-US" sz="2800" spc="-1" strike="noStrike">
              <a:solidFill>
                <a:srgbClr val="000000"/>
              </a:solidFill>
              <a:latin typeface="Calibri"/>
            </a:endParaRPr>
          </a:p>
        </p:txBody>
      </p:sp>
      <p:pic>
        <p:nvPicPr>
          <p:cNvPr id="189" name="Content Placeholder 3" descr=""/>
          <p:cNvPicPr/>
          <p:nvPr/>
        </p:nvPicPr>
        <p:blipFill>
          <a:blip r:embed="rId1"/>
          <a:stretch/>
        </p:blipFill>
        <p:spPr>
          <a:xfrm>
            <a:off x="838080" y="1690560"/>
            <a:ext cx="10515240" cy="45716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836</TotalTime>
  <Application>LibreOffice/6.3.2.2$Windows_X86_64 LibreOffice_project/98b30e735bda24bc04ab42594c85f7fd8be07b9c</Application>
  <Words>1009</Words>
  <Paragraphs>60</Paragraphs>
  <Company>Osage Casinos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2019-11-07T14:21:19Z</dcterms:created>
  <dc:creator>Ludwig, Michael</dc:creator>
  <dc:description/>
  <dc:language>en-US</dc:language>
  <cp:lastModifiedBy/>
  <dcterms:modified xsi:type="dcterms:W3CDTF">2020-01-07T07:11:15Z</dcterms:modified>
  <cp:revision>52</cp:revision>
  <dc:subject/>
  <dc:title>Customer Service Ettiqute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Osage Casinos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