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240" cy="27540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560" cy="27612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240" cy="1659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560" cy="16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080" cy="109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42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>
            <a:noFill/>
          </a:ln>
        </p:spPr>
      </p:pic>
      <p:pic>
        <p:nvPicPr>
          <p:cNvPr id="43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83" name="Picture 6" descr=""/>
          <p:cNvPicPr/>
          <p:nvPr/>
        </p:nvPicPr>
        <p:blipFill>
          <a:blip r:embed="rId3"/>
          <a:stretch/>
        </p:blipFill>
        <p:spPr>
          <a:xfrm>
            <a:off x="0" y="4087080"/>
            <a:ext cx="10437120" cy="320400"/>
          </a:xfrm>
          <a:prstGeom prst="rect">
            <a:avLst/>
          </a:prstGeom>
          <a:ln>
            <a:noFill/>
          </a:ln>
        </p:spPr>
      </p:pic>
      <p:pic>
        <p:nvPicPr>
          <p:cNvPr id="84" name="Picture 7" descr=""/>
          <p:cNvPicPr/>
          <p:nvPr/>
        </p:nvPicPr>
        <p:blipFill>
          <a:blip r:embed="rId4"/>
          <a:stretch/>
        </p:blipFill>
        <p:spPr>
          <a:xfrm>
            <a:off x="10585800" y="408780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0" y="2726280"/>
            <a:ext cx="1043712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10585800" y="27262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26960" y="1793520"/>
            <a:ext cx="8515800" cy="21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Find User Interests with Text and Image Analysis of Social Media Posts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80400" y="4394160"/>
            <a:ext cx="8143560" cy="11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Jake Lasley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Alan Motta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title and description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Social media and social media applications are great places for users to express their interests through words and pictures. With information about a user’s interests, and their follower’s interests, we can make recommendations to users for potential new interests.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Retrieve User Public Information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Graphic 4" descr=""/>
          <p:cNvPicPr/>
          <p:nvPr/>
        </p:nvPicPr>
        <p:blipFill>
          <a:blip r:embed="rId1"/>
          <a:stretch/>
        </p:blipFill>
        <p:spPr>
          <a:xfrm>
            <a:off x="1877040" y="3747600"/>
            <a:ext cx="1474920" cy="1474920"/>
          </a:xfrm>
          <a:prstGeom prst="rect">
            <a:avLst/>
          </a:prstGeom>
          <a:ln>
            <a:noFill/>
          </a:ln>
        </p:spPr>
      </p:pic>
      <p:pic>
        <p:nvPicPr>
          <p:cNvPr id="129" name="Graphic 6" descr=""/>
          <p:cNvPicPr/>
          <p:nvPr/>
        </p:nvPicPr>
        <p:blipFill>
          <a:blip r:embed="rId2"/>
          <a:stretch/>
        </p:blipFill>
        <p:spPr>
          <a:xfrm>
            <a:off x="8399880" y="2565360"/>
            <a:ext cx="754560" cy="754560"/>
          </a:xfrm>
          <a:prstGeom prst="rect">
            <a:avLst/>
          </a:prstGeom>
          <a:ln>
            <a:noFill/>
          </a:ln>
        </p:spPr>
      </p:pic>
      <p:pic>
        <p:nvPicPr>
          <p:cNvPr id="130" name="Graphic 11" descr=""/>
          <p:cNvPicPr/>
          <p:nvPr/>
        </p:nvPicPr>
        <p:blipFill>
          <a:blip r:embed="rId3"/>
          <a:stretch/>
        </p:blipFill>
        <p:spPr>
          <a:xfrm>
            <a:off x="4579200" y="3851640"/>
            <a:ext cx="1203120" cy="1203120"/>
          </a:xfrm>
          <a:prstGeom prst="rect">
            <a:avLst/>
          </a:prstGeom>
          <a:ln>
            <a:noFill/>
          </a:ln>
        </p:spPr>
      </p:pic>
      <p:pic>
        <p:nvPicPr>
          <p:cNvPr id="131" name="Graphic 14" descr=""/>
          <p:cNvPicPr/>
          <p:nvPr/>
        </p:nvPicPr>
        <p:blipFill>
          <a:blip r:embed="rId4"/>
          <a:stretch/>
        </p:blipFill>
        <p:spPr>
          <a:xfrm>
            <a:off x="4579200" y="2565360"/>
            <a:ext cx="1203120" cy="1203120"/>
          </a:xfrm>
          <a:prstGeom prst="rect">
            <a:avLst/>
          </a:prstGeom>
          <a:ln>
            <a:noFill/>
          </a:ln>
        </p:spPr>
      </p:pic>
      <p:pic>
        <p:nvPicPr>
          <p:cNvPr id="132" name="Graphic 15" descr=""/>
          <p:cNvPicPr/>
          <p:nvPr/>
        </p:nvPicPr>
        <p:blipFill>
          <a:blip r:embed="rId5"/>
          <a:stretch/>
        </p:blipFill>
        <p:spPr>
          <a:xfrm>
            <a:off x="4579200" y="5137920"/>
            <a:ext cx="1203120" cy="1203120"/>
          </a:xfrm>
          <a:prstGeom prst="rect">
            <a:avLst/>
          </a:prstGeom>
          <a:ln>
            <a:noFill/>
          </a:ln>
        </p:spPr>
      </p:pic>
      <p:pic>
        <p:nvPicPr>
          <p:cNvPr id="133" name="Graphic 16" descr=""/>
          <p:cNvPicPr/>
          <p:nvPr/>
        </p:nvPicPr>
        <p:blipFill>
          <a:blip r:embed="rId6"/>
          <a:stretch/>
        </p:blipFill>
        <p:spPr>
          <a:xfrm>
            <a:off x="8400240" y="3951720"/>
            <a:ext cx="754560" cy="754560"/>
          </a:xfrm>
          <a:prstGeom prst="rect">
            <a:avLst/>
          </a:prstGeom>
          <a:ln>
            <a:noFill/>
          </a:ln>
        </p:spPr>
      </p:pic>
      <p:pic>
        <p:nvPicPr>
          <p:cNvPr id="134" name="Graphic 17" descr=""/>
          <p:cNvPicPr/>
          <p:nvPr/>
        </p:nvPicPr>
        <p:blipFill>
          <a:blip r:embed="rId7"/>
          <a:stretch/>
        </p:blipFill>
        <p:spPr>
          <a:xfrm>
            <a:off x="8379720" y="5205600"/>
            <a:ext cx="754560" cy="754560"/>
          </a:xfrm>
          <a:prstGeom prst="rect">
            <a:avLst/>
          </a:prstGeom>
          <a:ln>
            <a:noFill/>
          </a:ln>
        </p:spPr>
      </p:pic>
      <p:pic>
        <p:nvPicPr>
          <p:cNvPr id="135" name="Graphic 18" descr=""/>
          <p:cNvPicPr/>
          <p:nvPr/>
        </p:nvPicPr>
        <p:blipFill>
          <a:blip r:embed="rId8"/>
          <a:stretch/>
        </p:blipFill>
        <p:spPr>
          <a:xfrm>
            <a:off x="5493960" y="5141160"/>
            <a:ext cx="1203120" cy="1203120"/>
          </a:xfrm>
          <a:prstGeom prst="rect">
            <a:avLst/>
          </a:prstGeom>
          <a:ln>
            <a:noFill/>
          </a:ln>
        </p:spPr>
      </p:pic>
      <p:pic>
        <p:nvPicPr>
          <p:cNvPr id="136" name="Graphic 19" descr=""/>
          <p:cNvPicPr/>
          <p:nvPr/>
        </p:nvPicPr>
        <p:blipFill>
          <a:blip r:embed="rId9"/>
          <a:stretch/>
        </p:blipFill>
        <p:spPr>
          <a:xfrm>
            <a:off x="5493960" y="3885120"/>
            <a:ext cx="1203120" cy="1203120"/>
          </a:xfrm>
          <a:prstGeom prst="rect">
            <a:avLst/>
          </a:prstGeom>
          <a:ln>
            <a:noFill/>
          </a:ln>
        </p:spPr>
      </p:pic>
      <p:pic>
        <p:nvPicPr>
          <p:cNvPr id="137" name="Graphic 20" descr=""/>
          <p:cNvPicPr/>
          <p:nvPr/>
        </p:nvPicPr>
        <p:blipFill>
          <a:blip r:embed="rId10"/>
          <a:stretch/>
        </p:blipFill>
        <p:spPr>
          <a:xfrm>
            <a:off x="5493960" y="2644920"/>
            <a:ext cx="1203120" cy="1203120"/>
          </a:xfrm>
          <a:prstGeom prst="rect">
            <a:avLst/>
          </a:prstGeom>
          <a:ln>
            <a:noFill/>
          </a:ln>
        </p:spPr>
      </p:pic>
      <p:pic>
        <p:nvPicPr>
          <p:cNvPr id="138" name="Graphic 24" descr=""/>
          <p:cNvPicPr/>
          <p:nvPr/>
        </p:nvPicPr>
        <p:blipFill>
          <a:blip r:embed="rId11"/>
          <a:stretch/>
        </p:blipFill>
        <p:spPr>
          <a:xfrm>
            <a:off x="8322120" y="3308760"/>
            <a:ext cx="279000" cy="279000"/>
          </a:xfrm>
          <a:prstGeom prst="rect">
            <a:avLst/>
          </a:prstGeom>
          <a:ln>
            <a:noFill/>
          </a:ln>
        </p:spPr>
      </p:pic>
      <p:pic>
        <p:nvPicPr>
          <p:cNvPr id="139" name="Graphic 26" descr=""/>
          <p:cNvPicPr/>
          <p:nvPr/>
        </p:nvPicPr>
        <p:blipFill>
          <a:blip r:embed="rId12"/>
          <a:stretch/>
        </p:blipFill>
        <p:spPr>
          <a:xfrm>
            <a:off x="8622360" y="3307680"/>
            <a:ext cx="279000" cy="279000"/>
          </a:xfrm>
          <a:prstGeom prst="rect">
            <a:avLst/>
          </a:prstGeom>
          <a:ln>
            <a:noFill/>
          </a:ln>
        </p:spPr>
      </p:pic>
      <p:pic>
        <p:nvPicPr>
          <p:cNvPr id="140" name="Graphic 27" descr=""/>
          <p:cNvPicPr/>
          <p:nvPr/>
        </p:nvPicPr>
        <p:blipFill>
          <a:blip r:embed="rId13"/>
          <a:stretch/>
        </p:blipFill>
        <p:spPr>
          <a:xfrm>
            <a:off x="8909280" y="3307680"/>
            <a:ext cx="279000" cy="279000"/>
          </a:xfrm>
          <a:prstGeom prst="rect">
            <a:avLst/>
          </a:prstGeom>
          <a:ln>
            <a:noFill/>
          </a:ln>
        </p:spPr>
      </p:pic>
      <p:pic>
        <p:nvPicPr>
          <p:cNvPr id="141" name="Graphic 37" descr=""/>
          <p:cNvPicPr/>
          <p:nvPr/>
        </p:nvPicPr>
        <p:blipFill>
          <a:blip r:embed="rId14"/>
          <a:stretch/>
        </p:blipFill>
        <p:spPr>
          <a:xfrm>
            <a:off x="8342640" y="4688640"/>
            <a:ext cx="279000" cy="279000"/>
          </a:xfrm>
          <a:prstGeom prst="rect">
            <a:avLst/>
          </a:prstGeom>
          <a:ln>
            <a:noFill/>
          </a:ln>
        </p:spPr>
      </p:pic>
      <p:pic>
        <p:nvPicPr>
          <p:cNvPr id="142" name="Graphic 38" descr=""/>
          <p:cNvPicPr/>
          <p:nvPr/>
        </p:nvPicPr>
        <p:blipFill>
          <a:blip r:embed="rId15"/>
          <a:stretch/>
        </p:blipFill>
        <p:spPr>
          <a:xfrm>
            <a:off x="8642880" y="4687560"/>
            <a:ext cx="279000" cy="279000"/>
          </a:xfrm>
          <a:prstGeom prst="rect">
            <a:avLst/>
          </a:prstGeom>
          <a:ln>
            <a:noFill/>
          </a:ln>
        </p:spPr>
      </p:pic>
      <p:pic>
        <p:nvPicPr>
          <p:cNvPr id="143" name="Graphic 39" descr=""/>
          <p:cNvPicPr/>
          <p:nvPr/>
        </p:nvPicPr>
        <p:blipFill>
          <a:blip r:embed="rId16"/>
          <a:stretch/>
        </p:blipFill>
        <p:spPr>
          <a:xfrm>
            <a:off x="8929800" y="4687560"/>
            <a:ext cx="279000" cy="279000"/>
          </a:xfrm>
          <a:prstGeom prst="rect">
            <a:avLst/>
          </a:prstGeom>
          <a:ln>
            <a:noFill/>
          </a:ln>
        </p:spPr>
      </p:pic>
      <p:pic>
        <p:nvPicPr>
          <p:cNvPr id="144" name="Graphic 40" descr=""/>
          <p:cNvPicPr/>
          <p:nvPr/>
        </p:nvPicPr>
        <p:blipFill>
          <a:blip r:embed="rId17"/>
          <a:stretch/>
        </p:blipFill>
        <p:spPr>
          <a:xfrm>
            <a:off x="8325000" y="5938920"/>
            <a:ext cx="279000" cy="279000"/>
          </a:xfrm>
          <a:prstGeom prst="rect">
            <a:avLst/>
          </a:prstGeom>
          <a:ln>
            <a:noFill/>
          </a:ln>
        </p:spPr>
      </p:pic>
      <p:pic>
        <p:nvPicPr>
          <p:cNvPr id="145" name="Graphic 41" descr=""/>
          <p:cNvPicPr/>
          <p:nvPr/>
        </p:nvPicPr>
        <p:blipFill>
          <a:blip r:embed="rId18"/>
          <a:stretch/>
        </p:blipFill>
        <p:spPr>
          <a:xfrm>
            <a:off x="8625240" y="5937840"/>
            <a:ext cx="279000" cy="279000"/>
          </a:xfrm>
          <a:prstGeom prst="rect">
            <a:avLst/>
          </a:prstGeom>
          <a:ln>
            <a:noFill/>
          </a:ln>
        </p:spPr>
      </p:pic>
      <p:pic>
        <p:nvPicPr>
          <p:cNvPr id="146" name="Graphic 42" descr=""/>
          <p:cNvPicPr/>
          <p:nvPr/>
        </p:nvPicPr>
        <p:blipFill>
          <a:blip r:embed="rId19"/>
          <a:stretch/>
        </p:blipFill>
        <p:spPr>
          <a:xfrm>
            <a:off x="8912160" y="5937840"/>
            <a:ext cx="279000" cy="27900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6958440" y="2778840"/>
            <a:ext cx="1086840" cy="707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dobe Heiti Std R"/>
              </a:rPr>
              <a:t>Followers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963840" y="4097880"/>
            <a:ext cx="1086840" cy="707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dobe Heiti Std R"/>
              </a:rPr>
              <a:t>Followers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958440" y="5370480"/>
            <a:ext cx="1086840" cy="707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dobe Heiti Std R"/>
              </a:rPr>
              <a:t>Followers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904760" y="5121720"/>
            <a:ext cx="1445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Root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3358080" y="4131360"/>
            <a:ext cx="1086840" cy="707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dobe Heiti Std R"/>
              </a:rPr>
              <a:t>Followers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754200" y="2286000"/>
            <a:ext cx="2982240" cy="17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Retrieve user information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Bio text (Demographic info)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Post text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Image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‘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Community Mining’ from Ikeda et al for followers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Current Progress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80400" y="2167920"/>
            <a:ext cx="9613080" cy="43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Retrieve user public information.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Instagram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Retrieve post Images and Captions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Retrieve followers and repeat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Pending (dataset used in You et al) Contained a set of Instagram Posts along with Pintrest and other social media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Next Step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80400" y="2167920"/>
            <a:ext cx="9613080" cy="43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Determining interests based on information gathered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Looking at the relevance of user terms to terms that are relevant to an interest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Aikake’s Information criteria -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Community Method proposed in Ikeda et al. With followers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Extend with terms derived from image content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Associate images by hashtags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Compile lists of terms that are relevant to a topic for comparison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80400" y="2869920"/>
            <a:ext cx="9613080" cy="10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Questions?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451</TotalTime>
  <Application>LibreOffice/5.2.7.2$Linux_X86_64 LibreOffice_project/20m0$Build-2</Application>
  <Words>270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2018-10-09T00:50:16Z</dcterms:created>
  <dc:creator>Becerra, Valentin</dc:creator>
  <dc:description/>
  <dc:language>en-US</dc:language>
  <cp:lastModifiedBy/>
  <dcterms:modified xsi:type="dcterms:W3CDTF">2018-11-01T10:44:53Z</dcterms:modified>
  <cp:revision>39</cp:revision>
  <dc:subject/>
  <dc:title>Title Layout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InternalTags">
    <vt:lpwstr/>
  </property>
  <property fmtid="{D5CDD505-2E9C-101B-9397-08002B2CF9AE}" pid="12" name="LinksUpToDate">
    <vt:bool>0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0</vt:i4>
  </property>
  <property fmtid="{D5CDD505-2E9C-101B-9397-08002B2CF9AE}" pid="16" name="Order">
    <vt:i4>74064600</vt:i4>
  </property>
  <property fmtid="{D5CDD505-2E9C-101B-9397-08002B2CF9AE}" pid="17" name="PresentationFormat">
    <vt:lpwstr>Widescreen</vt:lpwstr>
  </property>
  <property fmtid="{D5CDD505-2E9C-101B-9397-08002B2CF9AE}" pid="18" name="ScaleCrop">
    <vt:bool>0</vt:bool>
  </property>
  <property fmtid="{D5CDD505-2E9C-101B-9397-08002B2CF9AE}" pid="19" name="ScenarioTags">
    <vt:lpwstr/>
  </property>
  <property fmtid="{D5CDD505-2E9C-101B-9397-08002B2CF9AE}" pid="20" name="ShareDoc">
    <vt:bool>0</vt:bool>
  </property>
  <property fmtid="{D5CDD505-2E9C-101B-9397-08002B2CF9AE}" pid="21" name="Slides">
    <vt:i4>11</vt:i4>
  </property>
</Properties>
</file>