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3" r:id="rId16"/>
    <p:sldId id="271" r:id="rId17"/>
    <p:sldId id="272" r:id="rId18"/>
    <p:sldId id="274" r:id="rId19"/>
    <p:sldId id="275" r:id="rId20"/>
    <p:sldId id="276"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147856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398954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7395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224462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808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89525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861040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59120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360439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99D48-B964-4146-BCDF-CF138B29BB3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388132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F99D48-B964-4146-BCDF-CF138B29BB3E}"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214682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F99D48-B964-4146-BCDF-CF138B29BB3E}" type="datetimeFigureOut">
              <a:rPr lang="en-US" smtClean="0"/>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134647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F99D48-B964-4146-BCDF-CF138B29BB3E}" type="datetimeFigureOut">
              <a:rPr lang="en-US" smtClean="0"/>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304934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99D48-B964-4146-BCDF-CF138B29BB3E}" type="datetimeFigureOut">
              <a:rPr lang="en-US" smtClean="0"/>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247693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F99D48-B964-4146-BCDF-CF138B29BB3E}"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314626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F99D48-B964-4146-BCDF-CF138B29BB3E}"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A7B8E-7082-4232-B449-F0EDD0E101BA}" type="slidenum">
              <a:rPr lang="en-US" smtClean="0"/>
              <a:t>‹#›</a:t>
            </a:fld>
            <a:endParaRPr lang="en-US"/>
          </a:p>
        </p:txBody>
      </p:sp>
    </p:spTree>
    <p:extLst>
      <p:ext uri="{BB962C8B-B14F-4D97-AF65-F5344CB8AC3E}">
        <p14:creationId xmlns:p14="http://schemas.microsoft.com/office/powerpoint/2010/main" val="50702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F99D48-B964-4146-BCDF-CF138B29BB3E}" type="datetimeFigureOut">
              <a:rPr lang="en-US" smtClean="0"/>
              <a:t>12/10/2016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0A7B8E-7082-4232-B449-F0EDD0E101BA}" type="slidenum">
              <a:rPr lang="en-US" smtClean="0"/>
              <a:t>‹#›</a:t>
            </a:fld>
            <a:endParaRPr lang="en-US"/>
          </a:p>
        </p:txBody>
      </p:sp>
    </p:spTree>
    <p:extLst>
      <p:ext uri="{BB962C8B-B14F-4D97-AF65-F5344CB8AC3E}">
        <p14:creationId xmlns:p14="http://schemas.microsoft.com/office/powerpoint/2010/main" val="13412469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www.microsoft.com/en-us/dynamics/free-crm-trial.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www.microsoft.com/en-us/dynamics/crm-login.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jas.microsoftcrmportal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52399"/>
            <a:ext cx="7766936" cy="1646302"/>
          </a:xfrm>
        </p:spPr>
        <p:txBody>
          <a:bodyPr/>
          <a:lstStyle/>
          <a:p>
            <a:r>
              <a:rPr lang="en-US" dirty="0" smtClean="0"/>
              <a:t>Microsoft Dynamics CRM</a:t>
            </a:r>
            <a:endParaRPr lang="en-US" dirty="0"/>
          </a:p>
        </p:txBody>
      </p:sp>
      <p:sp>
        <p:nvSpPr>
          <p:cNvPr id="3" name="Subtitle 2"/>
          <p:cNvSpPr>
            <a:spLocks noGrp="1"/>
          </p:cNvSpPr>
          <p:nvPr>
            <p:ph type="subTitle" idx="1"/>
          </p:nvPr>
        </p:nvSpPr>
        <p:spPr>
          <a:xfrm>
            <a:off x="1507067" y="3032133"/>
            <a:ext cx="7766936" cy="1096899"/>
          </a:xfrm>
        </p:spPr>
        <p:txBody>
          <a:bodyPr>
            <a:normAutofit/>
          </a:bodyPr>
          <a:lstStyle/>
          <a:p>
            <a:r>
              <a:rPr lang="en-US" sz="4000" dirty="0" smtClean="0"/>
              <a:t>Portal Capabilities</a:t>
            </a:r>
            <a:endParaRPr lang="en-US" sz="4000" dirty="0"/>
          </a:p>
        </p:txBody>
      </p:sp>
      <p:sp>
        <p:nvSpPr>
          <p:cNvPr id="4" name="TextBox 3"/>
          <p:cNvSpPr txBox="1"/>
          <p:nvPr/>
        </p:nvSpPr>
        <p:spPr>
          <a:xfrm>
            <a:off x="4558312" y="5226871"/>
            <a:ext cx="4715691" cy="461665"/>
          </a:xfrm>
          <a:prstGeom prst="rect">
            <a:avLst/>
          </a:prstGeom>
          <a:noFill/>
        </p:spPr>
        <p:txBody>
          <a:bodyPr wrap="square" rtlCol="0">
            <a:spAutoFit/>
          </a:bodyPr>
          <a:lstStyle/>
          <a:p>
            <a:pPr algn="r"/>
            <a:r>
              <a:rPr lang="en-US" sz="2400" dirty="0" smtClean="0">
                <a:latin typeface="Verdana" panose="020B0604030504040204" pitchFamily="34" charset="0"/>
                <a:ea typeface="Verdana" panose="020B0604030504040204" pitchFamily="34" charset="0"/>
                <a:cs typeface="Verdana" panose="020B0604030504040204" pitchFamily="34" charset="0"/>
              </a:rPr>
              <a:t>Arockia Jasmine A</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63841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Partner portal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533571"/>
            <a:ext cx="8596668" cy="3880773"/>
          </a:xfrm>
        </p:spPr>
        <p:txBody>
          <a:bodyPr/>
          <a:lstStyle/>
          <a:p>
            <a:pPr algn="just"/>
            <a:r>
              <a:rPr lang="en-US" dirty="0" smtClean="0">
                <a:latin typeface="Arial" panose="020B0604020202020204" pitchFamily="34" charset="0"/>
                <a:cs typeface="Arial" panose="020B0604020202020204" pitchFamily="34" charset="0"/>
              </a:rPr>
              <a:t>A Partner Portal provides a means of distributing and managing Partner Leads and opportunities, as well as providing the partner with the information they need to be effective.</a:t>
            </a:r>
          </a:p>
          <a:p>
            <a:pPr algn="just"/>
            <a:r>
              <a:rPr lang="en-US" dirty="0" smtClean="0">
                <a:latin typeface="Arial" panose="020B0604020202020204" pitchFamily="34" charset="0"/>
                <a:cs typeface="Arial" panose="020B0604020202020204" pitchFamily="34" charset="0"/>
              </a:rPr>
              <a:t>This portal provides implementations of the following features:</a:t>
            </a:r>
          </a:p>
          <a:p>
            <a:pPr lvl="1" algn="just">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Access and review new leads provided by the company. </a:t>
            </a:r>
          </a:p>
          <a:p>
            <a:pPr lvl="1" algn="just">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Update lead status and opportunity information.</a:t>
            </a:r>
          </a:p>
          <a:p>
            <a:pPr lvl="1" algn="just">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Generate a quotation.</a:t>
            </a:r>
          </a:p>
          <a:p>
            <a:pPr lvl="1" algn="just">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Enter support tickets for partner’s customers.</a:t>
            </a:r>
          </a:p>
        </p:txBody>
      </p:sp>
    </p:spTree>
    <p:extLst>
      <p:ext uri="{BB962C8B-B14F-4D97-AF65-F5344CB8AC3E}">
        <p14:creationId xmlns:p14="http://schemas.microsoft.com/office/powerpoint/2010/main" val="62423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7497"/>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Community portal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494383"/>
            <a:ext cx="8596668" cy="3880773"/>
          </a:xfrm>
        </p:spPr>
        <p:txBody>
          <a:bodyPr>
            <a:normAutofit/>
          </a:bodyPr>
          <a:lstStyle/>
          <a:p>
            <a:pPr algn="just">
              <a:lnSpc>
                <a:spcPct val="100000"/>
              </a:lnSpc>
            </a:pPr>
            <a:r>
              <a:rPr lang="en-US" dirty="0">
                <a:latin typeface="Arial" panose="020B0604020202020204" pitchFamily="34" charset="0"/>
                <a:cs typeface="Arial" panose="020B0604020202020204" pitchFamily="34" charset="0"/>
              </a:rPr>
              <a:t>The community portal provides a method for organizations to develop deep relationships with their customers. </a:t>
            </a:r>
          </a:p>
          <a:p>
            <a:pPr algn="just">
              <a:lnSpc>
                <a:spcPct val="100000"/>
              </a:lnSpc>
            </a:pPr>
            <a:r>
              <a:rPr lang="en-US" dirty="0">
                <a:latin typeface="Arial" panose="020B0604020202020204" pitchFamily="34" charset="0"/>
                <a:cs typeface="Arial" panose="020B0604020202020204" pitchFamily="34" charset="0"/>
              </a:rPr>
              <a:t>This portal provides implementations of the following features:</a:t>
            </a:r>
          </a:p>
          <a:p>
            <a:pPr lvl="1" algn="just">
              <a:buFont typeface="Wingdings" panose="05000000000000000000" pitchFamily="2" charset="2"/>
              <a:buChar char="Ø"/>
            </a:pPr>
            <a:r>
              <a:rPr lang="en-US" dirty="0">
                <a:latin typeface="Arial" panose="020B0604020202020204" pitchFamily="34" charset="0"/>
                <a:cs typeface="Arial" panose="020B0604020202020204" pitchFamily="34" charset="0"/>
              </a:rPr>
              <a:t>Content Publishing</a:t>
            </a:r>
          </a:p>
          <a:p>
            <a:pPr lvl="1" algn="just">
              <a:buFont typeface="Wingdings" panose="05000000000000000000" pitchFamily="2" charset="2"/>
              <a:buChar char="Ø"/>
            </a:pPr>
            <a:r>
              <a:rPr lang="en-US" dirty="0">
                <a:latin typeface="Arial" panose="020B0604020202020204" pitchFamily="34" charset="0"/>
                <a:cs typeface="Arial" panose="020B0604020202020204" pitchFamily="34" charset="0"/>
              </a:rPr>
              <a:t>Corporate Blogs</a:t>
            </a:r>
          </a:p>
          <a:p>
            <a:pPr lvl="1" algn="just">
              <a:buFont typeface="Wingdings" panose="05000000000000000000" pitchFamily="2" charset="2"/>
              <a:buChar char="Ø"/>
            </a:pPr>
            <a:r>
              <a:rPr lang="en-US" dirty="0">
                <a:latin typeface="Arial" panose="020B0604020202020204" pitchFamily="34" charset="0"/>
                <a:cs typeface="Arial" panose="020B0604020202020204" pitchFamily="34" charset="0"/>
              </a:rPr>
              <a:t>Discussion Forums</a:t>
            </a:r>
          </a:p>
          <a:p>
            <a:pPr lvl="1" algn="just">
              <a:buFont typeface="Wingdings" panose="05000000000000000000" pitchFamily="2" charset="2"/>
              <a:buChar char="Ø"/>
            </a:pPr>
            <a:r>
              <a:rPr lang="en-US" dirty="0">
                <a:latin typeface="Arial" panose="020B0604020202020204" pitchFamily="34" charset="0"/>
                <a:cs typeface="Arial" panose="020B0604020202020204" pitchFamily="34" charset="0"/>
              </a:rPr>
              <a:t>Idea crowdsourcing</a:t>
            </a:r>
          </a:p>
          <a:p>
            <a:pPr lvl="1" algn="just">
              <a:buFont typeface="Wingdings" panose="05000000000000000000" pitchFamily="2" charset="2"/>
              <a:buChar char="Ø"/>
            </a:pPr>
            <a:r>
              <a:rPr lang="en-US" dirty="0">
                <a:latin typeface="Arial" panose="020B0604020202020204" pitchFamily="34" charset="0"/>
                <a:cs typeface="Arial" panose="020B0604020202020204" pitchFamily="34" charset="0"/>
              </a:rPr>
              <a:t>Help Desk</a:t>
            </a:r>
          </a:p>
        </p:txBody>
      </p:sp>
    </p:spTree>
    <p:extLst>
      <p:ext uri="{BB962C8B-B14F-4D97-AF65-F5344CB8AC3E}">
        <p14:creationId xmlns:p14="http://schemas.microsoft.com/office/powerpoint/2010/main" val="3243038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Employee portal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546634"/>
            <a:ext cx="8596668" cy="3880773"/>
          </a:xfrm>
        </p:spPr>
        <p:txBody>
          <a:bodyPr>
            <a:normAutofit/>
          </a:bodyPr>
          <a:lstStyle/>
          <a:p>
            <a:pPr algn="just"/>
            <a:r>
              <a:rPr lang="en-US" dirty="0">
                <a:latin typeface="Arial" panose="020B0604020202020204" pitchFamily="34" charset="0"/>
                <a:cs typeface="Arial" panose="020B0604020202020204" pitchFamily="34" charset="0"/>
              </a:rPr>
              <a:t>An Employee Portal lets the employee enter help desk support requests, and provides a place where the employee can obtain information and forms that are needed.</a:t>
            </a:r>
          </a:p>
          <a:p>
            <a:pPr algn="just"/>
            <a:r>
              <a:rPr lang="en-US" dirty="0">
                <a:latin typeface="Arial" panose="020B0604020202020204" pitchFamily="34" charset="0"/>
                <a:cs typeface="Arial" panose="020B0604020202020204" pitchFamily="34" charset="0"/>
              </a:rPr>
              <a:t>This portal provides implementations of the following features:</a:t>
            </a:r>
          </a:p>
          <a:p>
            <a:pPr lvl="1"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Enter </a:t>
            </a:r>
            <a:r>
              <a:rPr lang="en-US" dirty="0">
                <a:latin typeface="Arial" panose="020B0604020202020204" pitchFamily="34" charset="0"/>
                <a:cs typeface="Arial" panose="020B0604020202020204" pitchFamily="34" charset="0"/>
              </a:rPr>
              <a:t>a Help Desk Ticket.</a:t>
            </a:r>
          </a:p>
          <a:p>
            <a:pPr lvl="1"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Review </a:t>
            </a:r>
            <a:r>
              <a:rPr lang="en-US" dirty="0">
                <a:latin typeface="Arial" panose="020B0604020202020204" pitchFamily="34" charset="0"/>
                <a:cs typeface="Arial" panose="020B0604020202020204" pitchFamily="34" charset="0"/>
              </a:rPr>
              <a:t>status of Help Desk Tickets previously entered.</a:t>
            </a:r>
          </a:p>
          <a:p>
            <a:pPr lvl="1"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Update </a:t>
            </a:r>
            <a:r>
              <a:rPr lang="en-US" dirty="0">
                <a:latin typeface="Arial" panose="020B0604020202020204" pitchFamily="34" charset="0"/>
                <a:cs typeface="Arial" panose="020B0604020202020204" pitchFamily="34" charset="0"/>
              </a:rPr>
              <a:t>employee address and contact information</a:t>
            </a:r>
            <a:r>
              <a:rPr lang="en-US" dirty="0" smtClean="0">
                <a:latin typeface="Arial" panose="020B0604020202020204" pitchFamily="34" charset="0"/>
                <a:cs typeface="Arial" panose="020B0604020202020204" pitchFamily="34" charset="0"/>
              </a:rPr>
              <a:t>.</a:t>
            </a:r>
          </a:p>
          <a:p>
            <a:pPr lvl="1"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See company news, links, product information, available downloads, etc.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234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4" y="3148148"/>
            <a:ext cx="10515600" cy="796835"/>
          </a:xfrm>
        </p:spPr>
        <p:txBody>
          <a:bodyPr>
            <a:normAutofit/>
          </a:bodyPr>
          <a:lstStyle/>
          <a:p>
            <a:pPr algn="ctr"/>
            <a:r>
              <a:rPr lang="en-US" sz="4400" b="1" dirty="0" smtClean="0">
                <a:latin typeface="Verdana" panose="020B0604030504040204" pitchFamily="34" charset="0"/>
                <a:ea typeface="Verdana" panose="020B0604030504040204" pitchFamily="34" charset="0"/>
                <a:cs typeface="Verdana" panose="020B0604030504040204" pitchFamily="34" charset="0"/>
              </a:rPr>
              <a:t>Demo</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73288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36935" y="1149531"/>
            <a:ext cx="11662955" cy="5408022"/>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1: Sign up for a trial account by clicking this link</a:t>
            </a:r>
          </a:p>
          <a:p>
            <a:pPr marL="0" indent="0">
              <a:buNone/>
            </a:pPr>
            <a:r>
              <a:rPr lang="en-US" dirty="0" smtClean="0">
                <a:latin typeface="Arial" panose="020B0604020202020204" pitchFamily="34" charset="0"/>
                <a:cs typeface="Arial" panose="020B0604020202020204" pitchFamily="34" charset="0"/>
                <a:hlinkClick r:id="rId2"/>
              </a:rPr>
              <a:t>https://www.microsoft.com/en-us/dynamics/free-crm-trial.aspx</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Step 2: Click on “</a:t>
            </a:r>
            <a:r>
              <a:rPr lang="en-US" b="1" dirty="0" smtClean="0">
                <a:latin typeface="Arial" panose="020B0604020202020204" pitchFamily="34" charset="0"/>
                <a:cs typeface="Arial" panose="020B0604020202020204" pitchFamily="34" charset="0"/>
              </a:rPr>
              <a:t>Get Started</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Step 3: Fill the details and Proceed.</a:t>
            </a:r>
          </a:p>
          <a:p>
            <a:pPr marL="0" indent="0">
              <a:buNone/>
            </a:pPr>
            <a:endParaRPr lang="en-US" dirty="0" smtClean="0">
              <a:latin typeface="Arial" panose="020B0604020202020204" pitchFamily="34" charset="0"/>
              <a:cs typeface="Arial" panose="020B0604020202020204" pitchFamily="34"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748" y="2104888"/>
            <a:ext cx="5373518" cy="4073843"/>
          </a:xfrm>
          <a:prstGeom prst="rect">
            <a:avLst/>
          </a:prstGeom>
        </p:spPr>
      </p:pic>
    </p:spTree>
    <p:extLst>
      <p:ext uri="{BB962C8B-B14F-4D97-AF65-F5344CB8AC3E}">
        <p14:creationId xmlns:p14="http://schemas.microsoft.com/office/powerpoint/2010/main" val="1865817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Setup and Configure Trial Portals - Cont.</a:t>
            </a:r>
          </a:p>
        </p:txBody>
      </p:sp>
      <p:sp>
        <p:nvSpPr>
          <p:cNvPr id="3" name="Content Placeholder 2"/>
          <p:cNvSpPr>
            <a:spLocks noGrp="1"/>
          </p:cNvSpPr>
          <p:nvPr>
            <p:ph idx="1"/>
          </p:nvPr>
        </p:nvSpPr>
        <p:spPr>
          <a:xfrm>
            <a:off x="236935" y="1149531"/>
            <a:ext cx="11662955" cy="5408022"/>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a:t>
            </a:r>
            <a:r>
              <a:rPr lang="en-US" dirty="0">
                <a:latin typeface="Arial" panose="020B0604020202020204" pitchFamily="34" charset="0"/>
                <a:cs typeface="Arial" panose="020B0604020202020204" pitchFamily="34" charset="0"/>
              </a:rPr>
              <a:t>4</a:t>
            </a:r>
            <a:r>
              <a:rPr lang="en-US" dirty="0" smtClean="0">
                <a:latin typeface="Arial" panose="020B0604020202020204" pitchFamily="34" charset="0"/>
                <a:cs typeface="Arial" panose="020B0604020202020204" pitchFamily="34" charset="0"/>
              </a:rPr>
              <a:t>: Enter User ID and Password to create a new user.</a:t>
            </a:r>
          </a:p>
          <a:p>
            <a:pPr marL="0" indent="0">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159" y="2224366"/>
            <a:ext cx="5268060" cy="3820058"/>
          </a:xfrm>
          <a:prstGeom prst="rect">
            <a:avLst/>
          </a:prstGeom>
          <a:ln>
            <a:solidFill>
              <a:schemeClr val="tx1"/>
            </a:solidFill>
          </a:ln>
        </p:spPr>
      </p:pic>
    </p:spTree>
    <p:extLst>
      <p:ext uri="{BB962C8B-B14F-4D97-AF65-F5344CB8AC3E}">
        <p14:creationId xmlns:p14="http://schemas.microsoft.com/office/powerpoint/2010/main" val="1825503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36935" y="1149531"/>
            <a:ext cx="11662955" cy="5408022"/>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5: Sign in to the Dynamics CRM by clicking this link</a:t>
            </a:r>
          </a:p>
          <a:p>
            <a:pPr marL="0" indent="0">
              <a:buNone/>
            </a:pPr>
            <a:r>
              <a:rPr lang="en-US" dirty="0" smtClean="0">
                <a:latin typeface="Arial" panose="020B0604020202020204" pitchFamily="34" charset="0"/>
                <a:cs typeface="Arial" panose="020B0604020202020204" pitchFamily="34" charset="0"/>
                <a:hlinkClick r:id="rId2"/>
              </a:rPr>
              <a:t>https://www.microsoft.com/en-us/dynamics/crm-login.aspx</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869" y="2208130"/>
            <a:ext cx="4163006" cy="4153480"/>
          </a:xfrm>
          <a:prstGeom prst="rect">
            <a:avLst/>
          </a:prstGeom>
          <a:ln>
            <a:solidFill>
              <a:schemeClr val="tx1"/>
            </a:solidFill>
          </a:ln>
          <a:effectLst>
            <a:softEdge rad="0"/>
          </a:effectLst>
        </p:spPr>
      </p:pic>
    </p:spTree>
    <p:extLst>
      <p:ext uri="{BB962C8B-B14F-4D97-AF65-F5344CB8AC3E}">
        <p14:creationId xmlns:p14="http://schemas.microsoft.com/office/powerpoint/2010/main" val="1319518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36935" y="1149531"/>
            <a:ext cx="11662955" cy="5408022"/>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6: Click on “</a:t>
            </a:r>
            <a:r>
              <a:rPr lang="en-US" b="1" dirty="0" smtClean="0">
                <a:latin typeface="Arial" panose="020B0604020202020204" pitchFamily="34" charset="0"/>
                <a:cs typeface="Arial" panose="020B0604020202020204" pitchFamily="34" charset="0"/>
              </a:rPr>
              <a:t>Admin” </a:t>
            </a:r>
            <a:r>
              <a:rPr lang="en-US" dirty="0" smtClean="0">
                <a:latin typeface="Arial" panose="020B0604020202020204" pitchFamily="34" charset="0"/>
                <a:cs typeface="Arial" panose="020B0604020202020204" pitchFamily="34" charset="0"/>
              </a:rPr>
              <a:t>-&gt; “</a:t>
            </a:r>
            <a:r>
              <a:rPr lang="en-US" b="1" dirty="0" smtClean="0">
                <a:latin typeface="Arial" panose="020B0604020202020204" pitchFamily="34" charset="0"/>
                <a:cs typeface="Arial" panose="020B0604020202020204" pitchFamily="34" charset="0"/>
              </a:rPr>
              <a:t>Admin Center</a:t>
            </a:r>
            <a:r>
              <a:rPr lang="en-US" dirty="0" smtClean="0">
                <a:latin typeface="Arial" panose="020B0604020202020204" pitchFamily="34" charset="0"/>
                <a:cs typeface="Arial" panose="020B0604020202020204" pitchFamily="34" charset="0"/>
              </a:rPr>
              <a:t>” -&gt; “</a:t>
            </a:r>
            <a:r>
              <a:rPr lang="en-US" b="1" dirty="0" smtClean="0">
                <a:latin typeface="Arial" panose="020B0604020202020204" pitchFamily="34" charset="0"/>
                <a:cs typeface="Arial" panose="020B0604020202020204" pitchFamily="34" charset="0"/>
              </a:rPr>
              <a:t>Dynamics 365</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62" y="1792542"/>
            <a:ext cx="7349139" cy="4573137"/>
          </a:xfrm>
          <a:prstGeom prst="rect">
            <a:avLst/>
          </a:prstGeom>
        </p:spPr>
      </p:pic>
    </p:spTree>
    <p:extLst>
      <p:ext uri="{BB962C8B-B14F-4D97-AF65-F5344CB8AC3E}">
        <p14:creationId xmlns:p14="http://schemas.microsoft.com/office/powerpoint/2010/main" val="2241867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36935" y="1149531"/>
            <a:ext cx="11662955" cy="5408022"/>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7: Click on “</a:t>
            </a:r>
            <a:r>
              <a:rPr lang="en-US" b="1" dirty="0" smtClean="0">
                <a:latin typeface="Arial" panose="020B0604020202020204" pitchFamily="34" charset="0"/>
                <a:cs typeface="Arial" panose="020B0604020202020204" pitchFamily="34" charset="0"/>
              </a:rPr>
              <a:t>Complete Setup”</a:t>
            </a:r>
            <a:endParaRPr lang="en-US" b="1" dirty="0" smtClean="0">
              <a:latin typeface="Arial" panose="020B0604020202020204" pitchFamily="34" charset="0"/>
              <a:cs typeface="Arial" panose="020B060402020202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3" y="1903874"/>
            <a:ext cx="8670848" cy="4222606"/>
          </a:xfrm>
          <a:prstGeom prst="rect">
            <a:avLst/>
          </a:prstGeom>
        </p:spPr>
      </p:pic>
    </p:spTree>
    <p:extLst>
      <p:ext uri="{BB962C8B-B14F-4D97-AF65-F5344CB8AC3E}">
        <p14:creationId xmlns:p14="http://schemas.microsoft.com/office/powerpoint/2010/main" val="1959490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2250" y="1149531"/>
            <a:ext cx="4609384" cy="5408022"/>
          </a:xfrm>
        </p:spPr>
        <p:txBody>
          <a:bodyPr>
            <a:normAutofit/>
          </a:bodyPr>
          <a:lstStyle/>
          <a:p>
            <a:pPr marL="0" indent="0" algn="just">
              <a:buNone/>
            </a:pPr>
            <a:r>
              <a:rPr lang="en-US" dirty="0" smtClean="0">
                <a:latin typeface="Arial" panose="020B0604020202020204" pitchFamily="34" charset="0"/>
                <a:cs typeface="Arial" panose="020B0604020202020204" pitchFamily="34" charset="0"/>
              </a:rPr>
              <a:t>Step 8: In Dynamics 365 Administration center click on “</a:t>
            </a:r>
            <a:r>
              <a:rPr lang="en-US" b="1" dirty="0" smtClean="0">
                <a:latin typeface="Arial" panose="020B0604020202020204" pitchFamily="34" charset="0"/>
                <a:cs typeface="Arial" panose="020B0604020202020204" pitchFamily="34" charset="0"/>
              </a:rPr>
              <a:t>Applications</a:t>
            </a:r>
            <a:r>
              <a:rPr lang="en-US" dirty="0" smtClean="0">
                <a:latin typeface="Arial" panose="020B0604020202020204" pitchFamily="34" charset="0"/>
                <a:cs typeface="Arial" panose="020B0604020202020204" pitchFamily="34" charset="0"/>
              </a:rPr>
              <a:t>”</a:t>
            </a:r>
          </a:p>
          <a:p>
            <a:pPr marL="0" indent="0" algn="just">
              <a:buNone/>
            </a:pPr>
            <a:r>
              <a:rPr lang="en-US" dirty="0" smtClean="0">
                <a:latin typeface="Arial" panose="020B0604020202020204" pitchFamily="34" charset="0"/>
                <a:cs typeface="Arial" panose="020B0604020202020204" pitchFamily="34" charset="0"/>
              </a:rPr>
              <a:t>Step 9: And then click on “</a:t>
            </a:r>
            <a:r>
              <a:rPr lang="en-US" b="1" dirty="0" smtClean="0">
                <a:latin typeface="Arial" panose="020B0604020202020204" pitchFamily="34" charset="0"/>
                <a:cs typeface="Arial" panose="020B0604020202020204" pitchFamily="34" charset="0"/>
              </a:rPr>
              <a:t>Portal Add-On</a:t>
            </a:r>
            <a:r>
              <a:rPr lang="en-US" dirty="0" smtClean="0">
                <a:latin typeface="Arial" panose="020B0604020202020204" pitchFamily="34" charset="0"/>
                <a:cs typeface="Arial" panose="020B0604020202020204" pitchFamily="34" charset="0"/>
              </a:rPr>
              <a:t>”</a:t>
            </a:r>
          </a:p>
          <a:p>
            <a:pPr marL="0" indent="0" algn="just">
              <a:buNone/>
            </a:pPr>
            <a:r>
              <a:rPr lang="en-US" dirty="0" smtClean="0">
                <a:latin typeface="Arial" panose="020B0604020202020204" pitchFamily="34" charset="0"/>
                <a:cs typeface="Arial" panose="020B0604020202020204" pitchFamily="34" charset="0"/>
              </a:rPr>
              <a:t>Step 10: Click on “</a:t>
            </a:r>
            <a:r>
              <a:rPr lang="en-US" b="1" dirty="0" smtClean="0">
                <a:latin typeface="Arial" panose="020B0604020202020204" pitchFamily="34" charset="0"/>
                <a:cs typeface="Arial" panose="020B0604020202020204" pitchFamily="34" charset="0"/>
              </a:rPr>
              <a:t>Manage</a:t>
            </a:r>
            <a:r>
              <a:rPr lang="en-US" dirty="0" smtClean="0">
                <a:latin typeface="Arial" panose="020B0604020202020204" pitchFamily="34" charset="0"/>
                <a:cs typeface="Arial" panose="020B0604020202020204" pitchFamily="34" charset="0"/>
              </a:rPr>
              <a:t>” button</a:t>
            </a:r>
            <a:endParaRPr lang="en-US" dirty="0" smtClean="0">
              <a:latin typeface="Arial" panose="020B0604020202020204" pitchFamily="34" charset="0"/>
              <a:cs typeface="Arial" panose="020B060402020202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132" y="1149531"/>
            <a:ext cx="6058012" cy="5241201"/>
          </a:xfrm>
          <a:prstGeom prst="rect">
            <a:avLst/>
          </a:prstGeom>
        </p:spPr>
      </p:pic>
    </p:spTree>
    <p:extLst>
      <p:ext uri="{BB962C8B-B14F-4D97-AF65-F5344CB8AC3E}">
        <p14:creationId xmlns:p14="http://schemas.microsoft.com/office/powerpoint/2010/main" val="33016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CRM</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611949"/>
            <a:ext cx="8596668" cy="3880773"/>
          </a:xfrm>
        </p:spPr>
        <p:txBody>
          <a:bodyPr/>
          <a:lstStyle/>
          <a:p>
            <a:pPr marL="0" indent="0" algn="just">
              <a:buNone/>
            </a:pPr>
            <a:r>
              <a:rPr lang="en-US" dirty="0" smtClean="0">
                <a:latin typeface="Arial" panose="020B0604020202020204" pitchFamily="34" charset="0"/>
                <a:ea typeface="Verdana" panose="020B0604030504040204" pitchFamily="34" charset="0"/>
                <a:cs typeface="Arial" panose="020B0604020202020204" pitchFamily="34" charset="0"/>
              </a:rPr>
              <a:t>What is CRM :</a:t>
            </a:r>
          </a:p>
          <a:p>
            <a:pPr algn="just"/>
            <a:r>
              <a:rPr lang="en-US" dirty="0" smtClean="0">
                <a:latin typeface="Arial" panose="020B0604020202020204" pitchFamily="34" charset="0"/>
                <a:ea typeface="Verdana" panose="020B0604030504040204" pitchFamily="34" charset="0"/>
                <a:cs typeface="Arial" panose="020B0604020202020204" pitchFamily="34" charset="0"/>
              </a:rPr>
              <a:t>Customer relationship management (CRM) can be looked at as a business strategy which is  d</a:t>
            </a:r>
            <a:r>
              <a:rPr lang="en-US" dirty="0" smtClean="0">
                <a:latin typeface="Arial" panose="020B0604020202020204" pitchFamily="34" charset="0"/>
                <a:ea typeface="Verdana" panose="020B0604030504040204" pitchFamily="34" charset="0"/>
                <a:cs typeface="Arial" panose="020B0604020202020204" pitchFamily="34" charset="0"/>
              </a:rPr>
              <a:t>efined to acquire and retain </a:t>
            </a:r>
            <a:r>
              <a:rPr lang="en-US" dirty="0" smtClean="0">
                <a:latin typeface="Arial" panose="020B0604020202020204" pitchFamily="34" charset="0"/>
                <a:ea typeface="Verdana" panose="020B0604030504040204" pitchFamily="34" charset="0"/>
                <a:cs typeface="Arial" panose="020B0604020202020204" pitchFamily="34" charset="0"/>
              </a:rPr>
              <a:t> customers.</a:t>
            </a:r>
          </a:p>
          <a:p>
            <a:pPr marL="0" indent="0" algn="just">
              <a:buNone/>
            </a:pPr>
            <a:r>
              <a:rPr lang="en-US" dirty="0" smtClean="0">
                <a:latin typeface="Arial" panose="020B0604020202020204" pitchFamily="34" charset="0"/>
                <a:ea typeface="Verdana" panose="020B0604030504040204" pitchFamily="34" charset="0"/>
                <a:cs typeface="Arial" panose="020B0604020202020204" pitchFamily="34" charset="0"/>
              </a:rPr>
              <a:t>How it is achieved:</a:t>
            </a:r>
          </a:p>
          <a:p>
            <a:pPr algn="just"/>
            <a:r>
              <a:rPr lang="en-US" dirty="0" smtClean="0">
                <a:latin typeface="Arial" panose="020B0604020202020204" pitchFamily="34" charset="0"/>
                <a:ea typeface="Verdana" panose="020B0604030504040204" pitchFamily="34" charset="0"/>
                <a:cs typeface="Arial" panose="020B0604020202020204" pitchFamily="34" charset="0"/>
              </a:rPr>
              <a:t>It makes use of Processes and supporting technology to  identify and acquire new  customers, retain existing customers, and enhance customer relationships</a:t>
            </a:r>
          </a:p>
        </p:txBody>
      </p:sp>
    </p:spTree>
    <p:extLst>
      <p:ext uri="{BB962C8B-B14F-4D97-AF65-F5344CB8AC3E}">
        <p14:creationId xmlns:p14="http://schemas.microsoft.com/office/powerpoint/2010/main" val="711397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2250" y="1149531"/>
            <a:ext cx="4204436" cy="5408022"/>
          </a:xfrm>
        </p:spPr>
        <p:txBody>
          <a:bodyPr>
            <a:normAutofit/>
          </a:bodyPr>
          <a:lstStyle/>
          <a:p>
            <a:pPr marL="0" indent="0" algn="just">
              <a:buNone/>
            </a:pPr>
            <a:r>
              <a:rPr lang="en-US" dirty="0" smtClean="0">
                <a:latin typeface="Arial" panose="020B0604020202020204" pitchFamily="34" charset="0"/>
                <a:cs typeface="Arial" panose="020B0604020202020204" pitchFamily="34" charset="0"/>
              </a:rPr>
              <a:t>Step 11: It will take you to the “</a:t>
            </a:r>
            <a:r>
              <a:rPr lang="en-US" b="1" dirty="0" smtClean="0">
                <a:latin typeface="Arial" panose="020B0604020202020204" pitchFamily="34" charset="0"/>
                <a:cs typeface="Arial" panose="020B0604020202020204" pitchFamily="34" charset="0"/>
              </a:rPr>
              <a:t>Portal details</a:t>
            </a:r>
            <a:r>
              <a:rPr lang="en-US" dirty="0" smtClean="0">
                <a:latin typeface="Arial" panose="020B0604020202020204" pitchFamily="34" charset="0"/>
                <a:cs typeface="Arial" panose="020B0604020202020204" pitchFamily="34" charset="0"/>
              </a:rPr>
              <a:t>” page where you have to fill in all the required details and Submit</a:t>
            </a:r>
          </a:p>
          <a:p>
            <a:pPr marL="0" indent="0" algn="just">
              <a:buNone/>
            </a:pPr>
            <a:r>
              <a:rPr lang="en-US" dirty="0" smtClean="0">
                <a:latin typeface="Arial" panose="020B0604020202020204" pitchFamily="34" charset="0"/>
                <a:cs typeface="Arial" panose="020B0604020202020204" pitchFamily="34" charset="0"/>
              </a:rPr>
              <a:t>Step 12: It will take some time (around 30 minutes) to setup everything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526" y="1045373"/>
            <a:ext cx="4524852" cy="5812627"/>
          </a:xfrm>
          <a:prstGeom prst="rect">
            <a:avLst/>
          </a:prstGeom>
        </p:spPr>
      </p:pic>
    </p:spTree>
    <p:extLst>
      <p:ext uri="{BB962C8B-B14F-4D97-AF65-F5344CB8AC3E}">
        <p14:creationId xmlns:p14="http://schemas.microsoft.com/office/powerpoint/2010/main" val="2287833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2249" y="1149531"/>
            <a:ext cx="11532699" cy="1423852"/>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13: Portal can be accessed using this link</a:t>
            </a:r>
          </a:p>
          <a:p>
            <a:pPr marL="0" indent="0">
              <a:buNone/>
            </a:pPr>
            <a:r>
              <a:rPr lang="en-US" dirty="0" smtClean="0">
                <a:latin typeface="Arial" panose="020B0604020202020204" pitchFamily="34" charset="0"/>
                <a:cs typeface="Arial" panose="020B0604020202020204" pitchFamily="34" charset="0"/>
                <a:hlinkClick r:id="rId2"/>
              </a:rPr>
              <a:t>https://jas.microsoftcrmportals.com</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Step 14: Customer can register and sign in to the portal</a:t>
            </a:r>
            <a:endParaRPr lang="en-US" dirty="0" smtClean="0">
              <a:latin typeface="Arial" panose="020B0604020202020204" pitchFamily="34" charset="0"/>
              <a:cs typeface="Arial" panose="020B0604020202020204" pitchFamily="34"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25" y="2756263"/>
            <a:ext cx="11784070" cy="3858163"/>
          </a:xfrm>
          <a:prstGeom prst="rect">
            <a:avLst/>
          </a:prstGeom>
        </p:spPr>
      </p:pic>
    </p:spTree>
    <p:extLst>
      <p:ext uri="{BB962C8B-B14F-4D97-AF65-F5344CB8AC3E}">
        <p14:creationId xmlns:p14="http://schemas.microsoft.com/office/powerpoint/2010/main" val="3878772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2249" y="1149531"/>
            <a:ext cx="11532699" cy="744583"/>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15: System administrator can login and directly edit the page.</a:t>
            </a:r>
            <a:endParaRPr lang="en-US" dirty="0" smtClean="0">
              <a:latin typeface="Arial" panose="020B0604020202020204" pitchFamily="34" charset="0"/>
              <a:cs typeface="Arial" panose="020B0604020202020204" pitchFamily="34"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79" y="1799030"/>
            <a:ext cx="10966268" cy="4729044"/>
          </a:xfrm>
          <a:prstGeom prst="rect">
            <a:avLst/>
          </a:prstGeom>
        </p:spPr>
      </p:pic>
    </p:spTree>
    <p:extLst>
      <p:ext uri="{BB962C8B-B14F-4D97-AF65-F5344CB8AC3E}">
        <p14:creationId xmlns:p14="http://schemas.microsoft.com/office/powerpoint/2010/main" val="1637517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169183"/>
            <a:ext cx="11818964" cy="67990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Setup and Configure Trial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2249" y="1149531"/>
            <a:ext cx="11532699" cy="744583"/>
          </a:xfrm>
        </p:spPr>
        <p:txBody>
          <a:bodyPr>
            <a:normAutofit/>
          </a:bodyPr>
          <a:lstStyle/>
          <a:p>
            <a:pPr marL="0" indent="0">
              <a:buNone/>
            </a:pPr>
            <a:r>
              <a:rPr lang="en-US" dirty="0" smtClean="0">
                <a:latin typeface="Arial" panose="020B0604020202020204" pitchFamily="34" charset="0"/>
                <a:cs typeface="Arial" panose="020B0604020202020204" pitchFamily="34" charset="0"/>
              </a:rPr>
              <a:t>Step 16: Customer can login and access Knowledge base, Forums and Support.</a:t>
            </a:r>
            <a:endParaRPr lang="en-US" dirty="0" smtClean="0">
              <a:latin typeface="Arial" panose="020B0604020202020204" pitchFamily="34" charset="0"/>
              <a:cs typeface="Arial" panose="020B060402020202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29" y="1763485"/>
            <a:ext cx="9059767" cy="4837812"/>
          </a:xfrm>
          <a:prstGeom prst="rect">
            <a:avLst/>
          </a:prstGeom>
        </p:spPr>
      </p:pic>
    </p:spTree>
    <p:extLst>
      <p:ext uri="{BB962C8B-B14F-4D97-AF65-F5344CB8AC3E}">
        <p14:creationId xmlns:p14="http://schemas.microsoft.com/office/powerpoint/2010/main" val="1382810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074" y="3108960"/>
            <a:ext cx="10515600" cy="822960"/>
          </a:xfrm>
        </p:spPr>
        <p:txBody>
          <a:bodyPr>
            <a:normAutofit/>
          </a:bodyPr>
          <a:lstStyle/>
          <a:p>
            <a:pPr algn="ctr"/>
            <a:r>
              <a:rPr lang="en-US" sz="4400" b="1" dirty="0" smtClean="0">
                <a:latin typeface="Verdana" panose="020B0604030504040204" pitchFamily="34" charset="0"/>
                <a:ea typeface="Verdana" panose="020B0604030504040204" pitchFamily="34" charset="0"/>
                <a:cs typeface="Verdana" panose="020B0604030504040204" pitchFamily="34" charset="0"/>
              </a:rPr>
              <a:t>Thank You</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350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Benefits of CRM</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572760"/>
            <a:ext cx="8596668" cy="3880773"/>
          </a:xfrm>
        </p:spPr>
        <p:txBody>
          <a:bodyPr/>
          <a:lstStyle/>
          <a:p>
            <a:r>
              <a:rPr lang="en-US" dirty="0" smtClean="0">
                <a:latin typeface="Arial" panose="020B0604020202020204" pitchFamily="34" charset="0"/>
                <a:ea typeface="Verdana" panose="020B0604030504040204" pitchFamily="34" charset="0"/>
                <a:cs typeface="Arial" panose="020B0604020202020204" pitchFamily="34" charset="0"/>
              </a:rPr>
              <a:t>Increase profitability in your sales, marketing, and service divisions</a:t>
            </a:r>
          </a:p>
          <a:p>
            <a:r>
              <a:rPr lang="en-US" dirty="0" smtClean="0">
                <a:latin typeface="Arial" panose="020B0604020202020204" pitchFamily="34" charset="0"/>
                <a:ea typeface="Verdana" panose="020B0604030504040204" pitchFamily="34" charset="0"/>
                <a:cs typeface="Arial" panose="020B0604020202020204" pitchFamily="34" charset="0"/>
              </a:rPr>
              <a:t>Centralize customer information</a:t>
            </a:r>
          </a:p>
          <a:p>
            <a:r>
              <a:rPr lang="en-US" dirty="0" smtClean="0">
                <a:latin typeface="Arial" panose="020B0604020202020204" pitchFamily="34" charset="0"/>
                <a:ea typeface="Verdana" panose="020B0604030504040204" pitchFamily="34" charset="0"/>
                <a:cs typeface="Arial" panose="020B0604020202020204" pitchFamily="34" charset="0"/>
              </a:rPr>
              <a:t>Automate marketing interactions</a:t>
            </a:r>
          </a:p>
          <a:p>
            <a:r>
              <a:rPr lang="en-US" dirty="0" smtClean="0">
                <a:latin typeface="Arial" panose="020B0604020202020204" pitchFamily="34" charset="0"/>
                <a:ea typeface="Verdana" panose="020B0604030504040204" pitchFamily="34" charset="0"/>
                <a:cs typeface="Arial" panose="020B0604020202020204" pitchFamily="34" charset="0"/>
              </a:rPr>
              <a:t>Provide business intelligence</a:t>
            </a:r>
          </a:p>
          <a:p>
            <a:r>
              <a:rPr lang="en-US" dirty="0" smtClean="0">
                <a:latin typeface="Arial" panose="020B0604020202020204" pitchFamily="34" charset="0"/>
                <a:ea typeface="Verdana" panose="020B0604030504040204" pitchFamily="34" charset="0"/>
                <a:cs typeface="Arial" panose="020B0604020202020204" pitchFamily="34" charset="0"/>
              </a:rPr>
              <a:t>Facilitate communications</a:t>
            </a:r>
          </a:p>
          <a:p>
            <a:r>
              <a:rPr lang="en-US" dirty="0" smtClean="0">
                <a:latin typeface="Arial" panose="020B0604020202020204" pitchFamily="34" charset="0"/>
                <a:ea typeface="Verdana" panose="020B0604030504040204" pitchFamily="34" charset="0"/>
                <a:cs typeface="Arial" panose="020B0604020202020204" pitchFamily="34" charset="0"/>
              </a:rPr>
              <a:t>Track sales opportunities</a:t>
            </a:r>
          </a:p>
          <a:p>
            <a:r>
              <a:rPr lang="en-US" dirty="0" smtClean="0">
                <a:latin typeface="Arial" panose="020B0604020202020204" pitchFamily="34" charset="0"/>
                <a:ea typeface="Verdana" panose="020B0604030504040204" pitchFamily="34" charset="0"/>
                <a:cs typeface="Arial" panose="020B0604020202020204" pitchFamily="34" charset="0"/>
              </a:rPr>
              <a:t>Analyze data</a:t>
            </a:r>
          </a:p>
          <a:p>
            <a:r>
              <a:rPr lang="en-US" dirty="0" smtClean="0">
                <a:latin typeface="Arial" panose="020B0604020202020204" pitchFamily="34" charset="0"/>
                <a:ea typeface="Verdana" panose="020B0604030504040204" pitchFamily="34" charset="0"/>
                <a:cs typeface="Arial" panose="020B0604020202020204" pitchFamily="34" charset="0"/>
              </a:rPr>
              <a:t>Enable responsive customer service</a:t>
            </a:r>
            <a:endParaRPr lang="en-US"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56792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Microsoft Dynamics CRM</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572761"/>
            <a:ext cx="8596668" cy="3880773"/>
          </a:xfrm>
        </p:spPr>
        <p:txBody>
          <a:bodyPr>
            <a:normAutofit/>
          </a:bodyPr>
          <a:lstStyle/>
          <a:p>
            <a:pPr algn="just"/>
            <a:r>
              <a:rPr lang="en-US" dirty="0" smtClean="0">
                <a:latin typeface="Arial" panose="020B0604020202020204" pitchFamily="34" charset="0"/>
                <a:cs typeface="Arial" panose="020B0604020202020204" pitchFamily="34" charset="0"/>
              </a:rPr>
              <a:t>Microsoft Dynamics CRM is a customer relationship management application from Microsoft, that provides sales, service, and marketing capabilities. Microsoft sells Microsoft Dynamics CRM separately from the ERP products.</a:t>
            </a:r>
          </a:p>
          <a:p>
            <a:pPr algn="just"/>
            <a:r>
              <a:rPr lang="en-US" dirty="0" smtClean="0">
                <a:latin typeface="Arial" panose="020B0604020202020204" pitchFamily="34" charset="0"/>
                <a:cs typeface="Arial" panose="020B0604020202020204" pitchFamily="34" charset="0"/>
              </a:rPr>
              <a:t>Dynamics CRM is a server-client application, which is primarily an IIS-based web application which also supports extensive web services interfaces. Clients access Dynamics CRM either by using a Browser or by a thick client plug-in to Microsoft Outlook.</a:t>
            </a:r>
          </a:p>
          <a:p>
            <a:pPr algn="just"/>
            <a:r>
              <a:rPr lang="en-US" dirty="0" smtClean="0">
                <a:effectLst/>
                <a:latin typeface="Arial" panose="020B0604020202020204" pitchFamily="34" charset="0"/>
                <a:cs typeface="Arial" panose="020B0604020202020204" pitchFamily="34" charset="0"/>
              </a:rPr>
              <a:t>The current version of Microsoft Dynamics CRM is 2016. Microsoft Dynamics CRM has over 40,000 customers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628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CRM Portals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507446"/>
            <a:ext cx="8596668" cy="3880773"/>
          </a:xfrm>
        </p:spPr>
        <p:txBody>
          <a:bodyPr>
            <a:normAutofit/>
          </a:bodyPr>
          <a:lstStyle/>
          <a:p>
            <a:pPr algn="just"/>
            <a:r>
              <a:rPr lang="en-US" dirty="0" smtClean="0">
                <a:latin typeface="Arial" panose="020B0604020202020204" pitchFamily="34" charset="0"/>
                <a:cs typeface="Arial" panose="020B0604020202020204" pitchFamily="34" charset="0"/>
              </a:rPr>
              <a:t>A CRM portal is an extension to a CRM system.</a:t>
            </a:r>
          </a:p>
          <a:p>
            <a:pPr algn="just"/>
            <a:r>
              <a:rPr lang="en-US" dirty="0" smtClean="0">
                <a:latin typeface="Arial" panose="020B0604020202020204" pitchFamily="34" charset="0"/>
                <a:cs typeface="Arial" panose="020B0604020202020204" pitchFamily="34" charset="0"/>
              </a:rPr>
              <a:t>A CRM portal is a way to open up the CRM system to people who are not CRM system users.</a:t>
            </a:r>
          </a:p>
          <a:p>
            <a:pPr algn="just"/>
            <a:r>
              <a:rPr lang="en-US" dirty="0" smtClean="0">
                <a:latin typeface="Arial" panose="020B0604020202020204" pitchFamily="34" charset="0"/>
                <a:cs typeface="Arial" panose="020B0604020202020204" pitchFamily="34" charset="0"/>
              </a:rPr>
              <a:t>This allows them to work with and get information from the company in an efficient way, regardless of the time of the day. </a:t>
            </a:r>
          </a:p>
          <a:p>
            <a:pPr algn="just"/>
            <a:r>
              <a:rPr lang="en-US" dirty="0" smtClean="0">
                <a:latin typeface="Arial" panose="020B0604020202020204" pitchFamily="34" charset="0"/>
                <a:cs typeface="Arial" panose="020B0604020202020204" pitchFamily="34" charset="0"/>
              </a:rPr>
              <a:t>CRM portals is a central place for making all types of information accessible, allowing organizations to extend business processes to the internet, expand their reach, and reduce costs across sales, service and marketing.</a:t>
            </a:r>
          </a:p>
        </p:txBody>
      </p:sp>
    </p:spTree>
    <p:extLst>
      <p:ext uri="{BB962C8B-B14F-4D97-AF65-F5344CB8AC3E}">
        <p14:creationId xmlns:p14="http://schemas.microsoft.com/office/powerpoint/2010/main" val="2021348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CRM Portals – Cont.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468257"/>
            <a:ext cx="8596668" cy="3880773"/>
          </a:xfrm>
        </p:spPr>
        <p:txBody>
          <a:bodyPr>
            <a:normAutofit/>
          </a:bodyPr>
          <a:lstStyle/>
          <a:p>
            <a:pPr marL="0" indent="0" algn="just">
              <a:buNone/>
            </a:pPr>
            <a:r>
              <a:rPr lang="en-US" dirty="0" smtClean="0">
                <a:latin typeface="Arial" panose="020B0604020202020204" pitchFamily="34" charset="0"/>
                <a:cs typeface="Arial" panose="020B0604020202020204" pitchFamily="34" charset="0"/>
              </a:rPr>
              <a:t>A CRM portal usually has two basic functions. </a:t>
            </a:r>
          </a:p>
          <a:p>
            <a:pPr algn="just"/>
            <a:r>
              <a:rPr lang="en-US" dirty="0" smtClean="0">
                <a:latin typeface="Arial" panose="020B0604020202020204" pitchFamily="34" charset="0"/>
                <a:cs typeface="Arial" panose="020B0604020202020204" pitchFamily="34" charset="0"/>
              </a:rPr>
              <a:t>One is the ability to create and update records (which usually, but not necessarily, are records in the CRM system). </a:t>
            </a:r>
          </a:p>
          <a:p>
            <a:pPr algn="just"/>
            <a:r>
              <a:rPr lang="en-US" dirty="0" smtClean="0">
                <a:latin typeface="Arial" panose="020B0604020202020204" pitchFamily="34" charset="0"/>
                <a:cs typeface="Arial" panose="020B0604020202020204" pitchFamily="34" charset="0"/>
              </a:rPr>
              <a:t>The other function is to provide access points for a variety of information that is relevant to the person logging in. This access is controlled based on who the user is, what their relationship with your company is, and the settings of the CRM Portal.</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707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7497"/>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Benefits of CRM Portal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632856"/>
            <a:ext cx="8596668" cy="3880773"/>
          </a:xfrm>
        </p:spPr>
        <p:txBody>
          <a:bodyPr>
            <a:normAutofit/>
          </a:bodyPr>
          <a:lstStyle/>
          <a:p>
            <a:r>
              <a:rPr lang="en-US" dirty="0" smtClean="0">
                <a:latin typeface="Arial" panose="020B0604020202020204" pitchFamily="34" charset="0"/>
                <a:cs typeface="Arial" panose="020B0604020202020204" pitchFamily="34" charset="0"/>
              </a:rPr>
              <a:t>Features a login to a website.</a:t>
            </a:r>
          </a:p>
          <a:p>
            <a:r>
              <a:rPr lang="en-US" dirty="0" smtClean="0">
                <a:latin typeface="Arial" panose="020B0604020202020204" pitchFamily="34" charset="0"/>
                <a:cs typeface="Arial" panose="020B0604020202020204" pitchFamily="34" charset="0"/>
              </a:rPr>
              <a:t>Provides Rich Functionality.</a:t>
            </a:r>
          </a:p>
          <a:p>
            <a:r>
              <a:rPr lang="en-US" dirty="0" smtClean="0">
                <a:latin typeface="Arial" panose="020B0604020202020204" pitchFamily="34" charset="0"/>
                <a:cs typeface="Arial" panose="020B0604020202020204" pitchFamily="34" charset="0"/>
              </a:rPr>
              <a:t>Is Interactive - Supports Customer self-service.</a:t>
            </a:r>
          </a:p>
          <a:p>
            <a:r>
              <a:rPr lang="en-US" dirty="0" smtClean="0">
                <a:latin typeface="Arial" panose="020B0604020202020204" pitchFamily="34" charset="0"/>
                <a:cs typeface="Arial" panose="020B0604020202020204" pitchFamily="34" charset="0"/>
              </a:rPr>
              <a:t>Allows customers access to data related to them.</a:t>
            </a:r>
          </a:p>
          <a:p>
            <a:r>
              <a:rPr lang="en-US" dirty="0" smtClean="0">
                <a:latin typeface="Arial" panose="020B0604020202020204" pitchFamily="34" charset="0"/>
                <a:cs typeface="Arial" panose="020B0604020202020204" pitchFamily="34" charset="0"/>
              </a:rPr>
              <a:t>Is easy to administer and manage.</a:t>
            </a:r>
          </a:p>
          <a:p>
            <a:r>
              <a:rPr lang="en-US" dirty="0" smtClean="0">
                <a:latin typeface="Arial" panose="020B0604020202020204" pitchFamily="34" charset="0"/>
                <a:cs typeface="Arial" panose="020B0604020202020204" pitchFamily="34" charset="0"/>
              </a:rPr>
              <a:t>Delight the Customers</a:t>
            </a:r>
          </a:p>
          <a:p>
            <a:r>
              <a:rPr lang="en-US" dirty="0" smtClean="0">
                <a:latin typeface="Arial" panose="020B0604020202020204" pitchFamily="34" charset="0"/>
                <a:cs typeface="Arial" panose="020B0604020202020204" pitchFamily="34" charset="0"/>
              </a:rPr>
              <a:t>Data in one place. Data is managed in CRM system and is fed through the portal.</a:t>
            </a:r>
          </a:p>
          <a:p>
            <a:r>
              <a:rPr lang="en-US" dirty="0" smtClean="0">
                <a:latin typeface="Arial" panose="020B0604020202020204" pitchFamily="34" charset="0"/>
                <a:cs typeface="Arial" panose="020B0604020202020204" pitchFamily="34" charset="0"/>
              </a:rPr>
              <a:t>It's more efficient than email and phone.</a:t>
            </a:r>
          </a:p>
          <a:p>
            <a:r>
              <a:rPr lang="en-US" dirty="0" smtClean="0">
                <a:latin typeface="Arial" panose="020B0604020202020204" pitchFamily="34" charset="0"/>
                <a:cs typeface="Arial" panose="020B0604020202020204" pitchFamily="34" charset="0"/>
              </a:rPr>
              <a:t>It can drive multi-channel engagement.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6045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Dynamics CRM portals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546635"/>
            <a:ext cx="8596668" cy="3880773"/>
          </a:xfrm>
        </p:spPr>
        <p:txBody>
          <a:bodyPr/>
          <a:lstStyle/>
          <a:p>
            <a:r>
              <a:rPr lang="en-US" dirty="0" smtClean="0">
                <a:latin typeface="Arial" panose="020B0604020202020204" pitchFamily="34" charset="0"/>
                <a:cs typeface="Arial" panose="020B0604020202020204" pitchFamily="34" charset="0"/>
              </a:rPr>
              <a:t>Customer portal</a:t>
            </a:r>
          </a:p>
          <a:p>
            <a:r>
              <a:rPr lang="en-US" dirty="0" smtClean="0">
                <a:latin typeface="Arial" panose="020B0604020202020204" pitchFamily="34" charset="0"/>
                <a:cs typeface="Arial" panose="020B0604020202020204" pitchFamily="34" charset="0"/>
              </a:rPr>
              <a:t>Partner portal</a:t>
            </a:r>
          </a:p>
          <a:p>
            <a:r>
              <a:rPr lang="en-US" dirty="0" smtClean="0">
                <a:latin typeface="Arial" panose="020B0604020202020204" pitchFamily="34" charset="0"/>
                <a:cs typeface="Arial" panose="020B0604020202020204" pitchFamily="34" charset="0"/>
              </a:rPr>
              <a:t>Community portal</a:t>
            </a:r>
          </a:p>
          <a:p>
            <a:r>
              <a:rPr lang="en-US" dirty="0" smtClean="0">
                <a:latin typeface="Arial" panose="020B0604020202020204" pitchFamily="34" charset="0"/>
                <a:cs typeface="Arial" panose="020B0604020202020204" pitchFamily="34" charset="0"/>
              </a:rPr>
              <a:t>Employee portal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7633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Customer portal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77334" y="1442132"/>
            <a:ext cx="8596668" cy="3880773"/>
          </a:xfrm>
        </p:spPr>
        <p:txBody>
          <a:bodyPr>
            <a:normAutofit/>
          </a:bodyPr>
          <a:lstStyle/>
          <a:p>
            <a:r>
              <a:rPr lang="en-US" dirty="0" smtClean="0">
                <a:latin typeface="Arial" panose="020B0604020202020204" pitchFamily="34" charset="0"/>
                <a:cs typeface="Arial" panose="020B0604020202020204" pitchFamily="34" charset="0"/>
              </a:rPr>
              <a:t>A Customer Portal is often the most important and usually the first one to be implemented.</a:t>
            </a:r>
          </a:p>
          <a:p>
            <a:r>
              <a:rPr lang="en-US" dirty="0" smtClean="0">
                <a:latin typeface="Arial" panose="020B0604020202020204" pitchFamily="34" charset="0"/>
                <a:cs typeface="Arial" panose="020B0604020202020204" pitchFamily="34" charset="0"/>
              </a:rPr>
              <a:t>This portal provides implementations of the following features:</a:t>
            </a:r>
          </a:p>
          <a:p>
            <a:pPr lvl="1">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Knowledge base</a:t>
            </a:r>
          </a:p>
          <a:p>
            <a:pPr lvl="1">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Support</a:t>
            </a:r>
          </a:p>
          <a:p>
            <a:pPr lvl="1">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Forums</a:t>
            </a:r>
          </a:p>
          <a:p>
            <a:pPr lvl="1">
              <a:lnSpc>
                <a:spcPct val="100000"/>
              </a:lnSpc>
              <a:buFont typeface="Wingdings" panose="05000000000000000000" pitchFamily="2" charset="2"/>
              <a:buChar char="Ø"/>
            </a:pPr>
            <a:r>
              <a:rPr lang="en-US" dirty="0" smtClean="0">
                <a:latin typeface="Arial" panose="020B0604020202020204" pitchFamily="34" charset="0"/>
                <a:cs typeface="Arial" panose="020B0604020202020204" pitchFamily="34" charset="0"/>
              </a:rPr>
              <a:t>Self service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14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199</TotalTime>
  <Words>975</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Trebuchet MS</vt:lpstr>
      <vt:lpstr>Verdana</vt:lpstr>
      <vt:lpstr>Wingdings</vt:lpstr>
      <vt:lpstr>Wingdings 3</vt:lpstr>
      <vt:lpstr>Facet</vt:lpstr>
      <vt:lpstr>Microsoft Dynamics CRM</vt:lpstr>
      <vt:lpstr>CRM</vt:lpstr>
      <vt:lpstr>Benefits of CRM</vt:lpstr>
      <vt:lpstr>Microsoft Dynamics CRM</vt:lpstr>
      <vt:lpstr>CRM Portals</vt:lpstr>
      <vt:lpstr>CRM Portals – Cont.</vt:lpstr>
      <vt:lpstr>Benefits of CRM Portal</vt:lpstr>
      <vt:lpstr>Dynamics CRM portals</vt:lpstr>
      <vt:lpstr>Customer portal</vt:lpstr>
      <vt:lpstr>Partner portal</vt:lpstr>
      <vt:lpstr>Community portal</vt:lpstr>
      <vt:lpstr>Employee portal</vt:lpstr>
      <vt:lpstr>Demo</vt:lpstr>
      <vt:lpstr>Setup and Configure Trial Portals</vt:lpstr>
      <vt:lpstr>Setup and Configure Trial Portals - Cont.</vt:lpstr>
      <vt:lpstr>Setup and Configure Trial Portals - Cont.</vt:lpstr>
      <vt:lpstr>Setup and Configure Trial Portals - Cont.</vt:lpstr>
      <vt:lpstr>Setup and Configure Trial Portals - Cont.</vt:lpstr>
      <vt:lpstr>Setup and Configure Trial Portals - Cont.</vt:lpstr>
      <vt:lpstr>Setup and Configure Trial Portals - Cont.</vt:lpstr>
      <vt:lpstr>Setup and Configure Trial Portals - Cont.</vt:lpstr>
      <vt:lpstr>Setup and Configure Trial Portals - Cont.</vt:lpstr>
      <vt:lpstr>Setup and Configure Trial Portals - Cont.</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CRM</dc:title>
  <dc:creator>Arockia A</dc:creator>
  <cp:lastModifiedBy>Arockia A</cp:lastModifiedBy>
  <cp:revision>78</cp:revision>
  <dcterms:created xsi:type="dcterms:W3CDTF">2016-12-10T10:08:38Z</dcterms:created>
  <dcterms:modified xsi:type="dcterms:W3CDTF">2016-12-10T13:27:42Z</dcterms:modified>
</cp:coreProperties>
</file>