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sldIdLst>
    <p:sldId id="293" r:id="rId2"/>
    <p:sldId id="547" r:id="rId3"/>
    <p:sldId id="597" r:id="rId4"/>
    <p:sldId id="593" r:id="rId5"/>
    <p:sldId id="548" r:id="rId6"/>
    <p:sldId id="549" r:id="rId7"/>
    <p:sldId id="595" r:id="rId8"/>
    <p:sldId id="594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3" r:id="rId18"/>
    <p:sldId id="581" r:id="rId19"/>
    <p:sldId id="582" r:id="rId20"/>
    <p:sldId id="584" r:id="rId21"/>
    <p:sldId id="585" r:id="rId22"/>
    <p:sldId id="590" r:id="rId23"/>
    <p:sldId id="586" r:id="rId24"/>
    <p:sldId id="587" r:id="rId25"/>
    <p:sldId id="575" r:id="rId26"/>
    <p:sldId id="578" r:id="rId27"/>
    <p:sldId id="592" r:id="rId28"/>
    <p:sldId id="596" r:id="rId29"/>
    <p:sldId id="591" r:id="rId30"/>
    <p:sldId id="588" r:id="rId31"/>
    <p:sldId id="574" r:id="rId3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E577DD"/>
    <a:srgbClr val="FF3399"/>
    <a:srgbClr val="FFFF99"/>
    <a:srgbClr val="CC00CC"/>
    <a:srgbClr val="FFFFCC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249" autoAdjust="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4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B5A78EA0-F514-4C2E-B930-32910E64C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21566E05-4622-484A-B35B-667E4D37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37BE6262-07AA-46BE-90B1-E6407ABB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88477C2D-5A50-43B7-B5CB-31FD626D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CB68D670-1B3C-48A4-B90D-039A5B74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86C67E27-3830-45AA-B3C5-29AF1B95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0" name="AutoShape 7">
            <a:extLst>
              <a:ext uri="{FF2B5EF4-FFF2-40B4-BE49-F238E27FC236}">
                <a16:creationId xmlns:a16="http://schemas.microsoft.com/office/drawing/2014/main" id="{C92CC255-4FC5-40B7-94CA-41397F2F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1" name="AutoShape 8">
            <a:extLst>
              <a:ext uri="{FF2B5EF4-FFF2-40B4-BE49-F238E27FC236}">
                <a16:creationId xmlns:a16="http://schemas.microsoft.com/office/drawing/2014/main" id="{DF396B08-80CF-42CC-AE4C-CBBD52E3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2" name="AutoShape 9">
            <a:extLst>
              <a:ext uri="{FF2B5EF4-FFF2-40B4-BE49-F238E27FC236}">
                <a16:creationId xmlns:a16="http://schemas.microsoft.com/office/drawing/2014/main" id="{C4FCA9AE-029C-4463-8F9B-5DD72466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3" name="AutoShape 10">
            <a:extLst>
              <a:ext uri="{FF2B5EF4-FFF2-40B4-BE49-F238E27FC236}">
                <a16:creationId xmlns:a16="http://schemas.microsoft.com/office/drawing/2014/main" id="{1213B076-3929-4D71-A2E7-AC175D9F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4" name="AutoShape 11">
            <a:extLst>
              <a:ext uri="{FF2B5EF4-FFF2-40B4-BE49-F238E27FC236}">
                <a16:creationId xmlns:a16="http://schemas.microsoft.com/office/drawing/2014/main" id="{B66574D3-31BF-4834-A0DF-50D146B2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5" name="AutoShape 12">
            <a:extLst>
              <a:ext uri="{FF2B5EF4-FFF2-40B4-BE49-F238E27FC236}">
                <a16:creationId xmlns:a16="http://schemas.microsoft.com/office/drawing/2014/main" id="{854222CB-129E-424F-8EF6-E3848FCC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8A4AEBA5-DC44-4C96-B6F1-289D201C831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3BDDAD38-EB91-4D42-8C17-C7BCF92C518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088" name="Rectangle 15">
            <a:extLst>
              <a:ext uri="{FF2B5EF4-FFF2-40B4-BE49-F238E27FC236}">
                <a16:creationId xmlns:a16="http://schemas.microsoft.com/office/drawing/2014/main" id="{18017756-E2A2-4BD1-9F27-1C718E4F8B7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1CD3D3DC-9AA6-4DB4-986E-550D5B1DCF2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0150" cy="4095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30BAB2FC-A95D-4DC2-BE40-0BA466FB8B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674C8291-097D-43DF-9AF2-3EAD0A075F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862CC18B-6B13-4070-A818-9CCFDF1A925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 dirty="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720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884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978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062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7630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1754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01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328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676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 dirty="0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40284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148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1705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9962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3449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3326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0886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446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0384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 dirty="0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5093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070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 dirty="0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63577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6081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81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911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55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452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575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511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83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42AF54-0CF5-4A16-B28F-6FE5DC4237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C8F16-23D9-4DDE-951F-DA3E3F01F0F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9DD3-5C3E-4468-94F2-038A34C1D5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9FDB-C501-4821-883D-6873266AEA9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1758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BC1CD-E90F-4BB5-B617-F10D94D6E2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1D3C1-1755-4738-B3F6-AE794EF56B5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287B0-8335-4837-B8CA-F9252EB5B1D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EB3E-F484-4F40-8DCC-9B84E07D7BE8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27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00813" y="609600"/>
            <a:ext cx="1938337" cy="54673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62613" cy="5467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AA15-5D45-47E8-9A58-3C73F4ECBF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26E80-82A9-4762-A255-E5C8DFC58CA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E105C-157E-4AC9-A5F1-11ED82E9A2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8DF83-3729-4FB3-840B-752E3BFB28F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28629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4938" cy="112553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86A84E-0EF5-4E47-A218-047B97B7912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875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17E67E-3899-4CE8-BEF2-A28D491558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781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F91A86-5420-4682-9880-EDBDDDF3EE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8875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BBE2F-AA94-4BD2-A5A6-C30B3F232DD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6231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5C498-1B1A-47A3-8586-69B9D2E467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ABFAA-8614-4D7D-BBD4-173BAD20959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4E470-519A-4FFC-9380-CB09C112E2B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37B29-175B-4358-AEF3-05FD1D1A096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31029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73998-6F37-4306-B1BF-8C2259EE44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6D6DF-3A96-4BD7-8970-4A44EE8282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0C459-A5ED-4720-85A5-2E5D9D90997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3E8F5-842C-42E0-B035-1EFCCAE05A8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5172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0475" cy="4095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8675" y="1981200"/>
            <a:ext cx="3800475" cy="4095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634E09-1048-440F-BA32-2EEF54ECFF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F7BDCA0-6F32-49FA-A01B-900A9D714F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1FC37C-CEC5-4E90-A2D2-796B0F25C5A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5449-4B5D-4EA2-BE41-3C9602443AE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69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61F9C4-33E0-40E4-9F52-12FDC74433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DADD439-E032-4481-A2C2-913E2389441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4EAB4D8-F236-4D6E-8C2A-E8CC0248E8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B51AE-982D-48F9-884B-338769F884F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0302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80ACEF-4E2B-4C90-A84D-9B117FBA74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DB06F5-C27D-49CA-BD92-9BBA821B28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7EFBA5-EA10-4C5C-A865-011118C5A63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6D419-9AC2-40A7-AAFA-BA1E3D4C57ED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242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F2D55DD-632B-448B-8886-22402BAF18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A80604-3891-45F2-AC60-C0F59625945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15346D-1235-416F-8C22-CCF1BF651D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E0DD7-0FC1-4281-9394-F9E089F7977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57487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EBEC5F-9D33-4816-B2DE-B609AF9625B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8F2CB4-0267-41BC-8C51-C8FAE57C74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3A68DF-41EA-4562-8967-2D6EBA3B8D5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0A58C-B247-41BC-9B6B-8850AA10EC6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270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20D97B-4E93-4AF2-A8E4-621F52F55E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B1BB1C-D664-497B-B408-18CA4CFE38D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080B1B3-114A-4C27-87DE-8E505EBAD76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EBC3-A61C-4E02-A4EF-D9E214992408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067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521B35C-C7B7-4418-BA25-B137E8401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533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C554AED-ABDC-4D8B-8C6B-C96E3201A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53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43A17BC-9529-4AD2-B3D3-32F918EED76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859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297A21-165F-4A69-98D4-660DF555C77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765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91494D-8801-4BC1-BD0D-C14E348866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859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B0A41F4-C9D2-47E8-9961-319C2246370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6897" y="1105164"/>
            <a:ext cx="6547104" cy="213931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ru-RU" sz="3200" b="1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SSIS.</a:t>
            </a:r>
            <a:br>
              <a:rPr lang="en-US" altLang="ru-RU" sz="3200" b="1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ru-RU" sz="32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Спеціальні трансформації. </a:t>
            </a:r>
            <a:br>
              <a:rPr lang="uk-UA" altLang="ru-RU" sz="32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0" i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Slowly Changing Dimension (SCD) </a:t>
            </a:r>
            <a:r>
              <a:rPr lang="en-US" sz="3200" b="0" i="0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uk-UA" sz="3200" b="0" i="0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Повільно змінювана розмірність)</a:t>
            </a:r>
            <a:endParaRPr lang="uk-UA" altLang="ru-RU" sz="32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EC2886-8A5C-4F3E-AEA0-009CFB84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93654"/>
            <a:ext cx="1448167" cy="914632"/>
          </a:xfrm>
          <a:prstGeom prst="rect">
            <a:avLst/>
          </a:prstGeom>
          <a:ln w="88900">
            <a:solidFill>
              <a:schemeClr val="accent6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1C319-52ED-45A1-BB08-1BF28907D6F7}"/>
              </a:ext>
            </a:extLst>
          </p:cNvPr>
          <p:cNvSpPr txBox="1"/>
          <p:nvPr/>
        </p:nvSpPr>
        <p:spPr>
          <a:xfrm>
            <a:off x="4134510" y="481989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Integration Services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Server Analysis Services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Reporting Services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D235DF1-B5A2-4702-98DA-983F8FD725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/>
              <a:t>SSIS</a:t>
            </a:r>
            <a:endParaRPr lang="uk-UA" alt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C46AE0-B1A8-45FC-9B73-5980D6FE0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1BBE2F-AA94-4BD2-A5A6-C30B3F232DD2}" type="slidenum">
              <a:rPr lang="uk-UA" altLang="ru-RU" smtClean="0"/>
              <a:pPr>
                <a:defRPr/>
              </a:pPr>
              <a:t>1</a:t>
            </a:fld>
            <a:endParaRPr lang="uk-UA" alt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98E19-C169-4630-AE2E-559C70D7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4797152"/>
            <a:ext cx="4747086" cy="43973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93B33A-0E64-4274-AB0E-7E454F041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3"/>
            <a:ext cx="2699792" cy="525133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05894A-760A-4099-A3BC-57844385C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62" y="3015904"/>
            <a:ext cx="1964374" cy="3838703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18F5556C-D874-4A16-BF28-07AAAD54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9079"/>
            <a:ext cx="2596896" cy="28658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D2EB88-D27B-4F6C-B0CB-CEEE09E84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385" y="3186190"/>
            <a:ext cx="1270576" cy="117982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Майстер</a:t>
            </a:r>
            <a: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SCD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(2/7)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10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F90623-49CA-4D70-BB89-E51A4971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6788540" cy="62309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6BAD40-5D77-4048-A348-5CDFFC63A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988840"/>
            <a:ext cx="2522014" cy="65915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A3396FE-E32A-4FFB-84E8-263FDD4B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1" y="2743200"/>
            <a:ext cx="2522013" cy="52548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ABC33B-3A20-497A-BBD1-9F828298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1" y="3933056"/>
            <a:ext cx="4997192" cy="34098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499511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Майстер</a:t>
            </a:r>
            <a: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SCD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(3/7)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11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2EE4BB-4ADF-47D2-ACC0-536366677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7308304" cy="62491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F08103-05AF-4E13-9220-7D4D17CA3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576944"/>
            <a:ext cx="3744416" cy="70168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47968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Майстер</a:t>
            </a:r>
            <a: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SCD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(4/7)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12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DCFB61-4841-407E-8840-AC0F5763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527"/>
            <a:ext cx="7259381" cy="6207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D7CFBB-501B-4902-94DC-9BCC3A54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00" y="1844824"/>
            <a:ext cx="6281108" cy="65915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432068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Майстер</a:t>
            </a:r>
            <a: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SCD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(5/7)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13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B46F32-2465-4310-BF6F-E39A509E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97" y="620688"/>
            <a:ext cx="7288912" cy="6232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D660CF-8A09-4BDF-9305-3C4002D9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3645024"/>
            <a:ext cx="1944216" cy="100652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2326826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Майстер</a:t>
            </a:r>
            <a: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SCD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(6/7)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14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4DD852-3C1E-49E5-82DD-1683090E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7294484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756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Майстер</a:t>
            </a:r>
            <a: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SCD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(7/7)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15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75C0D3-0C68-4D67-8F8B-9E3ECBBE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2" y="620688"/>
            <a:ext cx="7287055" cy="62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23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Результат роботи майстра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16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2510AF-3B1C-4008-9C66-520B1157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465"/>
            <a:ext cx="7524328" cy="61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516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17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BBC70F-7DD5-441B-9F76-46C84BB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54" y="5661"/>
            <a:ext cx="8128545" cy="6842854"/>
          </a:xfrm>
          <a:prstGeom prst="rect">
            <a:avLst/>
          </a:prstGeom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-23751"/>
            <a:ext cx="2267743" cy="762000"/>
          </a:xfrm>
          <a:prstGeom prst="rect">
            <a:avLst/>
          </a:prstGeom>
          <a:solidFill>
            <a:srgbClr val="CCFFFF"/>
          </a:solidFill>
          <a:ln w="63500">
            <a:solidFill>
              <a:schemeClr val="accent4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Запуск пакету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A95CE4C-2CDE-4D27-B889-6F9419E16D80}"/>
              </a:ext>
            </a:extLst>
          </p:cNvPr>
          <p:cNvSpPr/>
          <p:nvPr/>
        </p:nvSpPr>
        <p:spPr bwMode="auto">
          <a:xfrm>
            <a:off x="2555776" y="2497023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DD60168-565F-458E-980D-76A2D8A8C473}"/>
              </a:ext>
            </a:extLst>
          </p:cNvPr>
          <p:cNvSpPr/>
          <p:nvPr/>
        </p:nvSpPr>
        <p:spPr bwMode="auto">
          <a:xfrm>
            <a:off x="4632873" y="4817431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6538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0"/>
            <a:ext cx="2408234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Виконання пакету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18</a:t>
            </a:fld>
            <a:endParaRPr lang="uk-UA" alt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5A0B51-D9B5-4B82-9451-03B146E4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" y="649531"/>
            <a:ext cx="8059613" cy="6149531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721DDF21-3BD8-4E28-BE64-D41B7F49D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14" y="5655575"/>
            <a:ext cx="3894862" cy="59123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2FF558B0-E618-486D-A851-B26C58A2E03A}"/>
              </a:ext>
            </a:extLst>
          </p:cNvPr>
          <p:cNvSpPr/>
          <p:nvPr/>
        </p:nvSpPr>
        <p:spPr bwMode="auto">
          <a:xfrm>
            <a:off x="1584677" y="3645024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2585EC-9223-43F5-8A8C-9A06497F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332" y="95275"/>
            <a:ext cx="6788152" cy="4626692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6" name="Овал 15">
            <a:extLst>
              <a:ext uri="{FF2B5EF4-FFF2-40B4-BE49-F238E27FC236}">
                <a16:creationId xmlns:a16="http://schemas.microsoft.com/office/drawing/2014/main" id="{823B52F6-123F-4F7A-998A-D705AD6CD4AB}"/>
              </a:ext>
            </a:extLst>
          </p:cNvPr>
          <p:cNvSpPr/>
          <p:nvPr/>
        </p:nvSpPr>
        <p:spPr bwMode="auto">
          <a:xfrm>
            <a:off x="4355976" y="1697196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1CBA8A0-961B-40FF-97EE-FE222DB7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2804747"/>
            <a:ext cx="2611740" cy="111014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875880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Client_Source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 підготовка другої «порції даних» для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DimClient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19</a:t>
            </a:fld>
            <a:endParaRPr lang="uk-UA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47E65B-4E94-4776-A199-CFA51145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" y="762000"/>
            <a:ext cx="8106580" cy="608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B96DF-86EA-446D-979D-A064DA15013A}"/>
              </a:ext>
            </a:extLst>
          </p:cNvPr>
          <p:cNvSpPr txBox="1"/>
          <p:nvPr/>
        </p:nvSpPr>
        <p:spPr>
          <a:xfrm>
            <a:off x="0" y="762000"/>
            <a:ext cx="8600133" cy="150810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MySSIS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--SCD Type 1 (Changing Attribute) </a:t>
            </a:r>
            <a:r>
              <a:rPr lang="uk-UA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!!</a:t>
            </a:r>
            <a:r>
              <a:rPr lang="en-US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Ann</a:t>
            </a:r>
            <a:r>
              <a:rPr lang="uk-UA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вийшла заміж</a:t>
            </a:r>
            <a:r>
              <a:rPr lang="en-US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sz="20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Homenko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103</a:t>
            </a:r>
          </a:p>
          <a:p>
            <a:endParaRPr lang="uk-U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4C17C13-3804-4EAE-B770-8CB18352ED0B}"/>
              </a:ext>
            </a:extLst>
          </p:cNvPr>
          <p:cNvSpPr/>
          <p:nvPr/>
        </p:nvSpPr>
        <p:spPr bwMode="auto">
          <a:xfrm>
            <a:off x="2656148" y="5368108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930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 dirty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399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sz="2400" b="1" i="0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Повільно змінювана розмірність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667D4A-EC72-4729-9B1B-8E20FFFC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40768"/>
            <a:ext cx="5652119" cy="3022188"/>
          </a:xfrm>
          <a:prstGeom prst="rect">
            <a:avLst/>
          </a:prstGeom>
          <a:ln w="88900">
            <a:solidFill>
              <a:srgbClr val="7030A0"/>
            </a:solidFill>
          </a:ln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35DEF782-B729-42CB-9B2A-8477E12D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765" y="3360664"/>
            <a:ext cx="3018775" cy="94335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CC59C2AC-9D68-4924-A303-61AC584E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399656"/>
            <a:ext cx="4104456" cy="943358"/>
          </a:xfrm>
          <a:prstGeom prst="rect">
            <a:avLst/>
          </a:prstGeom>
          <a:noFill/>
          <a:ln w="88900" cap="sq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132DE8-686A-484B-9789-3C9E81C8F737}"/>
              </a:ext>
            </a:extLst>
          </p:cNvPr>
          <p:cNvSpPr txBox="1"/>
          <p:nvPr/>
        </p:nvSpPr>
        <p:spPr>
          <a:xfrm>
            <a:off x="-10521" y="980728"/>
            <a:ext cx="2448271" cy="258532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Адреса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Прізвище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Посада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Оклад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Сімейний стан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Кількість дітей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Авто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E-mail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AEDAED-3CFD-4F2D-9AA0-B76B86E877E7}"/>
              </a:ext>
            </a:extLst>
          </p:cNvPr>
          <p:cNvSpPr txBox="1"/>
          <p:nvPr/>
        </p:nvSpPr>
        <p:spPr>
          <a:xfrm>
            <a:off x="-10521" y="3933056"/>
            <a:ext cx="2782321" cy="175432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Постачальники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Перевізники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Категорії товарів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Службовці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1">
                <a:solidFill>
                  <a:srgbClr val="0000FF"/>
                </a:solidFill>
                <a:latin typeface="Consolas" panose="020B0609020204030204" pitchFamily="49" charset="0"/>
              </a:rPr>
              <a:t>Філії</a:t>
            </a:r>
            <a:endParaRPr lang="en-US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00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20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BE857B-4BD5-4763-9C5B-B9DD62D5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" y="0"/>
            <a:ext cx="7887049" cy="686637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1EEE70A-E4D0-4D44-921D-B12B9F0F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-35626"/>
            <a:ext cx="6516215" cy="762000"/>
          </a:xfrm>
          <a:prstGeom prst="rect">
            <a:avLst/>
          </a:prstGeom>
          <a:solidFill>
            <a:srgbClr val="CCFFFF"/>
          </a:solidFill>
          <a:ln w="63500">
            <a:solidFill>
              <a:schemeClr val="accent4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 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пакету (на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другій «порції даних»)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D9D46C8-E494-4137-BDB8-6010BEA52C21}"/>
              </a:ext>
            </a:extLst>
          </p:cNvPr>
          <p:cNvSpPr/>
          <p:nvPr/>
        </p:nvSpPr>
        <p:spPr bwMode="auto">
          <a:xfrm>
            <a:off x="2483768" y="2348880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B07809-69F0-4838-AE92-27F08729314D}"/>
              </a:ext>
            </a:extLst>
          </p:cNvPr>
          <p:cNvSpPr/>
          <p:nvPr/>
        </p:nvSpPr>
        <p:spPr bwMode="auto">
          <a:xfrm>
            <a:off x="6156176" y="2848172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6281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28871C-1A69-4AC7-8E49-87808E9F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46"/>
            <a:ext cx="6239337" cy="4252629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A6F1D7C-2C76-4F5D-BAAB-3795E264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0"/>
            <a:ext cx="5191959" cy="760412"/>
          </a:xfrm>
          <a:prstGeom prst="rect">
            <a:avLst/>
          </a:prstGeom>
          <a:solidFill>
            <a:srgbClr val="CCFFFF"/>
          </a:solidFill>
          <a:ln w="63500">
            <a:solidFill>
              <a:schemeClr val="accent4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виконання пакету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другій «порції даних»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A09F2A7-19A3-4CD7-9639-E404E7CB6D82}"/>
              </a:ext>
            </a:extLst>
          </p:cNvPr>
          <p:cNvSpPr/>
          <p:nvPr/>
        </p:nvSpPr>
        <p:spPr bwMode="auto">
          <a:xfrm>
            <a:off x="2267744" y="2968189"/>
            <a:ext cx="720080" cy="444931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21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4B78C4-0C0E-41A5-9AF4-25A170C16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721" y="2605371"/>
            <a:ext cx="6280166" cy="4252629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65781-AB6C-4670-82F2-3F3F3FF80DA0}"/>
              </a:ext>
            </a:extLst>
          </p:cNvPr>
          <p:cNvSpPr txBox="1"/>
          <p:nvPr/>
        </p:nvSpPr>
        <p:spPr>
          <a:xfrm>
            <a:off x="3707904" y="2044005"/>
            <a:ext cx="5436096" cy="138499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MySSIS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--SCD Type 1 (Changing Attribute) </a:t>
            </a:r>
            <a:r>
              <a:rPr lang="uk-UA" sz="14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!!</a:t>
            </a:r>
            <a:r>
              <a:rPr 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Ann</a:t>
            </a:r>
            <a:r>
              <a:rPr lang="uk-UA" sz="14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вийшла заміж</a:t>
            </a:r>
            <a:r>
              <a:rPr 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Homenko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103</a:t>
            </a:r>
          </a:p>
          <a:p>
            <a:endParaRPr lang="uk-UA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413C67-671A-495A-91CA-A190A7CF0419}"/>
              </a:ext>
            </a:extLst>
          </p:cNvPr>
          <p:cNvSpPr/>
          <p:nvPr/>
        </p:nvSpPr>
        <p:spPr bwMode="auto">
          <a:xfrm>
            <a:off x="5076056" y="5651069"/>
            <a:ext cx="720080" cy="444931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2A3953F-DF70-4A57-BC52-FEF1E5CCD419}"/>
              </a:ext>
            </a:extLst>
          </p:cNvPr>
          <p:cNvSpPr/>
          <p:nvPr/>
        </p:nvSpPr>
        <p:spPr bwMode="auto">
          <a:xfrm>
            <a:off x="7309870" y="2492896"/>
            <a:ext cx="934537" cy="36004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0839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Client_Source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 підготовка третьої «порції даних» для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DimClient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22</a:t>
            </a:fld>
            <a:endParaRPr lang="uk-UA" alt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B90C8F-AE67-42F9-90CF-6E596F80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3336"/>
            <a:ext cx="6154698" cy="46186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456F74-598F-41F7-B828-CFD39D8C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287" y="995934"/>
            <a:ext cx="6959713" cy="5000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B96DF-86EA-446D-979D-A064DA15013A}"/>
              </a:ext>
            </a:extLst>
          </p:cNvPr>
          <p:cNvSpPr txBox="1"/>
          <p:nvPr/>
        </p:nvSpPr>
        <p:spPr>
          <a:xfrm>
            <a:off x="0" y="902173"/>
            <a:ext cx="8600133" cy="150810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MySSIS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--SCD Type 2 (Historical Attribute)</a:t>
            </a:r>
            <a:r>
              <a:rPr lang="uk-UA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Ivan </a:t>
            </a:r>
            <a:r>
              <a:rPr lang="uk-UA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переїхав</a:t>
            </a:r>
            <a:r>
              <a:rPr lang="en-US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uk-UA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на 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Nyvky</a:t>
            </a:r>
            <a:endParaRPr lang="en-US" sz="20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Nyvky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104</a:t>
            </a:r>
          </a:p>
          <a:p>
            <a:endParaRPr lang="uk-U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4803A1B-54DE-409E-B277-0C17B56A2402}"/>
              </a:ext>
            </a:extLst>
          </p:cNvPr>
          <p:cNvSpPr/>
          <p:nvPr/>
        </p:nvSpPr>
        <p:spPr bwMode="auto">
          <a:xfrm>
            <a:off x="4582319" y="1441707"/>
            <a:ext cx="720080" cy="444931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423D144-91C4-4751-9D4B-2B13E27DCCB2}"/>
              </a:ext>
            </a:extLst>
          </p:cNvPr>
          <p:cNvSpPr/>
          <p:nvPr/>
        </p:nvSpPr>
        <p:spPr bwMode="auto">
          <a:xfrm>
            <a:off x="2610212" y="6014466"/>
            <a:ext cx="720080" cy="444931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D53117C-7BB5-4EB1-A97B-92BB842727B3}"/>
              </a:ext>
            </a:extLst>
          </p:cNvPr>
          <p:cNvSpPr/>
          <p:nvPr/>
        </p:nvSpPr>
        <p:spPr bwMode="auto">
          <a:xfrm>
            <a:off x="5076056" y="5013176"/>
            <a:ext cx="720080" cy="444931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6179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23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00AB1C-75D9-45AF-A6BB-27388157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71" y="-3812"/>
            <a:ext cx="7896763" cy="687482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91D525B-310E-46FB-B6D4-D3161099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-35626"/>
            <a:ext cx="6516215" cy="762000"/>
          </a:xfrm>
          <a:prstGeom prst="rect">
            <a:avLst/>
          </a:prstGeom>
          <a:solidFill>
            <a:srgbClr val="CCFFFF"/>
          </a:solidFill>
          <a:ln w="63500">
            <a:solidFill>
              <a:schemeClr val="accent4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 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пакету (на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третій «порції даних»)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54D0C34-5A3C-4668-89A9-8C7EA8EE9D72}"/>
              </a:ext>
            </a:extLst>
          </p:cNvPr>
          <p:cNvSpPr/>
          <p:nvPr/>
        </p:nvSpPr>
        <p:spPr bwMode="auto">
          <a:xfrm>
            <a:off x="2483768" y="2348880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D8C3FD7-F123-4A6F-9A93-EAD6CD7B68C2}"/>
              </a:ext>
            </a:extLst>
          </p:cNvPr>
          <p:cNvSpPr/>
          <p:nvPr/>
        </p:nvSpPr>
        <p:spPr bwMode="auto">
          <a:xfrm>
            <a:off x="4610100" y="4725144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306461-6D25-4D8D-8D93-9E2CB9F80D1E}"/>
              </a:ext>
            </a:extLst>
          </p:cNvPr>
          <p:cNvSpPr/>
          <p:nvPr/>
        </p:nvSpPr>
        <p:spPr bwMode="auto">
          <a:xfrm>
            <a:off x="3010195" y="2793789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227B711-C062-4E34-A852-4C96BE7EB956}"/>
              </a:ext>
            </a:extLst>
          </p:cNvPr>
          <p:cNvSpPr/>
          <p:nvPr/>
        </p:nvSpPr>
        <p:spPr bwMode="auto">
          <a:xfrm>
            <a:off x="971600" y="3645024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AA3046B-9937-4F06-928F-E36933258DEA}"/>
              </a:ext>
            </a:extLst>
          </p:cNvPr>
          <p:cNvSpPr/>
          <p:nvPr/>
        </p:nvSpPr>
        <p:spPr bwMode="auto">
          <a:xfrm>
            <a:off x="1766032" y="4146996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B29D2B1-93A2-4735-ACB0-93615142D758}"/>
              </a:ext>
            </a:extLst>
          </p:cNvPr>
          <p:cNvSpPr/>
          <p:nvPr/>
        </p:nvSpPr>
        <p:spPr bwMode="auto">
          <a:xfrm>
            <a:off x="3419872" y="4110656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8832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24</a:t>
            </a:fld>
            <a:endParaRPr lang="uk-UA" alt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0BAF4D-434D-4ADC-A108-6BE6D06F2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84" y="2085412"/>
            <a:ext cx="7036156" cy="4764549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9C47C836-2E26-48AB-AE42-2D83B334B236}"/>
              </a:ext>
            </a:extLst>
          </p:cNvPr>
          <p:cNvSpPr/>
          <p:nvPr/>
        </p:nvSpPr>
        <p:spPr bwMode="auto">
          <a:xfrm>
            <a:off x="3034142" y="5874989"/>
            <a:ext cx="936104" cy="35571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CB380-658D-42CA-901B-D4AA25D8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35" y="15558"/>
            <a:ext cx="8600132" cy="5859431"/>
          </a:xfrm>
          <a:prstGeom prst="rect">
            <a:avLst/>
          </a:prstGeom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виконання пакету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третій «порції даних»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6B1982-AC42-436B-A270-009BA848F688}"/>
              </a:ext>
            </a:extLst>
          </p:cNvPr>
          <p:cNvSpPr txBox="1"/>
          <p:nvPr/>
        </p:nvSpPr>
        <p:spPr>
          <a:xfrm>
            <a:off x="76201" y="655930"/>
            <a:ext cx="8600133" cy="150810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MySSIS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--SCD Type 2 (Historical Attribute)</a:t>
            </a:r>
            <a:r>
              <a:rPr lang="uk-UA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Ivan </a:t>
            </a:r>
            <a:r>
              <a:rPr lang="uk-UA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переїхав</a:t>
            </a:r>
            <a:r>
              <a:rPr lang="en-US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uk-UA" sz="20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на 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Nyvky</a:t>
            </a:r>
            <a:endParaRPr lang="en-US" sz="20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Nyvky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104</a:t>
            </a:r>
          </a:p>
          <a:p>
            <a:endParaRPr lang="uk-U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FA20BB3E-E293-44ED-B55D-3972723A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362802"/>
            <a:ext cx="7796594" cy="55603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8501BBD-79A9-4941-9ED6-B8A16885668A}"/>
              </a:ext>
            </a:extLst>
          </p:cNvPr>
          <p:cNvSpPr/>
          <p:nvPr/>
        </p:nvSpPr>
        <p:spPr bwMode="auto">
          <a:xfrm>
            <a:off x="4193703" y="4658316"/>
            <a:ext cx="936104" cy="35591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75A3A85-EBAB-4709-8991-351CE5781B38}"/>
              </a:ext>
            </a:extLst>
          </p:cNvPr>
          <p:cNvSpPr/>
          <p:nvPr/>
        </p:nvSpPr>
        <p:spPr bwMode="auto">
          <a:xfrm>
            <a:off x="4193703" y="4284905"/>
            <a:ext cx="936104" cy="35591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29644DD-478C-4A0B-806E-534ED5689503}"/>
              </a:ext>
            </a:extLst>
          </p:cNvPr>
          <p:cNvSpPr/>
          <p:nvPr/>
        </p:nvSpPr>
        <p:spPr bwMode="auto">
          <a:xfrm>
            <a:off x="4559103" y="1212709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5317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Client_Source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 підготовка четвертої «порції даних» для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DimClient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25</a:t>
            </a:fld>
            <a:endParaRPr lang="uk-UA" alt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4F9EDB-7048-470E-AAA9-58F643DD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39" y="723566"/>
            <a:ext cx="8781203" cy="6134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EFD05F-455F-44BC-A583-0671E0286F77}"/>
              </a:ext>
            </a:extLst>
          </p:cNvPr>
          <p:cNvSpPr txBox="1"/>
          <p:nvPr/>
        </p:nvSpPr>
        <p:spPr>
          <a:xfrm>
            <a:off x="-15883" y="732791"/>
            <a:ext cx="8600133" cy="175432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MySSIS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--SCD Type 2 (Historical Attribute)</a:t>
            </a:r>
            <a:r>
              <a:rPr lang="uk-UA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Ivan </a:t>
            </a:r>
            <a:r>
              <a:rPr lang="uk-UA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та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Ann </a:t>
            </a:r>
            <a:r>
              <a:rPr lang="uk-UA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переїхали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Syrets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104</a:t>
            </a:r>
          </a:p>
          <a:p>
            <a:r>
              <a:rPr lang="en-US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Hotiv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103</a:t>
            </a:r>
          </a:p>
          <a:p>
            <a:endParaRPr lang="uk-U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661333D-D957-4D6F-B65E-9FCB39E6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345745"/>
            <a:ext cx="1080120" cy="55603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DDBDC33-3B04-4446-B286-8DFEB65F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385047"/>
            <a:ext cx="3096344" cy="61996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62AADB5-BD62-48AA-9CF7-0125521FE12C}"/>
              </a:ext>
            </a:extLst>
          </p:cNvPr>
          <p:cNvSpPr/>
          <p:nvPr/>
        </p:nvSpPr>
        <p:spPr bwMode="auto">
          <a:xfrm>
            <a:off x="3401616" y="5760350"/>
            <a:ext cx="936104" cy="35591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A621A51-BC23-4F5E-B213-3A7CFFB01175}"/>
              </a:ext>
            </a:extLst>
          </p:cNvPr>
          <p:cNvSpPr/>
          <p:nvPr/>
        </p:nvSpPr>
        <p:spPr bwMode="auto">
          <a:xfrm>
            <a:off x="3401616" y="5386939"/>
            <a:ext cx="936104" cy="35591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723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26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8DFE95-EA22-4068-BE73-009EC0E8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" y="1"/>
            <a:ext cx="8286312" cy="6858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1507664-0DAA-4621-BC4C-8E3FDCD3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-35626"/>
            <a:ext cx="6516215" cy="762000"/>
          </a:xfrm>
          <a:prstGeom prst="rect">
            <a:avLst/>
          </a:prstGeom>
          <a:solidFill>
            <a:srgbClr val="CCFFFF"/>
          </a:solidFill>
          <a:ln w="63500">
            <a:solidFill>
              <a:schemeClr val="accent4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 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пакету (на четве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ртій «порції даних»)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11298E1-C8BC-4D33-B28A-E74089FB5F06}"/>
              </a:ext>
            </a:extLst>
          </p:cNvPr>
          <p:cNvSpPr/>
          <p:nvPr/>
        </p:nvSpPr>
        <p:spPr bwMode="auto">
          <a:xfrm>
            <a:off x="2483768" y="2348880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FCEB5E5-1AA3-4EEB-8207-1CC424375E07}"/>
              </a:ext>
            </a:extLst>
          </p:cNvPr>
          <p:cNvSpPr/>
          <p:nvPr/>
        </p:nvSpPr>
        <p:spPr bwMode="auto">
          <a:xfrm>
            <a:off x="4610100" y="4725144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6B0F465-0430-430D-9936-DA1849E81863}"/>
              </a:ext>
            </a:extLst>
          </p:cNvPr>
          <p:cNvSpPr/>
          <p:nvPr/>
        </p:nvSpPr>
        <p:spPr bwMode="auto">
          <a:xfrm>
            <a:off x="3535384" y="4247068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14EA80F-1442-4A4C-9F34-7B2A7B8BAEB3}"/>
              </a:ext>
            </a:extLst>
          </p:cNvPr>
          <p:cNvSpPr/>
          <p:nvPr/>
        </p:nvSpPr>
        <p:spPr bwMode="auto">
          <a:xfrm>
            <a:off x="3221278" y="2897042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3D0F6E7-601F-4BB9-8A31-7F27DE61CE6E}"/>
              </a:ext>
            </a:extLst>
          </p:cNvPr>
          <p:cNvSpPr/>
          <p:nvPr/>
        </p:nvSpPr>
        <p:spPr bwMode="auto">
          <a:xfrm>
            <a:off x="1043608" y="3747776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17A288E-384C-4F49-8208-9B190B2FE9E4}"/>
              </a:ext>
            </a:extLst>
          </p:cNvPr>
          <p:cNvSpPr/>
          <p:nvPr/>
        </p:nvSpPr>
        <p:spPr bwMode="auto">
          <a:xfrm>
            <a:off x="1786241" y="4328550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27</a:t>
            </a:fld>
            <a:endParaRPr lang="uk-UA" alt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6F5582-F2FF-4297-A027-95636FC9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83" y="2105342"/>
            <a:ext cx="6975675" cy="47526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D3A9B1-8250-4CFA-BF95-1B6DC3092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760" y="0"/>
            <a:ext cx="7076727" cy="5443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081C5-3BFC-4939-BBB9-7458381E68E9}"/>
              </a:ext>
            </a:extLst>
          </p:cNvPr>
          <p:cNvSpPr txBox="1"/>
          <p:nvPr/>
        </p:nvSpPr>
        <p:spPr>
          <a:xfrm>
            <a:off x="-15883" y="732791"/>
            <a:ext cx="8600133" cy="175432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MySSIS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--SCD Type 2 (Historical Attribute)</a:t>
            </a:r>
            <a:r>
              <a:rPr lang="uk-UA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Ivan </a:t>
            </a:r>
            <a:r>
              <a:rPr lang="uk-UA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та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Ann </a:t>
            </a:r>
            <a:r>
              <a:rPr lang="uk-UA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переїхали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Syrets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104</a:t>
            </a:r>
          </a:p>
          <a:p>
            <a:r>
              <a:rPr lang="en-US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Hotiv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103</a:t>
            </a:r>
          </a:p>
          <a:p>
            <a:endParaRPr lang="uk-U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ECECF65-B6E3-48D8-B398-4D94CE9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345745"/>
            <a:ext cx="1080120" cy="55603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E549A9E-E556-409A-ADCE-49D72283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виконання пакету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четвертій «порції даних»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762A2D4-249C-46E7-AF68-EBCCFB3E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3645024"/>
            <a:ext cx="6523683" cy="109198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4C51992-C19F-47A9-B79F-BFACEFAE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03" y="5456695"/>
            <a:ext cx="6002896" cy="68479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20349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 dirty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виконання пакету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b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четвертій «порції даних»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/>
              <a:t>SSIS</a:t>
            </a:r>
            <a:endParaRPr lang="uk-UA" alt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28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4B40FC-BF66-4FB2-B2AE-E5BA4662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9746"/>
            <a:ext cx="9078856" cy="2895164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3FEA7-E123-4E47-8355-299A291F5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461" y="817043"/>
            <a:ext cx="8171085" cy="2124482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FA197751-CF89-48BA-8519-31D18F31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085807"/>
            <a:ext cx="3240360" cy="33427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292F8E5-3D32-4C70-B620-5CAE52F7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425" y="4592678"/>
            <a:ext cx="7120211" cy="30875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1185F9EE-CD68-4C80-AD72-CF2B8C3E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425" y="5510148"/>
            <a:ext cx="5733331" cy="28193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CBEF8F9-7789-4567-A80B-438095B11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484358"/>
            <a:ext cx="3240360" cy="334278"/>
          </a:xfrm>
          <a:prstGeom prst="rect">
            <a:avLst/>
          </a:prstGeom>
          <a:noFill/>
          <a:ln w="508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976C7218-63BE-4AD2-BECF-DAC4D3AE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966761"/>
            <a:ext cx="7107936" cy="220276"/>
          </a:xfrm>
          <a:prstGeom prst="rect">
            <a:avLst/>
          </a:prstGeom>
          <a:noFill/>
          <a:ln w="508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42F0A8A8-4062-4A93-BEAC-70BB7603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216142"/>
            <a:ext cx="7107936" cy="220276"/>
          </a:xfrm>
          <a:prstGeom prst="rect">
            <a:avLst/>
          </a:prstGeom>
          <a:noFill/>
          <a:ln w="508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6F6C94D-A755-420F-8185-67B9D67ED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845534"/>
            <a:ext cx="7107936" cy="220276"/>
          </a:xfrm>
          <a:prstGeom prst="rect">
            <a:avLst/>
          </a:prstGeom>
          <a:noFill/>
          <a:ln w="508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1889026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Client_Source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 підготовка </a:t>
            </a:r>
            <a:br>
              <a:rPr lang="uk-UA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п'ятої «порції даних» для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DimClient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29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456F74-598F-41F7-B828-CFD39D8C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" y="1112998"/>
            <a:ext cx="6446383" cy="46320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8A8E2-8189-4C92-A5BA-84E8760A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696" y="1988841"/>
            <a:ext cx="7033231" cy="4869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B96DF-86EA-446D-979D-A064DA15013A}"/>
              </a:ext>
            </a:extLst>
          </p:cNvPr>
          <p:cNvSpPr txBox="1"/>
          <p:nvPr/>
        </p:nvSpPr>
        <p:spPr>
          <a:xfrm>
            <a:off x="24792" y="785336"/>
            <a:ext cx="8600133" cy="147732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MySSIS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--SCD Fixed Attribute</a:t>
            </a:r>
            <a:r>
              <a:rPr lang="uk-UA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uk-UA" sz="18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Помилка в імені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Luk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102</a:t>
            </a:r>
          </a:p>
          <a:p>
            <a:endParaRPr lang="uk-U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D109B3A5-9090-4A1A-A110-DEA77D05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528" y="1286339"/>
            <a:ext cx="751568" cy="53105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9B919D8-C4AB-415C-BBD8-67C462AD08B3}"/>
              </a:ext>
            </a:extLst>
          </p:cNvPr>
          <p:cNvSpPr/>
          <p:nvPr/>
        </p:nvSpPr>
        <p:spPr bwMode="auto">
          <a:xfrm>
            <a:off x="3388754" y="5477988"/>
            <a:ext cx="936104" cy="35591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7D8A457-7296-4FD3-AAD7-EEB891888BC2}"/>
              </a:ext>
            </a:extLst>
          </p:cNvPr>
          <p:cNvSpPr/>
          <p:nvPr/>
        </p:nvSpPr>
        <p:spPr bwMode="auto">
          <a:xfrm>
            <a:off x="1165592" y="4423421"/>
            <a:ext cx="936104" cy="355916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956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 dirty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349188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sz="2400" b="1" i="0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Повільно змінювана розмірність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/>
              <a:t>SSIS</a:t>
            </a:r>
            <a:endParaRPr lang="uk-UA" alt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4B40FC-BF66-4FB2-B2AE-E5BA4662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836"/>
            <a:ext cx="9078856" cy="2895164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3FEA7-E123-4E47-8355-299A291F5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3029"/>
            <a:ext cx="8171085" cy="2124482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FA197751-CF89-48BA-8519-31D18F31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53" y="3041793"/>
            <a:ext cx="3240360" cy="33427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292F8E5-3D32-4C70-B620-5CAE52F7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425" y="5195768"/>
            <a:ext cx="7120211" cy="30875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1185F9EE-CD68-4C80-AD72-CF2B8C3E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425" y="6113238"/>
            <a:ext cx="5733331" cy="28193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CBEF8F9-7789-4567-A80B-438095B11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53" y="3440344"/>
            <a:ext cx="3240360" cy="334278"/>
          </a:xfrm>
          <a:prstGeom prst="rect">
            <a:avLst/>
          </a:prstGeom>
          <a:noFill/>
          <a:ln w="508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976C7218-63BE-4AD2-BECF-DAC4D3AE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569851"/>
            <a:ext cx="7107936" cy="220276"/>
          </a:xfrm>
          <a:prstGeom prst="rect">
            <a:avLst/>
          </a:prstGeom>
          <a:noFill/>
          <a:ln w="508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42F0A8A8-4062-4A93-BEAC-70BB7603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819232"/>
            <a:ext cx="7107936" cy="220276"/>
          </a:xfrm>
          <a:prstGeom prst="rect">
            <a:avLst/>
          </a:prstGeom>
          <a:noFill/>
          <a:ln w="508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6F6C94D-A755-420F-8185-67B9D67ED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6448624"/>
            <a:ext cx="7107936" cy="220276"/>
          </a:xfrm>
          <a:prstGeom prst="rect">
            <a:avLst/>
          </a:prstGeom>
          <a:noFill/>
          <a:ln w="508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667D4A-EC72-4729-9B1B-8E20FFFCC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1" y="16429"/>
            <a:ext cx="5652119" cy="3022188"/>
          </a:xfrm>
          <a:prstGeom prst="rect">
            <a:avLst/>
          </a:prstGeom>
          <a:ln w="88900">
            <a:solidFill>
              <a:srgbClr val="7030A0"/>
            </a:solidFill>
          </a:ln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35DEF782-B729-42CB-9B2A-8477E12D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822" y="2036325"/>
            <a:ext cx="3018775" cy="94335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CC59C2AC-9D68-4924-A303-61AC584E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1" y="1075317"/>
            <a:ext cx="4104456" cy="943358"/>
          </a:xfrm>
          <a:prstGeom prst="rect">
            <a:avLst/>
          </a:prstGeom>
          <a:noFill/>
          <a:ln w="88900" cap="sq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226866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30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9F3DF-D09A-445B-91AD-E2DA8C44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75608" cy="685641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227D367-8BD0-4BC3-826B-3C250098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-35626"/>
            <a:ext cx="6516215" cy="762000"/>
          </a:xfrm>
          <a:prstGeom prst="rect">
            <a:avLst/>
          </a:prstGeom>
          <a:solidFill>
            <a:srgbClr val="CCFFFF"/>
          </a:solidFill>
          <a:ln w="63500">
            <a:solidFill>
              <a:schemeClr val="accent4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 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пакету на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п'ятій «порції даних»  (1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/2)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5C7AFCA-F18F-43DF-B335-44903F4FBE56}"/>
              </a:ext>
            </a:extLst>
          </p:cNvPr>
          <p:cNvSpPr/>
          <p:nvPr/>
        </p:nvSpPr>
        <p:spPr bwMode="auto">
          <a:xfrm>
            <a:off x="2483768" y="2348880"/>
            <a:ext cx="936104" cy="49929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4107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 </a:t>
            </a: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пакету на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п'ятій «порції даних»  (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2/2)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31</a:t>
            </a:fld>
            <a:endParaRPr lang="uk-UA" alt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E44ACA-A284-4805-AA09-85DD5823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91" y="600501"/>
            <a:ext cx="9100735" cy="6257499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4C890A-82CA-444F-A886-E3D718AF7654}"/>
              </a:ext>
            </a:extLst>
          </p:cNvPr>
          <p:cNvSpPr txBox="1"/>
          <p:nvPr/>
        </p:nvSpPr>
        <p:spPr>
          <a:xfrm>
            <a:off x="-29891" y="3224430"/>
            <a:ext cx="8869091" cy="132343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[Медленно изменяющееся измерение [115]] Ошибка: Если свойство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FailOnFixedAttributeChange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имеет значение TRUE, при обнаружении изменения атрибута неизменности преобразование завершится ошибкой. Для отправки строк на выход с атрибутом неизменности установите свойство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FailOnFixedAttributeChange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в значение FALSE.</a:t>
            </a: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4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 dirty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та перша «порція даних» для</a:t>
            </a:r>
            <a:b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DimClient</a:t>
            </a:r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(1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/2</a:t>
            </a:r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/>
              <a:t>SSIS</a:t>
            </a:r>
            <a:endParaRPr lang="uk-UA" alt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</a:t>
            </a:fld>
            <a:endParaRPr lang="uk-UA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4A471-D3B9-4598-BEF0-A96C9FEF75C6}"/>
              </a:ext>
            </a:extLst>
          </p:cNvPr>
          <p:cNvSpPr txBox="1"/>
          <p:nvPr/>
        </p:nvSpPr>
        <p:spPr>
          <a:xfrm>
            <a:off x="17389" y="762000"/>
            <a:ext cx="8653461" cy="403187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MySSIS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Homa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Homenko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Hotiv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'Sava'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Savenko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Sovky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102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'Luka'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Lypko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Lypky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103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'Ann'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'Single'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Obolon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104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'Ivan'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Ivanko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Podil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DimClient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StartDate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DimClient</a:t>
            </a:r>
            <a:endParaRPr lang="en-US" sz="16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6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5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405086-51E8-4867-971C-2312610F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88136" cy="6858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42C9D64-1909-414A-8AF8-5582D9E1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1000"/>
            <a:ext cx="860444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Client_Source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та перша «порція даних» для</a:t>
            </a:r>
            <a:b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DimClient</a:t>
            </a:r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2/2</a:t>
            </a:r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C86C9B1-A2D6-44B1-962E-2ED04947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589240"/>
            <a:ext cx="4320480" cy="65915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0B3324B-40E5-48EF-B1C0-9618BF64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49080"/>
            <a:ext cx="3398912" cy="126235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304205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0"/>
            <a:ext cx="903649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Структура пакету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(1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/3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6</a:t>
            </a:fld>
            <a:endParaRPr lang="uk-UA" alt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3A10A9E-DC8B-4EC3-A299-DFA5A1A9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2" y="620688"/>
            <a:ext cx="9202308" cy="5071657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0DB8473F-6F4B-4A82-B823-10EDCE2BC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95" y="4221088"/>
            <a:ext cx="2941849" cy="64489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9012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399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Структура пакету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2/3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7</a:t>
            </a:fld>
            <a:endParaRPr lang="uk-UA" alt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E909AB-3F7A-41AA-867D-132857F0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7284156" cy="6089648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8B9E1838-5497-46DD-BB82-8618472DA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3000378"/>
            <a:ext cx="3384376" cy="143673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40842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0"/>
            <a:ext cx="341987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Структура пакету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3/3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8</a:t>
            </a:fld>
            <a:endParaRPr lang="uk-UA" alt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E909AB-3F7A-41AA-867D-132857F0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24550" cy="49530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135EDE-2DC3-4DC7-B1D0-BDC7AAD8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32" y="2175274"/>
            <a:ext cx="5490718" cy="4604936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05A4A6-F08F-410A-BF4D-24A616721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139" y="2295741"/>
            <a:ext cx="4761402" cy="4507530"/>
          </a:xfrm>
          <a:prstGeom prst="rect">
            <a:avLst/>
          </a:prstGeom>
          <a:ln w="50800">
            <a:solidFill>
              <a:srgbClr val="FF0000"/>
            </a:solidFill>
            <a:prstDash val="sysDot"/>
          </a:ln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E770AB6-6F2B-4640-BC10-9AAEB359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950" y="1772816"/>
            <a:ext cx="1868042" cy="40245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A32058D-52D2-4AAD-A53D-A69D96CE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813" y="4337887"/>
            <a:ext cx="1868042" cy="49770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72B9742-E8C7-43F9-BAF2-32E1BEA9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4" y="5951525"/>
            <a:ext cx="1319610" cy="497704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EFA4EA4-28DE-4793-994D-8400D962C40A}"/>
              </a:ext>
            </a:extLst>
          </p:cNvPr>
          <p:cNvCxnSpPr>
            <a:stCxn id="16" idx="3"/>
          </p:cNvCxnSpPr>
          <p:nvPr/>
        </p:nvCxnSpPr>
        <p:spPr bwMode="auto">
          <a:xfrm flipV="1">
            <a:off x="3347864" y="5085184"/>
            <a:ext cx="1069275" cy="1115193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52944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Майстер</a:t>
            </a:r>
            <a: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SCD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(1/7)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9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C41C97-54D9-4B7D-9E21-56B6D5F4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697"/>
            <a:ext cx="7682493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414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76828</TotalTime>
  <Words>823</Words>
  <Application>Microsoft Office PowerPoint</Application>
  <PresentationFormat>Экран (4:3)</PresentationFormat>
  <Paragraphs>192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Consolas</vt:lpstr>
      <vt:lpstr>Tahoma</vt:lpstr>
      <vt:lpstr>Times New Roman</vt:lpstr>
      <vt:lpstr>Тема Office</vt:lpstr>
      <vt:lpstr>MS SSIS. Спеціальні трансформації.  Slowly Changing Dimension (SCD) (Повільно змінювана розмірність)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Інженерія програмних систем</dc:title>
  <dc:creator>Kuzenko</dc:creator>
  <cp:lastModifiedBy>Kuzenko Volodimir</cp:lastModifiedBy>
  <cp:revision>931</cp:revision>
  <cp:lastPrinted>1601-01-01T00:00:00Z</cp:lastPrinted>
  <dcterms:created xsi:type="dcterms:W3CDTF">2003-09-29T18:47:32Z</dcterms:created>
  <dcterms:modified xsi:type="dcterms:W3CDTF">2021-10-07T09:10:45Z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15132390</vt:r8>
  </property>
  <property fmtid="{D5CDD505-2E9C-101B-9397-08002B2CF9AE}" pid="3" name="ButtonType">
    <vt:r8>1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r8>1</vt:r8>
  </property>
  <property fmtid="{D5CDD505-2E9C-101B-9397-08002B2CF9AE}" pid="8" name="LinkColor">
    <vt:r8>16711782</vt:r8>
  </property>
  <property fmtid="{D5CDD505-2E9C-101B-9397-08002B2CF9AE}" pid="9" name="NavBtnPos">
    <vt:r8>1</vt:r8>
  </property>
  <property fmtid="{D5CDD505-2E9C-101B-9397-08002B2CF9AE}" pid="10" name="OutputDir">
    <vt:lpwstr>D:\FPExpress\bin\Server\it\3\edit</vt:lpwstr>
  </property>
  <property fmtid="{D5CDD505-2E9C-101B-9397-08002B2CF9AE}" pid="11" name="ScreenSize">
    <vt:r8>2</vt:r8>
  </property>
  <property fmtid="{D5CDD505-2E9C-101B-9397-08002B2CF9AE}" pid="12" name="ScreenUsage">
    <vt:r8>3</vt:r8>
  </property>
  <property fmtid="{D5CDD505-2E9C-101B-9397-08002B2CF9AE}" pid="13" name="ShowNotes">
    <vt:bool>false</vt:bool>
  </property>
  <property fmtid="{D5CDD505-2E9C-101B-9397-08002B2CF9AE}" pid="14" name="TemplateType">
    <vt:r8>1</vt:r8>
  </property>
  <property fmtid="{D5CDD505-2E9C-101B-9397-08002B2CF9AE}" pid="15" name="TextColor">
    <vt:r8>0</vt:r8>
  </property>
  <property fmtid="{D5CDD505-2E9C-101B-9397-08002B2CF9AE}" pid="16" name="TransparentButton">
    <vt:r8>0</vt:r8>
  </property>
  <property fmtid="{D5CDD505-2E9C-101B-9397-08002B2CF9AE}" pid="17" name="UseBrowserColor">
    <vt:bool>true</vt:bool>
  </property>
  <property fmtid="{D5CDD505-2E9C-101B-9397-08002B2CF9AE}" pid="18" name="VisitedColor">
    <vt:r8>10040268</vt:r8>
  </property>
</Properties>
</file>