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sldIdLst>
    <p:sldId id="293" r:id="rId2"/>
    <p:sldId id="474" r:id="rId3"/>
    <p:sldId id="475" r:id="rId4"/>
    <p:sldId id="476" r:id="rId5"/>
    <p:sldId id="415" r:id="rId6"/>
    <p:sldId id="479" r:id="rId7"/>
    <p:sldId id="477" r:id="rId8"/>
    <p:sldId id="480" r:id="rId9"/>
    <p:sldId id="416" r:id="rId10"/>
    <p:sldId id="414" r:id="rId11"/>
    <p:sldId id="442" r:id="rId12"/>
    <p:sldId id="417" r:id="rId13"/>
    <p:sldId id="413" r:id="rId14"/>
    <p:sldId id="443" r:id="rId15"/>
    <p:sldId id="418" r:id="rId16"/>
    <p:sldId id="419" r:id="rId17"/>
    <p:sldId id="444" r:id="rId18"/>
    <p:sldId id="424" r:id="rId19"/>
    <p:sldId id="423" r:id="rId20"/>
    <p:sldId id="429" r:id="rId21"/>
    <p:sldId id="481" r:id="rId22"/>
    <p:sldId id="430" r:id="rId23"/>
    <p:sldId id="437" r:id="rId24"/>
    <p:sldId id="452" r:id="rId25"/>
    <p:sldId id="438" r:id="rId26"/>
    <p:sldId id="453" r:id="rId27"/>
    <p:sldId id="439" r:id="rId28"/>
    <p:sldId id="440" r:id="rId29"/>
    <p:sldId id="431" r:id="rId30"/>
    <p:sldId id="454" r:id="rId31"/>
    <p:sldId id="432" r:id="rId32"/>
    <p:sldId id="482" r:id="rId33"/>
    <p:sldId id="461" r:id="rId34"/>
    <p:sldId id="445" r:id="rId35"/>
    <p:sldId id="435" r:id="rId36"/>
    <p:sldId id="446" r:id="rId37"/>
    <p:sldId id="459" r:id="rId38"/>
    <p:sldId id="447" r:id="rId39"/>
    <p:sldId id="460" r:id="rId40"/>
    <p:sldId id="449" r:id="rId41"/>
    <p:sldId id="450" r:id="rId42"/>
    <p:sldId id="451" r:id="rId43"/>
    <p:sldId id="436" r:id="rId44"/>
    <p:sldId id="483" r:id="rId45"/>
    <p:sldId id="472" r:id="rId46"/>
    <p:sldId id="425" r:id="rId47"/>
    <p:sldId id="484" r:id="rId48"/>
    <p:sldId id="428" r:id="rId49"/>
    <p:sldId id="478" r:id="rId5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99"/>
    <a:srgbClr val="FFFFCC"/>
    <a:srgbClr val="E577DD"/>
    <a:srgbClr val="0083E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49" autoAdjust="0"/>
  </p:normalViewPr>
  <p:slideViewPr>
    <p:cSldViewPr>
      <p:cViewPr varScale="1">
        <p:scale>
          <a:sx n="81" d="100"/>
          <a:sy n="81" d="100"/>
        </p:scale>
        <p:origin x="98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4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32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B5A78EA0-F514-4C2E-B930-32910E64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21566E05-4622-484A-B35B-667E4D379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37BE6262-07AA-46BE-90B1-E6407ABB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88477C2D-5A50-43B7-B5CB-31FD626D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CB68D670-1B3C-48A4-B90D-039A5B74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86C67E27-3830-45AA-B3C5-29AF1B95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C92CC255-4FC5-40B7-94CA-41397F2F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DF396B08-80CF-42CC-AE4C-CBBD52E3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C4FCA9AE-029C-4463-8F9B-5DD72466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1213B076-3929-4D71-A2E7-AC175D9F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B66574D3-31BF-4834-A0DF-50D146B2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85" name="AutoShape 12">
            <a:extLst>
              <a:ext uri="{FF2B5EF4-FFF2-40B4-BE49-F238E27FC236}">
                <a16:creationId xmlns:a16="http://schemas.microsoft.com/office/drawing/2014/main" id="{854222CB-129E-424F-8EF6-E3848FCC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8A4AEBA5-DC44-4C96-B6F1-289D201C831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3BDDAD38-EB91-4D42-8C17-C7BCF92C518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088" name="Rectangle 15">
            <a:extLst>
              <a:ext uri="{FF2B5EF4-FFF2-40B4-BE49-F238E27FC236}">
                <a16:creationId xmlns:a16="http://schemas.microsoft.com/office/drawing/2014/main" id="{18017756-E2A2-4BD1-9F27-1C718E4F8B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1CD3D3DC-9AA6-4DB4-986E-550D5B1DCF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0150" cy="4095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30BAB2FC-A95D-4DC2-BE40-0BA466FB8BD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674C8291-097D-43DF-9AF2-3EAD0A075F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527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62CC18B-6B13-4070-A818-9CCFDF1A925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453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1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4010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1848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657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7907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08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5990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688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649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1899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772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33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7539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709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842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3346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7195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1977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0327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287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8342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0527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2443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6582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9279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26865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6193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2583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680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1763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539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5958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446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498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3715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4843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9062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7889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8592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0834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28456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81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604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827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260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>
            <a:extLst>
              <a:ext uri="{FF2B5EF4-FFF2-40B4-BE49-F238E27FC236}">
                <a16:creationId xmlns:a16="http://schemas.microsoft.com/office/drawing/2014/main" id="{CABD24C9-DD1D-47B0-966C-C307C5F4F1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2C5D5-A206-4A28-BE3D-88406AE46997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uk-UA" altLang="ru-RU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2275D39F-57E1-481C-953E-B2DF9934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609DDAE-54BA-46C4-8C5A-63EC362D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79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8">
            <a:extLst>
              <a:ext uri="{FF2B5EF4-FFF2-40B4-BE49-F238E27FC236}">
                <a16:creationId xmlns:a16="http://schemas.microsoft.com/office/drawing/2014/main" id="{D5EA687F-1555-4AB9-A4B5-A585216625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C11E3C-C787-47D8-9736-FD538C6BAB24}" type="slidenum">
              <a:rPr lang="uk-UA" altLang="ru-RU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uk-UA" altLang="ru-RU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C1FD328D-79BC-4919-A465-C2BE2D18E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41CB3C83-5755-4B77-BF41-53C5F59F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524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42AF54-0CF5-4A16-B28F-6FE5DC4237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C8F16-23D9-4DDE-951F-DA3E3F01F0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9DD3-5C3E-4468-94F2-038A34C1D5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9FDB-C501-4821-883D-6873266AEA9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758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BC1CD-E90F-4BB5-B617-F10D94D6E2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1D3C1-1755-4738-B3F6-AE794EF56B5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287B0-8335-4837-B8CA-F9252EB5B1D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EB3E-F484-4F40-8DCC-9B84E07D7BE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27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00813" y="609600"/>
            <a:ext cx="1938337" cy="54673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62613" cy="546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FAA15-5D45-47E8-9A58-3C73F4ECBF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26E80-82A9-4762-A255-E5C8DFC58C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E105C-157E-4AC9-A5F1-11ED82E9A2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8DF83-3729-4FB3-840B-752E3BFB28F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28629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54938" cy="11255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86A84E-0EF5-4E47-A218-047B97B7912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17E67E-3899-4CE8-BEF2-A28D491558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781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91A86-5420-4682-9880-EDBDDDF3EE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887538" cy="439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BE2F-AA94-4BD2-A5A6-C30B3F232DD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46231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5C498-1B1A-47A3-8586-69B9D2E467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ABFAA-8614-4D7D-BBD4-173BAD20959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4E470-519A-4FFC-9380-CB09C112E2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37B29-175B-4358-AEF3-05FD1D1A0965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1029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3998-6F37-4306-B1BF-8C2259EE44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6D6DF-3A96-4BD7-8970-4A44EE8282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0C459-A5ED-4720-85A5-2E5D9D90997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3E8F5-842C-42E0-B035-1EFCCAE05A82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172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8675" y="1981200"/>
            <a:ext cx="3800475" cy="4095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634E09-1048-440F-BA32-2EEF54ECFF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F7BDCA0-6F32-49FA-A01B-900A9D714F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D1FC37C-CEC5-4E90-A2D2-796B0F25C5A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5449-4B5D-4EA2-BE41-3C9602443AE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696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61F9C4-33E0-40E4-9F52-12FDC74433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DADD439-E032-4481-A2C2-913E2389441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EAB4D8-F236-4D6E-8C2A-E8CC0248E8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51AE-982D-48F9-884B-338769F884FF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0302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80ACEF-4E2B-4C90-A84D-9B117FBA74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DB06F5-C27D-49CA-BD92-9BBA821B28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7EFBA5-EA10-4C5C-A865-011118C5A6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D419-9AC2-40A7-AAFA-BA1E3D4C57ED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242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F2D55DD-632B-448B-8886-22402BAF18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A80604-3891-45F2-AC60-C0F59625945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5346D-1235-416F-8C22-CCF1BF651D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E0DD7-0FC1-4281-9394-F9E089F7977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7487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EBEC5F-9D33-4816-B2DE-B609AF9625B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8F2CB4-0267-41BC-8C51-C8FAE57C74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3A68DF-41EA-4562-8967-2D6EBA3B8D5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0A58C-B247-41BC-9B6B-8850AA10EC6C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270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20D97B-4E93-4AF2-A8E4-621F52F55ED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B1BB1C-D664-497B-B408-18CA4CFE38D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80B1B3-114A-4C27-87DE-8E505EBAD76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EBC3-A61C-4E02-A4EF-D9E214992408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0675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521B35C-C7B7-4418-BA25-B137E8401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533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заглавия щёлкните мышью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554AED-ABDC-4D8B-8C6B-C96E3201A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5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43A17BC-9529-4AD2-B3D3-32F918EED76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uk-UA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297A21-165F-4A69-98D4-660DF555C77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65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91494D-8801-4BC1-BD0D-C14E348866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85950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B0A41F4-C9D2-47E8-9961-319C22463703}" type="slidenum">
              <a:rPr lang="uk-UA" altLang="ru-RU"/>
              <a:pPr>
                <a:defRPr/>
              </a:pPr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FF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28800"/>
            <a:ext cx="9144000" cy="3024336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br>
              <a:rPr lang="uk-UA" altLang="ru-RU" sz="4000" b="1" i="1" dirty="0">
                <a:latin typeface="Tahoma" panose="020B0604030504040204" pitchFamily="34" charset="0"/>
              </a:rPr>
            </a:br>
            <a:r>
              <a:rPr lang="uk-UA" altLang="ru-RU" sz="3600" b="1" i="1" dirty="0">
                <a:latin typeface="Tahoma" panose="020B0604030504040204" pitchFamily="34" charset="0"/>
              </a:rPr>
              <a:t>Агенти </a:t>
            </a:r>
            <a:r>
              <a:rPr lang="en-US" altLang="ru-RU" sz="3600" b="1" i="1" dirty="0">
                <a:latin typeface="Tahoma" panose="020B0604030504040204" pitchFamily="34" charset="0"/>
              </a:rPr>
              <a:t>SQL Server</a:t>
            </a:r>
            <a:r>
              <a:rPr lang="uk-UA" altLang="ru-RU" sz="3600" b="1" i="1" dirty="0">
                <a:latin typeface="Tahoma" panose="020B0604030504040204" pitchFamily="34" charset="0"/>
              </a:rPr>
              <a:t> та </a:t>
            </a:r>
            <a:r>
              <a:rPr lang="en-US" altLang="ru-RU" sz="3600" b="1" i="1" dirty="0">
                <a:latin typeface="Tahoma" panose="020B0604030504040204" pitchFamily="34" charset="0"/>
              </a:rPr>
              <a:t>ETL</a:t>
            </a:r>
            <a:r>
              <a:rPr lang="uk-UA" altLang="ru-RU" sz="3600" b="1" i="1" dirty="0">
                <a:latin typeface="Tahoma" panose="020B0604030504040204" pitchFamily="34" charset="0"/>
              </a:rPr>
              <a:t>-процеси.</a:t>
            </a:r>
            <a:br>
              <a:rPr lang="uk-UA" altLang="ru-RU" sz="3600" b="1" i="1" dirty="0">
                <a:latin typeface="Tahoma" panose="020B0604030504040204" pitchFamily="34" charset="0"/>
              </a:rPr>
            </a:br>
            <a:r>
              <a:rPr lang="en-US" altLang="ru-RU" sz="3600" b="1" i="1" dirty="0" err="1">
                <a:latin typeface="Tahoma" panose="020B0604030504040204" pitchFamily="34" charset="0"/>
              </a:rPr>
              <a:t>ETL+Cube</a:t>
            </a:r>
            <a:r>
              <a:rPr lang="en-US" altLang="ru-RU" sz="3600" b="1" i="1" dirty="0">
                <a:latin typeface="Tahoma" panose="020B0604030504040204" pitchFamily="34" charset="0"/>
              </a:rPr>
              <a:t> </a:t>
            </a:r>
            <a:r>
              <a:rPr lang="en-US" altLang="ru-RU" sz="3600" b="1" dirty="0">
                <a:latin typeface="Tahoma" panose="020B0604030504040204" pitchFamily="34" charset="0"/>
              </a:rPr>
              <a:t>(</a:t>
            </a:r>
            <a:r>
              <a:rPr lang="en-US" altLang="ru-RU" sz="3600" b="1" i="1" dirty="0">
                <a:latin typeface="Tahoma" panose="020B0604030504040204" pitchFamily="34" charset="0"/>
              </a:rPr>
              <a:t>STG-, ODS-, DW-</a:t>
            </a:r>
            <a:r>
              <a:rPr lang="uk-UA" altLang="ru-RU" sz="3600" b="1" dirty="0">
                <a:latin typeface="Tahoma" panose="020B0604030504040204" pitchFamily="34" charset="0"/>
              </a:rPr>
              <a:t>бази</a:t>
            </a:r>
            <a:r>
              <a:rPr lang="en-US" altLang="ru-RU" sz="3600" b="1" dirty="0">
                <a:latin typeface="Tahoma" panose="020B0604030504040204" pitchFamily="34" charset="0"/>
              </a:rPr>
              <a:t>)</a:t>
            </a:r>
            <a:r>
              <a:rPr lang="uk-UA" altLang="ru-RU" sz="3600" b="1" dirty="0">
                <a:latin typeface="Tahoma" panose="020B0604030504040204" pitchFamily="34" charset="0"/>
              </a:rPr>
              <a:t> на прикладі</a:t>
            </a:r>
            <a:br>
              <a:rPr lang="uk-UA" altLang="ru-RU" sz="3600" b="1" i="1" dirty="0">
                <a:latin typeface="Tahoma" panose="020B0604030504040204" pitchFamily="34" charset="0"/>
              </a:rPr>
            </a:br>
            <a:endParaRPr lang="uk-UA" altLang="ru-RU" sz="3600" b="1" dirty="0"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EC2886-8A5C-4F3E-AEA0-009CFB84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22" y="505159"/>
            <a:ext cx="1664191" cy="1051068"/>
          </a:xfrm>
          <a:prstGeom prst="rect">
            <a:avLst/>
          </a:prstGeom>
          <a:ln w="88900">
            <a:solidFill>
              <a:schemeClr val="accent6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CF7E6-9EE1-4B43-8960-7B0C71FF1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7" y="234634"/>
            <a:ext cx="1248222" cy="1196213"/>
          </a:xfrm>
          <a:prstGeom prst="rect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1C319-52ED-45A1-BB08-1BF28907D6F7}"/>
              </a:ext>
            </a:extLst>
          </p:cNvPr>
          <p:cNvSpPr txBox="1"/>
          <p:nvPr/>
        </p:nvSpPr>
        <p:spPr>
          <a:xfrm>
            <a:off x="1043608" y="4869160"/>
            <a:ext cx="5760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Integration Services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Server Analysis Services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D9061F4-95BB-4A31-8754-9858CF0A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10" y="5301694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8DE747-E765-4DE6-A448-662731CD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10" y="5301694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DFA7E37-D971-443E-AD93-0B6737F6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10" y="4865065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0B73372F-B03B-45C7-9D19-FF6491F57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10" y="486506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10</a:t>
            </a:fld>
            <a:endParaRPr lang="uk-UA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33DFF2-19ED-4FE2-BD51-3E6BD3E62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88" y="571500"/>
            <a:ext cx="9089527" cy="62865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84FBD16-1D55-4AC7-B0CC-AA785495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894295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Sales.SalesOrderDetail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(Script CREATE)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5F5B85-17E2-49D0-A86F-BC1AF1222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408" y="47509"/>
            <a:ext cx="899592" cy="876526"/>
          </a:xfrm>
          <a:prstGeom prst="rect">
            <a:avLst/>
          </a:prstGeom>
          <a:ln w="508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582783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11</a:t>
            </a:fld>
            <a:endParaRPr lang="uk-UA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E90F4-8A3C-4461-BDD8-375D5279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9811"/>
            <a:ext cx="9175410" cy="50131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5F0F9C6-6E8C-4DC3-A3FF-1B3BCA16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CREATE. [STG].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SalesOrderDetail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70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12</a:t>
            </a:fld>
            <a:endParaRPr lang="uk-UA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4FE2F-F946-468D-9337-17D5BA3C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" y="754716"/>
            <a:ext cx="7620719" cy="6087138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814C18FC-1E4F-4E05-9927-F200CB59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1628799"/>
            <a:ext cx="1368152" cy="30851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63C0C3E-6CC4-41EF-835C-2BF0AE67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135" y="5358838"/>
            <a:ext cx="3629589" cy="66245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BF8B880-5D34-4EC2-88DA-50D66B23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Script CREATE. [STG].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SalesOrderDetail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65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12" y="22546"/>
            <a:ext cx="8836192" cy="67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SalesOrderHeader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Script CREATE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53" y="-17462"/>
            <a:ext cx="7070725" cy="54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13</a:t>
            </a:fld>
            <a:endParaRPr lang="uk-UA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37FFA2-D239-4BB6-85BA-9333ABF6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" y="618221"/>
            <a:ext cx="8713820" cy="6238191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6F0B48AB-0920-4913-A547-E45A5216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0" y="3070548"/>
            <a:ext cx="3438508" cy="71939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B0F8EC9-58D4-406B-A701-222F2440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744" y="2283078"/>
            <a:ext cx="2448272" cy="681375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Підправити роботу майстра!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5EC84E5-883A-460A-BD9D-4DA552274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3164305"/>
            <a:ext cx="4267666" cy="64410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C27ABB2-87B2-4681-98DD-30C9284A13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886" y="3364932"/>
            <a:ext cx="648073" cy="52952"/>
          </a:xfrm>
          <a:prstGeom prst="line">
            <a:avLst/>
          </a:prstGeom>
          <a:noFill/>
          <a:ln w="63500" cmpd="dbl">
            <a:solidFill>
              <a:srgbClr val="FF0000"/>
            </a:solidFill>
            <a:prstDash val="solid"/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610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14</a:t>
            </a:fld>
            <a:endParaRPr lang="uk-UA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991785-5DC1-4927-BB39-BBF2F268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816661"/>
            <a:ext cx="9144000" cy="525799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52C355F-FC9B-4CD1-B4AE-8AFC2EA4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12" y="22546"/>
            <a:ext cx="8836192" cy="67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SalesOrderHeader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Script CREATE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F0BAB9E-8EB7-4765-BA17-B1AD04E0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1916832"/>
            <a:ext cx="1776586" cy="463763"/>
          </a:xfrm>
          <a:prstGeom prst="rect">
            <a:avLst/>
          </a:prstGeom>
          <a:solidFill>
            <a:srgbClr val="FFFF00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Після правки</a:t>
            </a:r>
          </a:p>
        </p:txBody>
      </p:sp>
    </p:spTree>
    <p:extLst>
      <p:ext uri="{BB962C8B-B14F-4D97-AF65-F5344CB8AC3E}">
        <p14:creationId xmlns:p14="http://schemas.microsoft.com/office/powerpoint/2010/main" val="245140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3746032" cy="53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 scripts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15</a:t>
            </a:fld>
            <a:endParaRPr lang="uk-UA" alt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AACE-E0BF-4F95-B9F9-63F9A544214F}"/>
              </a:ext>
            </a:extLst>
          </p:cNvPr>
          <p:cNvSpPr txBox="1"/>
          <p:nvPr/>
        </p:nvSpPr>
        <p:spPr>
          <a:xfrm>
            <a:off x="-4536" y="533192"/>
            <a:ext cx="8843736" cy="24929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USE [STG]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CREATE TABLE [SalesOrderDetail](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[SalesOrderID]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[SalesOrderDetailID]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[CarrierTrackingNumber] [nvarchar](25)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[OrderQty] [smallint]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[SpecialOfferID]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[UnitPrice] [money]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[UnitPriceDiscount] [money]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[LineTotal]  AS (isnull(([UnitPrice]*((1.0)-[UnitPriceDiscount]))*[OrderQty],(0.0))),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[ModifiedDate] [datetime]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2A1A0-4DD7-42A2-8CA0-F0D5A4F3B801}"/>
              </a:ext>
            </a:extLst>
          </p:cNvPr>
          <p:cNvSpPr txBox="1"/>
          <p:nvPr/>
        </p:nvSpPr>
        <p:spPr>
          <a:xfrm>
            <a:off x="1117571" y="1912413"/>
            <a:ext cx="8644852" cy="5447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USE [STG]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CREATE TABLE [SalesOrderHeader](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[SalesOrderID]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[RevisionNumber] [tinyint]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[OrderDate] [datetime]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[DueDate] [datetime]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[ShipDate] [datetime]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[Status] [tinyint]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[OnlineOrderFlag] [bit]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[SalesOrderNumber]  AS (isnull(N'SO'+CONVERT([nvarchar](23),[SalesOrderID]),N'*** ERROR ***')),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[PurchaseOrderNumber] [nvarchar](25)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[AccountNumber] [nvarchar](15)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[CustomerID]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[SalesPersonID] [int]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[TerritoryID] [int]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[BillToAddressID]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[ShipToAddressID]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[ShipMethodID] [int]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[CreditCardID] [int]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[CreditCardApprovalCode] [varchar](15)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[CurrencyRateID] [int]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[SubTotal] [money]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[TaxAmt] [money]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[Freight] [money]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[TotalDue]  AS (isnull(([SubTotal]+[TaxAmt])+[Freight],(0))),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[Comment] [nvarchar](128)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	[ModifiedDate] [datetime] NOT NULL,</a:t>
            </a:r>
          </a:p>
          <a:p>
            <a:r>
              <a:rPr lang="en-US" sz="1200" b="1" noProof="1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D1F35-9F12-489B-BA3D-C8E3182E3650}"/>
              </a:ext>
            </a:extLst>
          </p:cNvPr>
          <p:cNvSpPr txBox="1"/>
          <p:nvPr/>
        </p:nvSpPr>
        <p:spPr>
          <a:xfrm>
            <a:off x="3912946" y="325442"/>
            <a:ext cx="5250104" cy="65325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USE [STG]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CREATE TABLE [Product](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[ProductID] [int]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[Name] [nvarchar](50)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[ProductNumber] [nvarchar](25)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[MakeFlag] [bit]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[FinishedGoodsFlag] [bit]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[Color] [nvarchar](15)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[SafetyStockLevel] [smallint]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[ReorderPoint] [smallint]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[StandardCost] [money]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[ListPrice] [money]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[Size] [nvarchar](5)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[SizeUnitMeasureCode] [nchar](3)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[WeightUnitMeasureCode] [nchar](3)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[Weight] [decimal](8, 2)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[DaysToManufacture] [int]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[ProductLine] [nchar](2)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[Class] [nchar](2)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[Style] [nchar](2)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[ProductSubcategoryID] [int]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[ProductModelID] [int]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[SellStartDate] [datetime] NOT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[SellEndDate] [datetime]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[DiscontinuedDate] [datetime] NULL,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[ModifiedDate] [datetime] NOT NULL</a:t>
            </a:r>
          </a:p>
          <a:p>
            <a:r>
              <a:rPr lang="en-US" sz="1550" b="1" noProof="1">
                <a:solidFill>
                  <a:schemeClr val="tx1"/>
                </a:solidFill>
                <a:latin typeface="Consolas" panose="020B0609020204030204" pitchFamily="49" charset="0"/>
              </a:rPr>
              <a:t>	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4AC6D-694D-44D4-99F7-CFD61C34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247426"/>
            <a:ext cx="2483768" cy="362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16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altLang="ru-RU" sz="1600" i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Production. Product</a:t>
            </a:r>
            <a:endParaRPr lang="uk-UA" altLang="ru-RU" sz="1600" i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00C3633-A7C5-4D47-848B-3AE0CC75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65" y="739353"/>
            <a:ext cx="1706443" cy="24672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96E6E5-460C-4EFD-9338-0568E6E1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835" y="614742"/>
            <a:ext cx="1404456" cy="24672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3FF55E1-83F2-404F-A53C-8C0C2F41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784" y="2119692"/>
            <a:ext cx="1562135" cy="24672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6588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0"/>
            <a:ext cx="3676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Creating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three tables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16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021520-8D02-4137-981E-FB943E75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"/>
            <a:ext cx="5467350" cy="40576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C63B07-095F-4169-96C1-52D646BD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167292"/>
            <a:ext cx="5467350" cy="40576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D0039A-7D8C-4855-9170-B79D423A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242" y="1371600"/>
            <a:ext cx="5486400" cy="40386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8A162FB6-FBD5-47FE-9860-AB0E44F8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40535"/>
            <a:ext cx="1820416" cy="57911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A2929DC-83E3-44D3-9107-D4562900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722" y="3071471"/>
            <a:ext cx="2211486" cy="174817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51FFC24-1192-4646-842A-E3C5883A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909" y="3830961"/>
            <a:ext cx="1805955" cy="39814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5B20A25-53F9-496D-95DF-526B91B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81" y="1835119"/>
            <a:ext cx="1566811" cy="21778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5701DD-731A-40E5-91DB-0875359BA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900" y="1351849"/>
            <a:ext cx="5486400" cy="40386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6719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098" y="0"/>
            <a:ext cx="3843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STG.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Перенесення даних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 трьох таблиць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17</a:t>
            </a:fld>
            <a:endParaRPr lang="uk-UA" alt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D1F35-9F12-489B-BA3D-C8E3182E3650}"/>
              </a:ext>
            </a:extLst>
          </p:cNvPr>
          <p:cNvSpPr txBox="1"/>
          <p:nvPr/>
        </p:nvSpPr>
        <p:spPr>
          <a:xfrm>
            <a:off x="-21006" y="39066"/>
            <a:ext cx="5250104" cy="6247864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dbo]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SalesOrderHeader]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[SalesOrderID]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[RevisionNumber]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[DueDate]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[Status]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[OnlineOrderFlag]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[PurchaseOrderNumber]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[AccountNumber]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[SalesPersonID]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[TerritoryID]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[BillToAddressID]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[ShipToAddressID]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[ShipMethodID]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[CreditCardID]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[CreditCardApprovalCode]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[CurrencyRateID]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[SubTotal]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[TaxAmt]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[Freight]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[Comment]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</a:t>
            </a:r>
          </a:p>
          <a:p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[SalesOrderID]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[RevisionNumber]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[DueDate]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[ShipDate]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[Status]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[OnlineOrderFlag]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[PurchaseOrderNumber]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[AccountNumber]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[SalesPersonID]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[TerritoryID]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[BillToAddressID]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[ShipToAddressID]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[ShipMethodID]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[CreditCardID]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[CreditCardApprovalCode]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[CurrencyRateID]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[SubTotal]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[TaxAmt]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[Freight]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[Comment]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8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 </a:t>
            </a:r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</a:p>
          <a:p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noProof="1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  [AdventureWorks2019]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noProof="1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US" sz="8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D2A1A0-4DD7-42A2-8CA0-F0D5A4F3B801}"/>
              </a:ext>
            </a:extLst>
          </p:cNvPr>
          <p:cNvSpPr txBox="1"/>
          <p:nvPr/>
        </p:nvSpPr>
        <p:spPr>
          <a:xfrm>
            <a:off x="459124" y="764024"/>
            <a:ext cx="8644852" cy="609397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dbo]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[ProductNumber]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[MakeFlag]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[FinishedGoodsFlag]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[SafetyStockLevel]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[ReorderPoint]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[StandardCost]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[ListPrice]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[Size]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[SizeUnitMeasureCode]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[WeightUnitMeasureCode] 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[Weight]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[DaysToManufacture]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[ProductLine]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[Class]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[Style]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[ProductSubcategoryID]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[ProductModelID]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[SellStartDate]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[SellEndDate]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[DiscontinuedDate]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</a:t>
            </a:r>
          </a:p>
          <a:p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[ProductID]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[ProductNumber]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[MakeFlag]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[FinishedGoodsFlag]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[SafetyStockLevel]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[ReorderPoint]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[StandardCost]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[ListPrice]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[Size]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[SizeUnitMeasureCode]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[WeightUnitMeasureCode] 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[Weight]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[DaysToManufacture]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[ProductLine]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[Class]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[Style]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[ProductSubcategoryID]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[ProductModelID]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[SellStartDate]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[SellEndDate]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[DiscontinuedDate]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7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 </a:t>
            </a:r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</a:p>
          <a:p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noProof="1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  [AdventureWorks2019]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75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  <a:r>
              <a:rPr lang="en-US" sz="75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75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0AACE-E0BF-4F95-B9F9-63F9A544214F}"/>
              </a:ext>
            </a:extLst>
          </p:cNvPr>
          <p:cNvSpPr txBox="1"/>
          <p:nvPr/>
        </p:nvSpPr>
        <p:spPr>
          <a:xfrm>
            <a:off x="40024" y="1089927"/>
            <a:ext cx="9032312" cy="58785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dbo]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SalesOrderDetail]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[SalesOrderID]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[SalesOrderDetailID]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[CarrierTrackingNumber]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[OrderQty]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[ProductID]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[SpecialOfferID]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[UnitPrice]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[UnitPriceDiscount]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[ModifiedDate]</a:t>
            </a:r>
          </a:p>
          <a:p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[SalesOrderID]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[SalesOrderDetailID]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[CarrierTrackingNumber]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[OrderQty]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[ProductID]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[SpecialOfferID]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[UnitPrice]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[UnitPriceDiscount]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[ModifiedDate] </a:t>
            </a: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[SalesOrderDetail]</a:t>
            </a:r>
            <a:br>
              <a:rPr lang="uk-UA" sz="1600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800" b="1" noProof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8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= (</a:t>
            </a: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 			[AdventureWorks2019]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[SalesOrderDetail]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uk-UA" sz="1600" b="1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uk-UA" sz="400" b="1" noProof="1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endParaRPr lang="en-US" sz="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3115D-AEA8-4CE1-950B-1D1A5F8C0B7D}"/>
              </a:ext>
            </a:extLst>
          </p:cNvPr>
          <p:cNvSpPr txBox="1"/>
          <p:nvPr/>
        </p:nvSpPr>
        <p:spPr>
          <a:xfrm>
            <a:off x="2989872" y="2767280"/>
            <a:ext cx="6021756" cy="1354217"/>
          </a:xfrm>
          <a:prstGeom prst="rect">
            <a:avLst/>
          </a:prstGeom>
          <a:solidFill>
            <a:srgbClr val="FFFFCC"/>
          </a:solidFill>
          <a:ln w="50800"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[UnitPriceDiscount]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	[ModifiedDate] 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[SalesOrderDetail]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uk-UA" sz="1600" b="1" noProof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noProof="1">
                <a:solidFill>
                  <a:schemeClr val="accent4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GetDate()-1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CBB0DF7-3E09-49EB-8BB3-728D6E66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585" y="3811012"/>
            <a:ext cx="1635687" cy="3104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10D9B2D-F4E5-454D-A251-C038C411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46" y="6121456"/>
            <a:ext cx="5707838" cy="58414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D71A0-39CE-4C77-89A3-CDCE1AB8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229" y="4279183"/>
            <a:ext cx="3299342" cy="661985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Варіант для регулярного щоденного додавання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A6FFBDEB-CF7C-4DF0-B0F5-3B36F01BE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3533" y="4121495"/>
            <a:ext cx="457984" cy="199996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6E555AA-AC7D-42FA-BA6F-44FB415D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48" y="6239636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D55EAB1D-0F52-46FB-B514-BF782122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748" y="6239636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CAFC61B3-5192-434F-BDAE-2F37B82D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0" y="6040225"/>
            <a:ext cx="8352045" cy="81777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F3C9540B-4703-4351-8C50-7E805F79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684" y="3801016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315D9BA-D02E-4457-B03D-32664593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684" y="3801016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235AF064-CD27-4952-84DF-77B24DF9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257" y="6058587"/>
            <a:ext cx="391313" cy="81777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6CB8FB1-EE86-4061-AEF0-B9C08A2D9B36}"/>
              </a:ext>
            </a:extLst>
          </p:cNvPr>
          <p:cNvCxnSpPr/>
          <p:nvPr/>
        </p:nvCxnSpPr>
        <p:spPr bwMode="auto">
          <a:xfrm>
            <a:off x="8628884" y="6058587"/>
            <a:ext cx="431989" cy="840977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3AFF32B-CA2A-45F1-AC3C-96A2B2A48141}"/>
              </a:ext>
            </a:extLst>
          </p:cNvPr>
          <p:cNvCxnSpPr/>
          <p:nvPr/>
        </p:nvCxnSpPr>
        <p:spPr bwMode="auto">
          <a:xfrm flipV="1">
            <a:off x="8628884" y="6068291"/>
            <a:ext cx="348861" cy="78971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4">
            <a:extLst>
              <a:ext uri="{FF2B5EF4-FFF2-40B4-BE49-F238E27FC236}">
                <a16:creationId xmlns:a16="http://schemas.microsoft.com/office/drawing/2014/main" id="{C3B9289F-A595-4D78-B1A8-621CA0E0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338" y="6222173"/>
            <a:ext cx="457200" cy="381000"/>
          </a:xfrm>
          <a:prstGeom prst="ellipse">
            <a:avLst/>
          </a:prstGeom>
          <a:solidFill>
            <a:srgbClr val="FFFF99"/>
          </a:solidFill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B9DA3D5F-1F92-4B72-8D78-05CB9BFC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338" y="6222173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uk-UA" altLang="ru-RU" sz="2000" dirty="0"/>
              <a:t> </a:t>
            </a:r>
            <a:r>
              <a:rPr lang="uk-UA" alt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684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Перенесення даних (</a:t>
            </a:r>
            <a:r>
              <a:rPr lang="en-US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SalesOrderDetail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18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5B857-46EF-467F-93FA-5AAFA624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643"/>
            <a:ext cx="8807788" cy="6232358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AE71B812-527F-4B7F-A097-8355BA7A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998" y="5590195"/>
            <a:ext cx="2808312" cy="9735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15445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Перенесення даних (</a:t>
            </a:r>
            <a:r>
              <a:rPr lang="en-US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Product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19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3BC71C-F7AB-4467-BD21-D0223A23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244"/>
            <a:ext cx="8839200" cy="6254584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B738EE1C-E51F-46F7-9448-70A01F96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5593368"/>
            <a:ext cx="2808312" cy="9735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43284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53CD70-527E-468E-8974-710F1AF5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" y="0"/>
            <a:ext cx="9144000" cy="37170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D8CADB-3793-4857-935B-606E0FB0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289" y="3124078"/>
            <a:ext cx="6601448" cy="3717031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A50F17B8-D101-4C06-829D-81652591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179" y="260648"/>
            <a:ext cx="3384558" cy="432048"/>
          </a:xfrm>
          <a:prstGeom prst="rect">
            <a:avLst/>
          </a:prstGeom>
          <a:solidFill>
            <a:srgbClr val="FFFF99"/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29520" tIns="94320" rIns="11520" bIns="22320"/>
          <a:lstStyle>
            <a:lvl1pPr indent="3603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spcBef>
                <a:spcPct val="0"/>
              </a:spcBef>
              <a:buClrTx/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Tahoma" panose="020B0604030504040204" pitchFamily="34" charset="0"/>
              </a:rPr>
              <a:t>https://www.altexsoft.com/blog/etl-vs-elt/</a:t>
            </a:r>
            <a:endParaRPr lang="uk-UA" altLang="ru-RU" sz="1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02BDB27-057A-4119-9C5E-45C2625B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1" y="5865801"/>
            <a:ext cx="4834991" cy="432048"/>
          </a:xfrm>
          <a:prstGeom prst="rect">
            <a:avLst/>
          </a:prstGeom>
          <a:solidFill>
            <a:srgbClr val="FFFF99">
              <a:alpha val="39000"/>
            </a:srgbClr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29520" tIns="94320" rIns="11520" bIns="22320"/>
          <a:lstStyle>
            <a:lvl1pPr indent="3603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lnSpc>
                <a:spcPct val="6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1400" b="1" dirty="0">
                <a:solidFill>
                  <a:srgbClr val="0000FF"/>
                </a:solidFill>
                <a:latin typeface="Tahoma" panose="020B0604030504040204" pitchFamily="34" charset="0"/>
              </a:rPr>
              <a:t>https://www.hebergementwebs.com/cognos-tutorial/data-warehouse-etl-and-reporting-tools</a:t>
            </a:r>
            <a:endParaRPr lang="uk-UA" altLang="ru-RU" sz="1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24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Перенесення даних (</a:t>
            </a:r>
            <a:r>
              <a:rPr lang="en-US" sz="2400" b="1" noProof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20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33BAFE-2C1F-430B-AF69-350DDF2A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706"/>
            <a:ext cx="8776358" cy="6210118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B6D19053-D369-4161-9F78-2EA7153D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12" y="5591780"/>
            <a:ext cx="2808312" cy="97350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4258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5919" y="2830893"/>
            <a:ext cx="8392161" cy="1678227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Агент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SQL Server</a:t>
            </a:r>
            <a: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Завдання та розклад їх виконання </a:t>
            </a:r>
            <a:endParaRPr lang="uk-UA" altLang="ru-RU" sz="40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053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0"/>
            <a:ext cx="34918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Агент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SQL Server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22</a:t>
            </a:fld>
            <a:endParaRPr lang="uk-UA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E581FC-61EF-4B51-A19A-45BB471C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2"/>
            <a:ext cx="5143500" cy="5286375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C3821040-2B4E-48BA-9E41-C2B95EED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263" y="3095599"/>
            <a:ext cx="3231769" cy="2239491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2969F0-8E6C-4C0A-9731-BB07163E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23" y="2636154"/>
            <a:ext cx="5781675" cy="124777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2F2190-C6F5-428E-9B32-2B7AC90ED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476351"/>
            <a:ext cx="4397707" cy="3363447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F23F346A-8F6C-47E9-875C-73758D9D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26" y="3088567"/>
            <a:ext cx="1109294" cy="29230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81622931-DE34-49FC-B490-346AFA923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103" y="6143186"/>
            <a:ext cx="1198033" cy="29230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E2BCE8-1AB3-4A20-A044-5661503A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7" y="3295015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411384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0"/>
            <a:ext cx="203495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23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51809C-4769-4B1B-A104-7FC8CD82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38725" cy="4781550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4353EE3A-DEC6-476E-B682-9241F89A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48" y="2542059"/>
            <a:ext cx="3231769" cy="2239491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A0D2BB-2764-40C5-A52B-738110768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475183"/>
            <a:ext cx="5868144" cy="5315348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56CAA99D-BB78-42D4-80EF-0126949B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717" y="2082696"/>
            <a:ext cx="4233779" cy="292307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5E05DC3-CE0F-44EF-9682-C13CF323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218" y="2039315"/>
            <a:ext cx="1198034" cy="18953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D9E602DA-FA7C-4C59-AEFE-CCF2DBE5D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12" y="2078986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9634390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36" y="0"/>
            <a:ext cx="3693064" cy="58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Job. Steps. Create step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51809C-4769-4B1B-A104-7FC8CD82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38725" cy="478155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C0F75B09-77B1-431C-A206-FD83D68E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10" y="2554178"/>
            <a:ext cx="3231769" cy="2239491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24</a:t>
            </a:fld>
            <a:endParaRPr lang="uk-UA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2B3CE-AF97-453B-A720-E28467BF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10" y="521392"/>
            <a:ext cx="5933147" cy="537422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2B6EA666-E116-4921-B101-ACE20212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10" y="1033557"/>
            <a:ext cx="609907" cy="24507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C22E366-5CF7-43F8-BF46-35085345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043" y="1130992"/>
            <a:ext cx="609907" cy="24507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7D8D3C-4675-4926-A378-5770D3CF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721" y="1700139"/>
            <a:ext cx="5694279" cy="5157861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A9946696-E798-44B1-94D9-EEC86131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36" y="6212663"/>
            <a:ext cx="609907" cy="24507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93BDC0B1-F1BA-4144-A3D9-0880E816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721" y="2170947"/>
            <a:ext cx="609907" cy="24507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E6FF95F-562A-4346-83CE-BFF3533B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8" y="2131004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3056053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STG. New s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tep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(1):  Truncate…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SalesOrderDetail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25</a:t>
            </a:fld>
            <a:endParaRPr lang="uk-UA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8F7724-DE5C-471B-B202-316F03AC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820"/>
            <a:ext cx="6648450" cy="6286500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C698C134-F274-44E3-A17E-543CB9EB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94" y="1294398"/>
            <a:ext cx="1747959" cy="43815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E8944F4-74F3-46D1-80D5-8540D5C8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65" y="2990850"/>
            <a:ext cx="2269899" cy="43656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2512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STG. New s</a:t>
            </a: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tep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(2):  Insert…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SalesOrderDetail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26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DC157-197D-4B0E-B7A1-72BC3B8B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725"/>
            <a:ext cx="6648450" cy="63912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AADA2E00-DA45-4275-AB7C-864352F26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228725"/>
            <a:ext cx="2269899" cy="43656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6B5C99A-0D2B-44BE-97F8-B0C84426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241" y="2986087"/>
            <a:ext cx="3446959" cy="274399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3626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Job. STG Steps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27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A338F4-22FA-4EDB-BA56-A6E5C9DE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23616"/>
            <a:ext cx="9119050" cy="6043909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4B4B9794-6CC3-4C9C-BA70-BFCB9771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844824"/>
            <a:ext cx="7200800" cy="136815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92171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28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0F8746-DBA8-4B5D-8385-DB0301AB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" y="571500"/>
            <a:ext cx="6648450" cy="62865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A6C02933-8B16-4642-B604-ED0EA616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72" y="6163964"/>
            <a:ext cx="609907" cy="245071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FE3017-22B8-4B3F-93E4-9D7DB5AF3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5" y="823912"/>
            <a:ext cx="6305550" cy="578167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58FECB07-C33F-4739-BB11-01E383DA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1281363"/>
            <a:ext cx="891150" cy="25959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D607A4B-39F7-4FAD-A7FF-D6E7F205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126529"/>
            <a:ext cx="1214101" cy="31726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CFD5C80-05B1-463F-A925-6357F819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851" y="2688415"/>
            <a:ext cx="3126033" cy="64433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1047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0"/>
            <a:ext cx="318708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 (Test)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29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EF45F-0F98-4A8C-B962-79DA0B1E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00625" cy="5267325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09965283-958F-44AC-812B-8D2DE190F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31" y="2193231"/>
            <a:ext cx="2221843" cy="3064569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C6F19F-9B7B-4FBB-A801-0DCA29DC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913" y="1533128"/>
            <a:ext cx="4743450" cy="34766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297D3E-4CAB-423A-B08F-84980ABD3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213" y="4494808"/>
            <a:ext cx="4343400" cy="231457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7EE3E2A8-A5F8-42BD-9FE7-906DDEC2C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746" y="2447784"/>
            <a:ext cx="1910843" cy="21119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E2CCAD5A-3892-43DC-B011-53651B82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94" y="3429000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2782186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53CD70-527E-468E-8974-710F1AF5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" y="0"/>
            <a:ext cx="9144000" cy="3717031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A50F17B8-D101-4C06-829D-81652591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179" y="260648"/>
            <a:ext cx="3384558" cy="432048"/>
          </a:xfrm>
          <a:prstGeom prst="rect">
            <a:avLst/>
          </a:prstGeom>
          <a:solidFill>
            <a:srgbClr val="FFFF99"/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29520" tIns="94320" rIns="11520" bIns="22320"/>
          <a:lstStyle>
            <a:lvl1pPr indent="3603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indent="0" algn="ctr">
              <a:spcBef>
                <a:spcPct val="0"/>
              </a:spcBef>
              <a:buClrTx/>
              <a:buFontTx/>
              <a:buNone/>
            </a:pPr>
            <a:r>
              <a:rPr lang="en-US" altLang="ru-RU" sz="1400" dirty="0">
                <a:solidFill>
                  <a:srgbClr val="0000FF"/>
                </a:solidFill>
                <a:latin typeface="Tahoma" panose="020B0604030504040204" pitchFamily="34" charset="0"/>
              </a:rPr>
              <a:t>https://www.altexsoft.com/blog/etl-vs-elt/</a:t>
            </a:r>
            <a:endParaRPr lang="uk-UA" altLang="ru-RU" sz="1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9504C-F359-473C-A614-B9422AA4E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056"/>
            <a:ext cx="5436293" cy="2924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FABE8-4E82-499B-B845-FFCECCE73FB7}"/>
              </a:ext>
            </a:extLst>
          </p:cNvPr>
          <p:cNvSpPr txBox="1"/>
          <p:nvPr/>
        </p:nvSpPr>
        <p:spPr>
          <a:xfrm>
            <a:off x="1932745" y="3116866"/>
            <a:ext cx="5328592" cy="1200329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Integration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Server Analysis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4050197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3" y="0"/>
            <a:ext cx="87361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Datas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Чи ж вони є?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30</a:t>
            </a:fld>
            <a:endParaRPr lang="uk-UA" alt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E758F9-65F9-4C8A-8E69-B5E793A8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" y="718412"/>
            <a:ext cx="9117033" cy="418840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23F36EDD-BE1B-4F4E-9F6B-6CBDD3F3F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988" y="3645024"/>
            <a:ext cx="6170507" cy="105109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F995514-88DC-4616-92E0-FBDA4CBF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989" y="1925216"/>
            <a:ext cx="3210254" cy="21126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ABDF384-BB5B-4A7A-B47C-86DE6201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235" y="1460380"/>
            <a:ext cx="964621" cy="21126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774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0"/>
            <a:ext cx="3409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Log 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31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A1B124-28F6-43F6-AB66-C1B355B7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" y="1452"/>
            <a:ext cx="5048250" cy="520065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2DBFC1C8-4810-4110-8AC4-D6097A74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922" y="2103142"/>
            <a:ext cx="2204729" cy="3095784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68BC09C-C571-468B-BEFB-A46B9249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05" y="3038526"/>
            <a:ext cx="2175242" cy="240469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92E39E-4727-407A-8E43-D0282AA31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992" y="2278460"/>
            <a:ext cx="6436741" cy="455097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92EF42B4-EBBB-4A1D-9DB6-1CB9E4C5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68" y="3789040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</p:spTree>
    <p:extLst>
      <p:ext uri="{BB962C8B-B14F-4D97-AF65-F5344CB8AC3E}">
        <p14:creationId xmlns:p14="http://schemas.microsoft.com/office/powerpoint/2010/main" val="36283679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5919" y="2830893"/>
            <a:ext cx="8392161" cy="1678227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Таблиці</a:t>
            </a:r>
            <a: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 бази </a:t>
            </a:r>
            <a:r>
              <a:rPr lang="en-US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OD</a:t>
            </a:r>
            <a:r>
              <a:rPr lang="en-US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uk-UA" altLang="ru-RU" sz="40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329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312" y="0"/>
            <a:ext cx="451289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ODS (Create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+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Insert)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 dirty="0"/>
              <a:t>Побудова куба</a:t>
            </a:r>
            <a:endParaRPr lang="uk-UA" alt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33</a:t>
            </a:fld>
            <a:endParaRPr lang="uk-UA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96DCA-1254-4C38-889F-64961E2C1C69}"/>
              </a:ext>
            </a:extLst>
          </p:cNvPr>
          <p:cNvSpPr txBox="1"/>
          <p:nvPr/>
        </p:nvSpPr>
        <p:spPr>
          <a:xfrm>
            <a:off x="-17438" y="27714"/>
            <a:ext cx="4355976" cy="2893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CREATE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[int]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[Name] 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nvarchar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50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nvarchar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25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[datetime]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NULL)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uk-UA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uk-UA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D003-E6AB-4C3E-840C-31348C60B0DE}"/>
              </a:ext>
            </a:extLst>
          </p:cNvPr>
          <p:cNvSpPr txBox="1"/>
          <p:nvPr/>
        </p:nvSpPr>
        <p:spPr>
          <a:xfrm>
            <a:off x="-17438" y="3429000"/>
            <a:ext cx="4355976" cy="31085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CREATE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[int]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[int]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smallint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[money]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[datetime]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NULL)</a:t>
            </a:r>
            <a:endParaRPr lang="en-US" sz="1400" b="1" dirty="0">
              <a:solidFill>
                <a:srgbClr val="0000FF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SalesOrderDetail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6870D-C551-44E4-8F53-339C13EA3CBE}"/>
              </a:ext>
            </a:extLst>
          </p:cNvPr>
          <p:cNvSpPr txBox="1"/>
          <p:nvPr/>
        </p:nvSpPr>
        <p:spPr>
          <a:xfrm>
            <a:off x="4631108" y="620688"/>
            <a:ext cx="4512892" cy="52629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CREATE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TABLE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[int]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nvarchar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25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nvarchar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15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[int]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[datetime]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NULL,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] [datetime]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CC"/>
                </a:highlight>
                <a:latin typeface="Consolas" panose="020B0609020204030204" pitchFamily="49" charset="0"/>
              </a:rPr>
              <a:t>NULL)</a:t>
            </a:r>
            <a:endParaRPr lang="en-US" sz="1400" b="1" dirty="0">
              <a:solidFill>
                <a:srgbClr val="000000"/>
              </a:solidFill>
              <a:highlight>
                <a:srgbClr val="FFFFCC"/>
              </a:highlight>
              <a:latin typeface="Consolas" panose="020B0609020204030204" pitchFamily="49" charset="0"/>
            </a:endParaRPr>
          </a:p>
          <a:p>
            <a:endParaRPr lang="uk-UA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uk-UA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uk-UA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351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 …    next steps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34</a:t>
            </a:fld>
            <a:endParaRPr lang="uk-UA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F330D-D9F8-4F0D-BC86-73E06D67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425"/>
            <a:ext cx="6572250" cy="59531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6CFD69-1BCC-4143-AA16-9598A88D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7" y="1774404"/>
            <a:ext cx="5565293" cy="504102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79173FC4-08EB-4228-B0D6-4C7F1AB3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169" y="2400451"/>
            <a:ext cx="1721610" cy="36681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6B377F9-C7FA-44C0-8353-C2977B62B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25" y="1472865"/>
            <a:ext cx="1650412" cy="39203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5D00B19-6410-4D94-91CA-B4B06689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13" y="710865"/>
            <a:ext cx="1635687" cy="3104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5AB1C89-ECB9-4607-A026-BA8DDD296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564" y="845522"/>
            <a:ext cx="2974443" cy="754632"/>
          </a:xfrm>
          <a:prstGeom prst="rect">
            <a:avLst/>
          </a:prstGeom>
          <a:solidFill>
            <a:srgbClr val="FFFFCC"/>
          </a:solidFill>
          <a:ln w="6350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продовження</a:t>
            </a:r>
            <a:b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подальших кроків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2380876-A2F4-438C-BA8D-7F60527C9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482" y="1730624"/>
            <a:ext cx="1635687" cy="864520"/>
          </a:xfrm>
          <a:prstGeom prst="line">
            <a:avLst/>
          </a:prstGeom>
          <a:noFill/>
          <a:ln w="63500" cmpd="dbl">
            <a:solidFill>
              <a:srgbClr val="FF0000"/>
            </a:solidFill>
            <a:prstDash val="solid"/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0862784B-5108-4FBC-A4C2-349CDD6E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760" y="1730623"/>
            <a:ext cx="1635687" cy="3104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107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DW: Create (SELECT),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 dirty="0"/>
              <a:t>Побудова куба</a:t>
            </a:r>
            <a:endParaRPr lang="uk-UA" alt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35</a:t>
            </a:fld>
            <a:endParaRPr lang="uk-UA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337D17-8A7F-481F-88E5-D7D3D4AD7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7668344" cy="313422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5C93A0-A612-4292-AB3E-FD207A9B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092" y="3576193"/>
            <a:ext cx="6503948" cy="327835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3029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CREATE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FactSales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36</a:t>
            </a:fld>
            <a:endParaRPr lang="uk-UA" alt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6D6F8B-9F02-40B3-8689-3EB12EE59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36078" cy="3734117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16E0AE-B1EA-4C4C-90F1-649265F408C0}"/>
              </a:ext>
            </a:extLst>
          </p:cNvPr>
          <p:cNvSpPr txBox="1"/>
          <p:nvPr/>
        </p:nvSpPr>
        <p:spPr>
          <a:xfrm>
            <a:off x="0" y="775003"/>
            <a:ext cx="8458200" cy="138499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f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h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28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FactSales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37</a:t>
            </a:fld>
            <a:endParaRPr lang="uk-UA" alt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E8006-D95D-4D30-AB73-205716237E6F}"/>
              </a:ext>
            </a:extLst>
          </p:cNvPr>
          <p:cNvSpPr txBox="1"/>
          <p:nvPr/>
        </p:nvSpPr>
        <p:spPr>
          <a:xfrm>
            <a:off x="0" y="620688"/>
            <a:ext cx="9073008" cy="3108543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f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h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8737D7-438F-4F30-8AF8-CF5317C1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744913"/>
            <a:ext cx="6169224" cy="310963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16237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FactSales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CREATE,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38</a:t>
            </a:fld>
            <a:endParaRPr lang="uk-UA" alt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C808E-6F07-4880-8E8D-4FEDAA7C5380}"/>
              </a:ext>
            </a:extLst>
          </p:cNvPr>
          <p:cNvSpPr txBox="1"/>
          <p:nvPr/>
        </p:nvSpPr>
        <p:spPr>
          <a:xfrm>
            <a:off x="28600" y="692696"/>
            <a:ext cx="8458200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f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h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B8375-0036-47B2-B4F4-2A99D05A4589}"/>
              </a:ext>
            </a:extLst>
          </p:cNvPr>
          <p:cNvSpPr txBox="1"/>
          <p:nvPr/>
        </p:nvSpPr>
        <p:spPr>
          <a:xfrm>
            <a:off x="-2604" y="2348880"/>
            <a:ext cx="9073008" cy="332398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f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h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25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7" y="273564"/>
            <a:ext cx="8610600" cy="54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DimOrder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CREATE,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39</a:t>
            </a:fld>
            <a:endParaRPr lang="uk-UA" alt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414AF-4E40-4A7E-9BA8-9996386FBD26}"/>
              </a:ext>
            </a:extLst>
          </p:cNvPr>
          <p:cNvSpPr txBox="1"/>
          <p:nvPr/>
        </p:nvSpPr>
        <p:spPr>
          <a:xfrm>
            <a:off x="0" y="985389"/>
            <a:ext cx="705678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C80A-B938-4A6A-9D73-1513AFE115CA}"/>
              </a:ext>
            </a:extLst>
          </p:cNvPr>
          <p:cNvSpPr txBox="1"/>
          <p:nvPr/>
        </p:nvSpPr>
        <p:spPr>
          <a:xfrm>
            <a:off x="-25333" y="2276872"/>
            <a:ext cx="9073008" cy="31085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[DimOrder] </a:t>
            </a:r>
            <a:r>
              <a:rPr lang="pt-B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CreditCardID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453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7C2F49A-7BCC-4CD6-B095-60A671B7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2" y="441323"/>
            <a:ext cx="9110399" cy="6381328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FABE8-4E82-499B-B845-FFCECCE73FB7}"/>
              </a:ext>
            </a:extLst>
          </p:cNvPr>
          <p:cNvSpPr txBox="1"/>
          <p:nvPr/>
        </p:nvSpPr>
        <p:spPr>
          <a:xfrm>
            <a:off x="899592" y="4797152"/>
            <a:ext cx="4572000" cy="1015663"/>
          </a:xfrm>
          <a:prstGeom prst="rect">
            <a:avLst/>
          </a:prstGeom>
          <a:solidFill>
            <a:srgbClr val="FFFFCC"/>
          </a:solidFill>
          <a:ln w="508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Integration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SQL Server Analysis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Reporting Services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6C0A4-5A39-485D-96B6-AFD5CC63F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5" y="98381"/>
            <a:ext cx="1206630" cy="762082"/>
          </a:xfrm>
          <a:prstGeom prst="rect">
            <a:avLst/>
          </a:prstGeom>
          <a:ln w="88900">
            <a:solidFill>
              <a:schemeClr val="accent6"/>
            </a:solidFill>
          </a:ln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F5D0D91-3153-444C-AAF6-18AD1A0460E3}"/>
              </a:ext>
            </a:extLst>
          </p:cNvPr>
          <p:cNvSpPr/>
          <p:nvPr/>
        </p:nvSpPr>
        <p:spPr bwMode="auto">
          <a:xfrm>
            <a:off x="179512" y="2420888"/>
            <a:ext cx="2592288" cy="1728192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406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DimProduct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CREATE,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40</a:t>
            </a:fld>
            <a:endParaRPr lang="uk-UA" alt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F2731-6358-4CC7-B551-FCCAD3305062}"/>
              </a:ext>
            </a:extLst>
          </p:cNvPr>
          <p:cNvSpPr txBox="1"/>
          <p:nvPr/>
        </p:nvSpPr>
        <p:spPr>
          <a:xfrm>
            <a:off x="0" y="914400"/>
            <a:ext cx="4283968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7E97B-017D-42A5-A0F2-A7942078D7D5}"/>
              </a:ext>
            </a:extLst>
          </p:cNvPr>
          <p:cNvSpPr txBox="1"/>
          <p:nvPr/>
        </p:nvSpPr>
        <p:spPr>
          <a:xfrm>
            <a:off x="-2541" y="2463010"/>
            <a:ext cx="6806789" cy="26776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ProductNumber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7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DimDate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CREATE,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41</a:t>
            </a:fld>
            <a:endParaRPr lang="uk-UA" alt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5CD73-643B-4A46-B9C0-8CC86CE42974}"/>
              </a:ext>
            </a:extLst>
          </p:cNvPr>
          <p:cNvSpPr txBox="1"/>
          <p:nvPr/>
        </p:nvSpPr>
        <p:spPr>
          <a:xfrm>
            <a:off x="0" y="684907"/>
            <a:ext cx="4512892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D4FD4-35A0-46C8-B798-67196E264979}"/>
              </a:ext>
            </a:extLst>
          </p:cNvPr>
          <p:cNvSpPr txBox="1"/>
          <p:nvPr/>
        </p:nvSpPr>
        <p:spPr>
          <a:xfrm>
            <a:off x="0" y="2656671"/>
            <a:ext cx="7237312" cy="41857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[DW]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[ODS]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DimOrder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MonthName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SOURCE.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uk-UA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5BE0781-F04A-4CE6-A707-CA304123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729" y="686788"/>
            <a:ext cx="3607421" cy="754632"/>
          </a:xfrm>
          <a:prstGeom prst="rect">
            <a:avLst/>
          </a:prstGeom>
          <a:solidFill>
            <a:srgbClr val="FFFF99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2000" b="1" dirty="0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Створення часового</a:t>
            </a:r>
            <a:br>
              <a:rPr lang="uk-UA" altLang="ru-RU" sz="2000" b="1" dirty="0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uk-UA" altLang="ru-RU" sz="2000" b="1" dirty="0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виміру  </a:t>
            </a:r>
            <a:r>
              <a:rPr lang="en-US" altLang="ru-RU" sz="2000" b="1" dirty="0" err="1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DimDate</a:t>
            </a:r>
            <a:r>
              <a:rPr lang="uk-UA" altLang="ru-RU" sz="2000" b="1" dirty="0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5639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7" y="0"/>
            <a:ext cx="266962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Job. All steps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42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8A9F86-38E7-4355-84A2-5FEB2017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" y="6587"/>
            <a:ext cx="6572250" cy="5953125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69059-71F9-4016-90AE-7B930BB9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21" y="4297860"/>
            <a:ext cx="4056261" cy="255355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1DAC1C-2E61-4AF6-A620-34CBFC41C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98" y="1813677"/>
            <a:ext cx="4874339" cy="3919503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90143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Datas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Чи ж вони є?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43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06BC8B-92FD-4DF4-889E-9FDE6375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00162"/>
            <a:ext cx="8382000" cy="4257675"/>
          </a:xfrm>
          <a:prstGeom prst="rect">
            <a:avLst/>
          </a:prstGeom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9F9A710C-A4B1-41E6-89D1-5F3D12C6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492896"/>
            <a:ext cx="2736304" cy="31048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92780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5919" y="2830893"/>
            <a:ext cx="8392161" cy="1678227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До ініціалізації таблиць вимірів </a:t>
            </a:r>
            <a:endParaRPr lang="uk-UA" altLang="ru-RU" sz="40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8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2" y="0"/>
            <a:ext cx="907375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chemeClr val="accent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До ініціалізації таблиць вимірів. </a:t>
            </a:r>
            <a:r>
              <a:rPr lang="en-US" altLang="ru-RU" sz="2400" b="1" i="1" dirty="0" err="1">
                <a:solidFill>
                  <a:schemeClr val="accent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DW.</a:t>
            </a:r>
            <a:r>
              <a:rPr lang="en-US" altLang="ru-RU" sz="2400" b="1" i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</a:t>
            </a:r>
            <a:r>
              <a:rPr lang="en-US" sz="2500" b="1" i="1" noProof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Product)</a:t>
            </a:r>
            <a:endParaRPr lang="uk-UA" altLang="ru-RU" sz="2400" b="1" i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45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F501C-3D8B-4758-97EA-D16EDDFE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" y="580875"/>
            <a:ext cx="6648450" cy="595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EB7F4-E037-4327-AD53-C7C2375C20EE}"/>
              </a:ext>
            </a:extLst>
          </p:cNvPr>
          <p:cNvSpPr txBox="1"/>
          <p:nvPr/>
        </p:nvSpPr>
        <p:spPr>
          <a:xfrm>
            <a:off x="3557398" y="592582"/>
            <a:ext cx="5586602" cy="329320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[STG]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.[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dbo]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[ProductNumber]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[MakeFlag]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[FinishedGoodsFlag]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[SafetyStockLevel]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[ReorderPoint]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[StandardCost]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[ListPrice]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[Size]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[SizeUnitMeasureCode]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[WeightUnitMeasureCode] 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[Weight]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[DaysToManufacture]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[ProductLine]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[Class]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[Style]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[ProductSubcategoryID]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[ProductModelID]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[SellStartDate]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[SellEndDate]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[DiscontinuedDate]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</a:t>
            </a:r>
          </a:p>
          <a:p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[ProductID]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[Name]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[ProductNumber]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[MakeFlag]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[FinishedGoodsFlag]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[Color]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[SafetyStockLevel]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[ReorderPoint]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[StandardCost]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[ListPrice]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[Size]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[SizeUnitMeasureCode]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[WeightUnitMeasureCode] 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[Weight]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[DaysToManufacture]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[ProductLine]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[Class]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[Style]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[ProductSubcategoryID]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[ProductModelID]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[SellStartDate]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[SellEndDate]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[DiscontinuedDate]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4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 </a:t>
            </a:r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</a:p>
          <a:p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" noProof="1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  [AdventureWorks2019]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40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  <a:r>
              <a:rPr lang="en-US" sz="4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A2BCEC-9A8F-47F2-8F92-51A2904C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4" y="716519"/>
            <a:ext cx="3843238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1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STG. </a:t>
            </a:r>
            <a:endParaRPr lang="ru-RU" altLang="ru-RU" sz="1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1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Перенесення даних</a:t>
            </a:r>
            <a:r>
              <a:rPr lang="en-US" altLang="ru-RU" sz="1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altLang="ru-RU" sz="1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 таблиць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CCA5F38-1E6A-4594-B05C-DA8E54C79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92896"/>
            <a:ext cx="1552509" cy="36004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08BAAD4-C3D0-490A-BC40-A7DA8E3F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38" y="3218447"/>
            <a:ext cx="1552509" cy="360040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088F358-CF36-4E64-9662-C81474ED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67" y="4298868"/>
            <a:ext cx="1552509" cy="210252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C3CA9-E16B-4F0F-B00B-268A8DDE8096}"/>
              </a:ext>
            </a:extLst>
          </p:cNvPr>
          <p:cNvSpPr txBox="1"/>
          <p:nvPr/>
        </p:nvSpPr>
        <p:spPr>
          <a:xfrm>
            <a:off x="4034172" y="2088140"/>
            <a:ext cx="5101924" cy="138499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noProof="1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[ModifiedDate]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[AdventureWorks2019]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ModifiedDate 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[AdventureWorks2019]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[Production]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noProof="1">
                <a:solidFill>
                  <a:srgbClr val="000000"/>
                </a:solidFill>
                <a:latin typeface="Consolas" panose="020B0609020204030204" pitchFamily="49" charset="0"/>
              </a:rPr>
              <a:t>[Product]</a:t>
            </a:r>
            <a:r>
              <a:rPr lang="en-US" sz="14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8BAEBFA-3791-46B9-9AAC-3CC12956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325" y="2795520"/>
            <a:ext cx="4500748" cy="62638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39CF6FE-E80E-4D9C-A679-AB92C75C4BFE}"/>
              </a:ext>
            </a:extLst>
          </p:cNvPr>
          <p:cNvCxnSpPr/>
          <p:nvPr/>
        </p:nvCxnSpPr>
        <p:spPr bwMode="auto">
          <a:xfrm>
            <a:off x="4034172" y="2780637"/>
            <a:ext cx="4570276" cy="613005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E2A7C3F4-7E6A-446E-82F7-FAA7C3C4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896" y="1367177"/>
            <a:ext cx="1048436" cy="434972"/>
          </a:xfrm>
          <a:prstGeom prst="rect">
            <a:avLst/>
          </a:prstGeom>
          <a:solidFill>
            <a:srgbClr val="FFFFCC"/>
          </a:solidFill>
          <a:ln w="63500" cap="sq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6</a:t>
            </a:r>
            <a:endParaRPr lang="uk-UA" altLang="ru-RU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98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0"/>
            <a:ext cx="210696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Cube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46</a:t>
            </a:fld>
            <a:endParaRPr lang="uk-UA" alt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890DD1A-A07B-4680-8CA4-AEC394A0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" y="914400"/>
            <a:ext cx="9127114" cy="6014399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1560BB-C662-4132-B019-EF00E4E3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25" y="0"/>
            <a:ext cx="4733941" cy="28379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30F6B4FF-189C-49AC-B5D7-CBD828AD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0"/>
            <a:ext cx="4104456" cy="433831"/>
          </a:xfrm>
          <a:prstGeom prst="rect">
            <a:avLst/>
          </a:prstGeom>
          <a:solidFill>
            <a:srgbClr val="FFFFCC"/>
          </a:solidFill>
          <a:ln w="635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таблиць додано зв'язки!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5029DC-2039-43AC-8BAA-334FB37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373" y="3320263"/>
            <a:ext cx="2102375" cy="361088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8FBA1F6-BC98-4039-9613-8A82209DD396}"/>
              </a:ext>
            </a:extLst>
          </p:cNvPr>
          <p:cNvCxnSpPr>
            <a:stCxn id="10" idx="1"/>
          </p:cNvCxnSpPr>
          <p:nvPr/>
        </p:nvCxnSpPr>
        <p:spPr bwMode="auto">
          <a:xfrm flipH="1" flipV="1">
            <a:off x="3916362" y="2837950"/>
            <a:ext cx="3054011" cy="662857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87084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0"/>
            <a:ext cx="190770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Приклади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47</a:t>
            </a:fld>
            <a:endParaRPr lang="uk-UA" alt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1560BB-C662-4132-B019-EF00E4E3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25" y="0"/>
            <a:ext cx="4733941" cy="28379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30F6B4FF-189C-49AC-B5D7-CBD828AD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0"/>
            <a:ext cx="4104456" cy="433831"/>
          </a:xfrm>
          <a:prstGeom prst="rect">
            <a:avLst/>
          </a:prstGeom>
          <a:solidFill>
            <a:srgbClr val="FFFFCC"/>
          </a:solidFill>
          <a:ln w="635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DW. </a:t>
            </a: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таблиць додано зв'язки!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DB886A-8EB2-436D-95BE-4D43C30C2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974" y="2079030"/>
            <a:ext cx="5034451" cy="273704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FA0C1C-DE13-4ADB-8362-64AC295A96B2}"/>
              </a:ext>
            </a:extLst>
          </p:cNvPr>
          <p:cNvCxnSpPr/>
          <p:nvPr/>
        </p:nvCxnSpPr>
        <p:spPr bwMode="auto">
          <a:xfrm>
            <a:off x="4745724" y="3132447"/>
            <a:ext cx="1724924" cy="30543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7">
            <a:extLst>
              <a:ext uri="{FF2B5EF4-FFF2-40B4-BE49-F238E27FC236}">
                <a16:creationId xmlns:a16="http://schemas.microsoft.com/office/drawing/2014/main" id="{769C5CCD-737D-4672-BB37-0365229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544" y="2362872"/>
            <a:ext cx="1599592" cy="502762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5350F687-30F2-43DE-A5EC-6C75C161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353" y="2881066"/>
            <a:ext cx="1380743" cy="50276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C4979A6-E1D8-43ED-91F5-CA481596826D}"/>
              </a:ext>
            </a:extLst>
          </p:cNvPr>
          <p:cNvCxnSpPr>
            <a:stCxn id="43012" idx="3"/>
            <a:endCxn id="27" idx="3"/>
          </p:cNvCxnSpPr>
          <p:nvPr/>
        </p:nvCxnSpPr>
        <p:spPr bwMode="auto">
          <a:xfrm flipH="1" flipV="1">
            <a:off x="6228184" y="216916"/>
            <a:ext cx="1223541" cy="240284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B8E3D44-754D-4C6A-94B0-4E1337942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" y="3992367"/>
            <a:ext cx="5220063" cy="28379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31" name="Rectangle 7">
            <a:extLst>
              <a:ext uri="{FF2B5EF4-FFF2-40B4-BE49-F238E27FC236}">
                <a16:creationId xmlns:a16="http://schemas.microsoft.com/office/drawing/2014/main" id="{DD9EBE5D-A0CB-4C5A-B98B-12A0DB80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48" y="2362872"/>
            <a:ext cx="1599592" cy="502762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B1491A89-E8E8-4267-A66F-F29F151C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223" y="2881066"/>
            <a:ext cx="1380743" cy="50276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758657BD-3C43-4586-BEB5-E51CCA5A7875}"/>
              </a:ext>
            </a:extLst>
          </p:cNvPr>
          <p:cNvCxnSpPr/>
          <p:nvPr/>
        </p:nvCxnSpPr>
        <p:spPr bwMode="auto">
          <a:xfrm>
            <a:off x="850617" y="5103751"/>
            <a:ext cx="1724924" cy="30543"/>
          </a:xfrm>
          <a:prstGeom prst="line">
            <a:avLst/>
          </a:prstGeom>
          <a:solidFill>
            <a:srgbClr val="00B8FF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7">
            <a:extLst>
              <a:ext uri="{FF2B5EF4-FFF2-40B4-BE49-F238E27FC236}">
                <a16:creationId xmlns:a16="http://schemas.microsoft.com/office/drawing/2014/main" id="{2A7CB023-D6EF-4A59-96C7-CC02D76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7" y="4273324"/>
            <a:ext cx="1599592" cy="502762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E8FD297-B4AE-42FD-8B83-39A955E76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61" y="4273324"/>
            <a:ext cx="1599592" cy="502762"/>
          </a:xfrm>
          <a:prstGeom prst="rect">
            <a:avLst/>
          </a:prstGeom>
          <a:noFill/>
          <a:ln w="50800" cap="sq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26E88D78-CA8F-42B8-A466-9E54D3B4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1" y="4852369"/>
            <a:ext cx="1380743" cy="50276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05EE4D3D-FBFB-4EFF-919D-1D1DF530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761" y="4852369"/>
            <a:ext cx="1380743" cy="502763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77431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0"/>
            <a:ext cx="412318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Приємний сюрприз від майстра кубів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48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DA9E03-62DA-497A-8947-025446BA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10" y="1470008"/>
            <a:ext cx="9156410" cy="5387992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DE71CE61-D844-41B7-A497-11A1D28E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57" y="3899987"/>
            <a:ext cx="1408664" cy="247925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303A0B9-484D-41E3-9FD7-BA73F435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651968"/>
            <a:ext cx="1152128" cy="936104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7A77C08-F743-4729-9FC5-17B6544D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158" y="3732785"/>
            <a:ext cx="667029" cy="542221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lang="en-US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!!!</a:t>
            </a:r>
            <a:endParaRPr lang="uk-UA" altLang="ru-RU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51C61D9-5E9B-44BE-B3F5-6BDF7F72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42" y="4624382"/>
            <a:ext cx="1511321" cy="74766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BAC3122-329A-4626-8D75-795E6AD4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87" y="4223000"/>
            <a:ext cx="1952658" cy="35771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A7CF67E1-ECAC-44D0-9E0D-A3A5331C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180" y="4795984"/>
            <a:ext cx="360040" cy="433831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38E5483-1D98-4DA6-B948-49ED883D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405" y="4190507"/>
            <a:ext cx="360040" cy="433831"/>
          </a:xfrm>
          <a:prstGeom prst="rect">
            <a:avLst/>
          </a:prstGeom>
          <a:solidFill>
            <a:srgbClr val="FFFF00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AB57B0-22BF-4AA6-8F28-7168F7E25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25" y="0"/>
            <a:ext cx="4733941" cy="2837950"/>
          </a:xfrm>
          <a:prstGeom prst="rect">
            <a:avLst/>
          </a:prstGeom>
          <a:ln w="63500">
            <a:solidFill>
              <a:schemeClr val="accent5">
                <a:lumMod val="50000"/>
              </a:schemeClr>
            </a:solidFill>
          </a:ln>
        </p:spPr>
      </p:pic>
      <p:sp>
        <p:nvSpPr>
          <p:cNvPr id="18" name="Rectangle 15">
            <a:extLst>
              <a:ext uri="{FF2B5EF4-FFF2-40B4-BE49-F238E27FC236}">
                <a16:creationId xmlns:a16="http://schemas.microsoft.com/office/drawing/2014/main" id="{3ABEA924-A01C-4E46-BE23-756F53EF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84739"/>
            <a:ext cx="2590800" cy="357716"/>
          </a:xfrm>
          <a:prstGeom prst="rect">
            <a:avLst/>
          </a:prstGeom>
          <a:solidFill>
            <a:srgbClr val="FFFF99"/>
          </a:solidFill>
          <a:ln w="635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600" dirty="0">
                <a:solidFill>
                  <a:schemeClr val="tx1"/>
                </a:solidFill>
                <a:highlight>
                  <a:srgbClr val="FFFF9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Обрана черговість кроків</a:t>
            </a:r>
          </a:p>
        </p:txBody>
      </p:sp>
    </p:spTree>
    <p:extLst>
      <p:ext uri="{BB962C8B-B14F-4D97-AF65-F5344CB8AC3E}">
        <p14:creationId xmlns:p14="http://schemas.microsoft.com/office/powerpoint/2010/main" val="171691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304" y="0"/>
            <a:ext cx="153089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Cube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49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3C636-909F-4A24-B1D0-0B57F06B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" y="-166"/>
            <a:ext cx="6885781" cy="371561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AA5B77-C617-4667-ACCF-00002C02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208" y="3212977"/>
            <a:ext cx="6687722" cy="361906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39513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0"/>
            <a:ext cx="441121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sz="2400" b="1" i="1" dirty="0" err="1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Adventure</a:t>
            </a:r>
            <a:r>
              <a:rPr lang="uk-UA" sz="2400" b="1" i="1" dirty="0">
                <a:solidFill>
                  <a:schemeClr val="accent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Works. </a:t>
            </a:r>
            <a:r>
              <a:rPr lang="uk-UA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Обрані таблиці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5</a:t>
            </a:fld>
            <a:endParaRPr lang="uk-UA" alt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F53CC4-8C8D-4301-AAA7-F5E0069D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745"/>
            <a:ext cx="4477571" cy="3750777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6C809DF-57B6-45EC-9E94-91FA6937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3449782"/>
            <a:ext cx="4990826" cy="2283474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02528AA-819C-43E9-BC47-1D333920C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493" y="4941168"/>
            <a:ext cx="6097508" cy="1916832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061268A4-0165-4744-AD09-426811414F18}"/>
              </a:ext>
            </a:extLst>
          </p:cNvPr>
          <p:cNvSpPr/>
          <p:nvPr/>
        </p:nvSpPr>
        <p:spPr bwMode="auto">
          <a:xfrm>
            <a:off x="3502959" y="3384376"/>
            <a:ext cx="2592288" cy="432048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299A9A1-5349-403C-8EB4-638806EF249E}"/>
              </a:ext>
            </a:extLst>
          </p:cNvPr>
          <p:cNvSpPr/>
          <p:nvPr/>
        </p:nvSpPr>
        <p:spPr bwMode="auto">
          <a:xfrm>
            <a:off x="4371813" y="4978081"/>
            <a:ext cx="3168352" cy="57606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D85F70A-28C0-4BE5-94A1-D90962563AB3}"/>
              </a:ext>
            </a:extLst>
          </p:cNvPr>
          <p:cNvSpPr/>
          <p:nvPr/>
        </p:nvSpPr>
        <p:spPr bwMode="auto">
          <a:xfrm>
            <a:off x="522253" y="2885612"/>
            <a:ext cx="2592288" cy="432048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uk-U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896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08920"/>
            <a:ext cx="8392161" cy="1196213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Бази 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</a:t>
            </a:r>
            <a:r>
              <a:rPr lang="en-US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ODS</a:t>
            </a:r>
            <a:r>
              <a:rPr lang="en-US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DW</a:t>
            </a:r>
            <a:endParaRPr lang="uk-UA" altLang="ru-RU" sz="40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809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uk-UA" altLang="ru-RU" sz="24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uk-UA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ru-RU" sz="24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Bases: STG, ODS, DW</a:t>
            </a:r>
            <a:endParaRPr lang="uk-UA" altLang="ru-RU" sz="24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7</a:t>
            </a:fld>
            <a:endParaRPr lang="uk-UA" alt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BED82C-15D0-4399-8ED8-5D2916C4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" y="933670"/>
            <a:ext cx="6156841" cy="4652220"/>
          </a:xfrm>
          <a:prstGeom prst="rect">
            <a:avLst/>
          </a:prstGeom>
          <a:ln w="63500">
            <a:solidFill>
              <a:srgbClr val="E577DD"/>
            </a:solidFill>
          </a:ln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712D1ED7-57AC-4F45-AABF-272D87E1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698" y="2581376"/>
            <a:ext cx="2649250" cy="2215776"/>
          </a:xfrm>
          <a:prstGeom prst="rect">
            <a:avLst/>
          </a:prstGeom>
          <a:noFill/>
          <a:ln w="63500" cap="sq">
            <a:solidFill>
              <a:srgbClr val="E577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951DB0-9209-4024-A1C3-A1583E6BA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55" y="2819686"/>
            <a:ext cx="4366245" cy="3954932"/>
          </a:xfrm>
          <a:prstGeom prst="rect">
            <a:avLst/>
          </a:prstGeom>
          <a:ln w="63500">
            <a:solidFill>
              <a:srgbClr val="E577DD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E5079A-0D9A-4984-845D-8BFCCB79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074" y="1257080"/>
            <a:ext cx="3790950" cy="4667250"/>
          </a:xfrm>
          <a:prstGeom prst="rect">
            <a:avLst/>
          </a:prstGeom>
          <a:ln w="63500">
            <a:solidFill>
              <a:srgbClr val="E577DD"/>
            </a:solidFill>
          </a:ln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AC09DF52-3A3B-4A9A-B555-950B7A62C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86" y="2933794"/>
            <a:ext cx="1502187" cy="521926"/>
          </a:xfrm>
          <a:prstGeom prst="rect">
            <a:avLst/>
          </a:prstGeom>
          <a:noFill/>
          <a:ln w="508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76180-0A9B-4694-B4F6-65026483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209529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99181F2-ED8E-4507-B93C-73CCAB18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4858"/>
            <a:ext cx="5311038" cy="365357"/>
          </a:xfrm>
          <a:prstGeom prst="rect">
            <a:avLst/>
          </a:prstGeom>
          <a:solidFill>
            <a:srgbClr val="FFFF99"/>
          </a:solidFill>
          <a:ln w="36000" cap="sq">
            <a:solidFill>
              <a:srgbClr val="0000FF"/>
            </a:solidFill>
            <a:miter lim="800000"/>
            <a:headEnd/>
            <a:tailEnd/>
          </a:ln>
        </p:spPr>
        <p:txBody>
          <a:bodyPr lIns="29520" tIns="94320" rIns="11520" bIns="22320"/>
          <a:lstStyle>
            <a:lvl1pPr indent="3603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https://www.youtube.com/watch?v=enahePzYT6E</a:t>
            </a:r>
            <a:endParaRPr lang="uk-UA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C4C3A-88EC-4214-A65C-569101E06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408" y="47509"/>
            <a:ext cx="899592" cy="876526"/>
          </a:xfrm>
          <a:prstGeom prst="rect">
            <a:avLst/>
          </a:prstGeom>
          <a:ln w="508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0778755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">
            <a:extLst>
              <a:ext uri="{FF2B5EF4-FFF2-40B4-BE49-F238E27FC236}">
                <a16:creationId xmlns:a16="http://schemas.microsoft.com/office/drawing/2014/main" id="{441B9D43-F785-4724-9985-48A5C2E3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708920"/>
            <a:ext cx="8392161" cy="1196213"/>
          </a:xfrm>
        </p:spPr>
        <p:txBody>
          <a:bodyPr/>
          <a:lstStyle/>
          <a:p>
            <a:pPr>
              <a:lnSpc>
                <a:spcPct val="90000"/>
              </a:lnSpc>
              <a:buClrTx/>
            </a:pPr>
            <a:r>
              <a:rPr lang="uk-UA" altLang="ru-RU" sz="4000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Таблиці</a:t>
            </a:r>
            <a:r>
              <a:rPr lang="uk-UA" altLang="ru-RU" sz="4000" b="1" dirty="0">
                <a:latin typeface="Tahoma" panose="020B0604030504040204" pitchFamily="34" charset="0"/>
                <a:cs typeface="Tahoma" panose="020B0604030504040204" pitchFamily="34" charset="0"/>
              </a:rPr>
              <a:t> бази </a:t>
            </a:r>
            <a:r>
              <a:rPr lang="en-US" altLang="ru-RU" sz="40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STG</a:t>
            </a:r>
            <a:endParaRPr lang="uk-UA" altLang="ru-RU" sz="4000" b="1" i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33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>
            <a:extLst>
              <a:ext uri="{FF2B5EF4-FFF2-40B4-BE49-F238E27FC236}">
                <a16:creationId xmlns:a16="http://schemas.microsoft.com/office/drawing/2014/main" id="{4F4B4735-E435-423C-ADF0-B07ADDF66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762000"/>
            <a:ext cx="8458200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7EE38B8-4BC9-4564-9F56-3B0AEE76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2400" b="1" dirty="0" err="1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Sales.SalesOrderDetail</a:t>
            </a:r>
            <a:r>
              <a:rPr lang="en-US" sz="24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(Script CREATE)</a:t>
            </a:r>
            <a:endParaRPr lang="uk-UA" altLang="ru-RU" sz="2400" b="1" dirty="0">
              <a:solidFill>
                <a:schemeClr val="accent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886C1CC-F432-452B-82F8-E5E7A8A1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070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CC8162-1587-4026-9BBE-38273B3610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az-Cyrl-AZ" altLang="ru-RU"/>
              <a:t>Побудова куба</a:t>
            </a:r>
            <a:endParaRPr lang="uk-UA" alt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6A01-5C1F-436F-B312-3E132FB3E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A8437B29-175B-4358-AEF3-05FD1D1A0965}" type="slidenum">
              <a:rPr lang="uk-UA" altLang="ru-RU" smtClean="0"/>
              <a:pPr>
                <a:defRPr/>
              </a:pPr>
              <a:t>9</a:t>
            </a:fld>
            <a:endParaRPr lang="uk-UA" alt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D5C47-8E3D-4EAB-A8BB-FEC36CFA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" y="614309"/>
            <a:ext cx="9144000" cy="4797889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89136251-61E4-484F-88D0-FF672B06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58" y="3229278"/>
            <a:ext cx="571842" cy="371847"/>
          </a:xfrm>
          <a:prstGeom prst="rect">
            <a:avLst/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29520" tIns="94320" rIns="11520" bIns="22320"/>
          <a:lstStyle>
            <a:lvl1pPr indent="87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uk-UA" alt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ПКМ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D681AC6-6E87-420A-A45B-64FA2891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786" y="2060848"/>
            <a:ext cx="3641444" cy="3351350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12795F2-0A56-4A3F-935E-6CC2A161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417" y="2878996"/>
            <a:ext cx="2023351" cy="2078474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0F1D540-9DF0-4716-BF39-8C497840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996" y="2889117"/>
            <a:ext cx="2023351" cy="628193"/>
          </a:xfrm>
          <a:prstGeom prst="rect">
            <a:avLst/>
          </a:prstGeom>
          <a:noFill/>
          <a:ln w="50800" cap="sq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32CDB9-80A4-45A7-8C96-C11BA06A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3736523"/>
            <a:ext cx="5657850" cy="29337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78659B-EA48-498C-B240-742DA959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08" y="47509"/>
            <a:ext cx="899592" cy="876526"/>
          </a:xfrm>
          <a:prstGeom prst="rect">
            <a:avLst/>
          </a:prstGeom>
          <a:ln w="508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98064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66888</TotalTime>
  <Words>3109</Words>
  <Application>Microsoft Office PowerPoint</Application>
  <PresentationFormat>Экран (4:3)</PresentationFormat>
  <Paragraphs>617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Consolas</vt:lpstr>
      <vt:lpstr>Tahoma</vt:lpstr>
      <vt:lpstr>Times New Roman</vt:lpstr>
      <vt:lpstr>Тема Office</vt:lpstr>
      <vt:lpstr> Агенти SQL Server та ETL-процеси. ETL+Cube (STG-, ODS-, DW-бази) на прикладі </vt:lpstr>
      <vt:lpstr>Презентация PowerPoint</vt:lpstr>
      <vt:lpstr>Презентация PowerPoint</vt:lpstr>
      <vt:lpstr>Презентация PowerPoint</vt:lpstr>
      <vt:lpstr>Презентация PowerPoint</vt:lpstr>
      <vt:lpstr>Бази  STG, ODS, DW</vt:lpstr>
      <vt:lpstr>Презентация PowerPoint</vt:lpstr>
      <vt:lpstr>Таблиці бази STG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Агент SQL Server. Завдання та розклад їх виконання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Таблиці бази ODS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 ініціалізації таблиць вимірів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Інженерія програмних систем</dc:title>
  <dc:creator>Kuzenko</dc:creator>
  <cp:lastModifiedBy>Kuzenko Volodimir</cp:lastModifiedBy>
  <cp:revision>914</cp:revision>
  <cp:lastPrinted>1601-01-01T00:00:00Z</cp:lastPrinted>
  <dcterms:created xsi:type="dcterms:W3CDTF">2003-09-29T18:47:32Z</dcterms:created>
  <dcterms:modified xsi:type="dcterms:W3CDTF">2021-10-05T07:39:06Z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1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false</vt:bool>
  </property>
  <property fmtid="{D5CDD505-2E9C-101B-9397-08002B2CF9AE}" pid="7" name="GraphicType">
    <vt:r8>1</vt:r8>
  </property>
  <property fmtid="{D5CDD505-2E9C-101B-9397-08002B2CF9AE}" pid="8" name="LinkColor">
    <vt:r8>16711782</vt:r8>
  </property>
  <property fmtid="{D5CDD505-2E9C-101B-9397-08002B2CF9AE}" pid="9" name="NavBtnPos">
    <vt:r8>1</vt:r8>
  </property>
  <property fmtid="{D5CDD505-2E9C-101B-9397-08002B2CF9AE}" pid="10" name="OutputDir">
    <vt:lpwstr>D:\FPExpress\bin\Server\it\3\edit</vt:lpwstr>
  </property>
  <property fmtid="{D5CDD505-2E9C-101B-9397-08002B2CF9AE}" pid="11" name="ScreenSize">
    <vt:r8>2</vt:r8>
  </property>
  <property fmtid="{D5CDD505-2E9C-101B-9397-08002B2CF9AE}" pid="12" name="ScreenUsage">
    <vt:r8>3</vt:r8>
  </property>
  <property fmtid="{D5CDD505-2E9C-101B-9397-08002B2CF9AE}" pid="13" name="ShowNotes">
    <vt:bool>false</vt:bool>
  </property>
  <property fmtid="{D5CDD505-2E9C-101B-9397-08002B2CF9AE}" pid="14" name="TemplateType">
    <vt:r8>1</vt:r8>
  </property>
  <property fmtid="{D5CDD505-2E9C-101B-9397-08002B2CF9AE}" pid="15" name="TextColor">
    <vt:r8>0</vt:r8>
  </property>
  <property fmtid="{D5CDD505-2E9C-101B-9397-08002B2CF9AE}" pid="16" name="TransparentButton">
    <vt:r8>0</vt:r8>
  </property>
  <property fmtid="{D5CDD505-2E9C-101B-9397-08002B2CF9AE}" pid="17" name="UseBrowserColor">
    <vt:bool>true</vt:bool>
  </property>
  <property fmtid="{D5CDD505-2E9C-101B-9397-08002B2CF9AE}" pid="18" name="VisitedColor">
    <vt:r8>10040268</vt:r8>
  </property>
</Properties>
</file>