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6"/>
  </p:notesMasterIdLst>
  <p:sldIdLst>
    <p:sldId id="293" r:id="rId2"/>
    <p:sldId id="518" r:id="rId3"/>
    <p:sldId id="509" r:id="rId4"/>
    <p:sldId id="510" r:id="rId5"/>
    <p:sldId id="516" r:id="rId6"/>
    <p:sldId id="537" r:id="rId7"/>
    <p:sldId id="519" r:id="rId8"/>
    <p:sldId id="517" r:id="rId9"/>
    <p:sldId id="511" r:id="rId10"/>
    <p:sldId id="513" r:id="rId11"/>
    <p:sldId id="521" r:id="rId12"/>
    <p:sldId id="522" r:id="rId13"/>
    <p:sldId id="514" r:id="rId14"/>
    <p:sldId id="525" r:id="rId15"/>
    <p:sldId id="536" r:id="rId16"/>
    <p:sldId id="491" r:id="rId17"/>
    <p:sldId id="501" r:id="rId18"/>
    <p:sldId id="488" r:id="rId19"/>
    <p:sldId id="538" r:id="rId20"/>
    <p:sldId id="490" r:id="rId21"/>
    <p:sldId id="495" r:id="rId22"/>
    <p:sldId id="479" r:id="rId23"/>
    <p:sldId id="482" r:id="rId24"/>
    <p:sldId id="493" r:id="rId25"/>
    <p:sldId id="494" r:id="rId26"/>
    <p:sldId id="496" r:id="rId27"/>
    <p:sldId id="503" r:id="rId28"/>
    <p:sldId id="539" r:id="rId29"/>
    <p:sldId id="534" r:id="rId30"/>
    <p:sldId id="533" r:id="rId31"/>
    <p:sldId id="523" r:id="rId32"/>
    <p:sldId id="524" r:id="rId33"/>
    <p:sldId id="526" r:id="rId34"/>
    <p:sldId id="527" r:id="rId35"/>
    <p:sldId id="528" r:id="rId36"/>
    <p:sldId id="535" r:id="rId37"/>
    <p:sldId id="530" r:id="rId38"/>
    <p:sldId id="540" r:id="rId39"/>
    <p:sldId id="541" r:id="rId40"/>
    <p:sldId id="542" r:id="rId41"/>
    <p:sldId id="531" r:id="rId42"/>
    <p:sldId id="543" r:id="rId43"/>
    <p:sldId id="480" r:id="rId44"/>
    <p:sldId id="481" r:id="rId4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FFFF99"/>
    <a:srgbClr val="CC00CC"/>
    <a:srgbClr val="E577DD"/>
    <a:srgbClr val="FFFFCC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249" autoAdjust="0"/>
  </p:normalViewPr>
  <p:slideViewPr>
    <p:cSldViewPr>
      <p:cViewPr varScale="1">
        <p:scale>
          <a:sx n="81" d="100"/>
          <a:sy n="81" d="100"/>
        </p:scale>
        <p:origin x="98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4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6624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B5A78EA0-F514-4C2E-B930-32910E64C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21566E05-4622-484A-B35B-667E4D37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37BE6262-07AA-46BE-90B1-E6407ABB5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88477C2D-5A50-43B7-B5CB-31FD626D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CB68D670-1B3C-48A4-B90D-039A5B74E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86C67E27-3830-45AA-B3C5-29AF1B95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0" name="AutoShape 7">
            <a:extLst>
              <a:ext uri="{FF2B5EF4-FFF2-40B4-BE49-F238E27FC236}">
                <a16:creationId xmlns:a16="http://schemas.microsoft.com/office/drawing/2014/main" id="{C92CC255-4FC5-40B7-94CA-41397F2F5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1" name="AutoShape 8">
            <a:extLst>
              <a:ext uri="{FF2B5EF4-FFF2-40B4-BE49-F238E27FC236}">
                <a16:creationId xmlns:a16="http://schemas.microsoft.com/office/drawing/2014/main" id="{DF396B08-80CF-42CC-AE4C-CBBD52E3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2" name="AutoShape 9">
            <a:extLst>
              <a:ext uri="{FF2B5EF4-FFF2-40B4-BE49-F238E27FC236}">
                <a16:creationId xmlns:a16="http://schemas.microsoft.com/office/drawing/2014/main" id="{C4FCA9AE-029C-4463-8F9B-5DD72466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3" name="AutoShape 10">
            <a:extLst>
              <a:ext uri="{FF2B5EF4-FFF2-40B4-BE49-F238E27FC236}">
                <a16:creationId xmlns:a16="http://schemas.microsoft.com/office/drawing/2014/main" id="{1213B076-3929-4D71-A2E7-AC175D9F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4" name="AutoShape 11">
            <a:extLst>
              <a:ext uri="{FF2B5EF4-FFF2-40B4-BE49-F238E27FC236}">
                <a16:creationId xmlns:a16="http://schemas.microsoft.com/office/drawing/2014/main" id="{B66574D3-31BF-4834-A0DF-50D146B2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5" name="AutoShape 12">
            <a:extLst>
              <a:ext uri="{FF2B5EF4-FFF2-40B4-BE49-F238E27FC236}">
                <a16:creationId xmlns:a16="http://schemas.microsoft.com/office/drawing/2014/main" id="{854222CB-129E-424F-8EF6-E3848FCC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8A4AEBA5-DC44-4C96-B6F1-289D201C831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527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3BDDAD38-EB91-4D42-8C17-C7BCF92C518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527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3088" name="Rectangle 15">
            <a:extLst>
              <a:ext uri="{FF2B5EF4-FFF2-40B4-BE49-F238E27FC236}">
                <a16:creationId xmlns:a16="http://schemas.microsoft.com/office/drawing/2014/main" id="{18017756-E2A2-4BD1-9F27-1C718E4F8B7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29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1CD3D3DC-9AA6-4DB4-986E-550D5B1DCF2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10150" cy="4095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30BAB2FC-A95D-4DC2-BE40-0BA466FB8BD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527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674C8291-097D-43DF-9AF2-3EAD0A075F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527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862CC18B-6B13-4070-A818-9CCFDF1A925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uk-UA" altLang="ru-RU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390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8075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5049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58789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3143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uk-UA" altLang="ru-RU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1452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517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3947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4053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9396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6253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2941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6926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uk-UA" altLang="ru-RU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8272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4960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0874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7803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7278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84651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uk-UA" altLang="ru-RU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7424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211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64502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3165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0206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26435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6479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86208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8575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69386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2654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0788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8885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71981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41148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2615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uk-UA" altLang="ru-RU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66273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20287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928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048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577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0457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7200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547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42AF54-0CF5-4A16-B28F-6FE5DC42377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C8F16-23D9-4DDE-951F-DA3E3F01F0F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19DD3-5C3E-4468-94F2-038A34C1D52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19FDB-C501-4821-883D-6873266AEA9C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17583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7BC1CD-E90F-4BB5-B617-F10D94D6E2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1D3C1-1755-4738-B3F6-AE794EF56B5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287B0-8335-4837-B8CA-F9252EB5B1D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BEB3E-F484-4F40-8DCC-9B84E07D7BE8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3273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00813" y="609600"/>
            <a:ext cx="1938337" cy="54673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62613" cy="54673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FAA15-5D45-47E8-9A58-3C73F4ECBF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26E80-82A9-4762-A255-E5C8DFC58CA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E105C-157E-4AC9-A5F1-11ED82E9A24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8DF83-3729-4FB3-840B-752E3BFB28F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28629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54938" cy="112553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86A84E-0EF5-4E47-A218-047B97B7912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887538" cy="439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17E67E-3899-4CE8-BEF2-A28D491558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78138" cy="439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F91A86-5420-4682-9880-EDBDDDF3EE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887538" cy="439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BBE2F-AA94-4BD2-A5A6-C30B3F232DD2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46231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5C498-1B1A-47A3-8586-69B9D2E467A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ABFAA-8614-4D7D-BBD4-173BAD20959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4E470-519A-4FFC-9380-CB09C112E2B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37B29-175B-4358-AEF3-05FD1D1A096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31029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73998-6F37-4306-B1BF-8C2259EE44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6D6DF-3A96-4BD7-8970-4A44EE82820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0C459-A5ED-4720-85A5-2E5D9D90997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3E8F5-842C-42E0-B035-1EFCCAE05A82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51729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0475" cy="4095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8675" y="1981200"/>
            <a:ext cx="3800475" cy="4095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634E09-1048-440F-BA32-2EEF54ECFFC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F7BDCA0-6F32-49FA-A01B-900A9D714FE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D1FC37C-CEC5-4E90-A2D2-796B0F25C5A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5449-4B5D-4EA2-BE41-3C9602443AEF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5696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561F9C4-33E0-40E4-9F52-12FDC74433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DADD439-E032-4481-A2C2-913E2389441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4EAB4D8-F236-4D6E-8C2A-E8CC0248E8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B51AE-982D-48F9-884B-338769F884FF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0302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980ACEF-4E2B-4C90-A84D-9B117FBA740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DB06F5-C27D-49CA-BD92-9BBA821B28E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7EFBA5-EA10-4C5C-A865-011118C5A63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6D419-9AC2-40A7-AAFA-BA1E3D4C57ED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02427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F2D55DD-632B-448B-8886-22402BAF18C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6A80604-3891-45F2-AC60-C0F59625945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15346D-1235-416F-8C22-CCF1BF651D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E0DD7-0FC1-4281-9394-F9E089F7977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57487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EBEC5F-9D33-4816-B2DE-B609AF9625B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8F2CB4-0267-41BC-8C51-C8FAE57C74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53A68DF-41EA-4562-8967-2D6EBA3B8D5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0A58C-B247-41BC-9B6B-8850AA10EC6C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22701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20D97B-4E93-4AF2-A8E4-621F52F55ED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8B1BB1C-D664-497B-B408-18CA4CFE38D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080B1B3-114A-4C27-87DE-8E505EBAD76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EBC3-A61C-4E02-A4EF-D9E214992408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60675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521B35C-C7B7-4418-BA25-B137E8401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533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заглавия щёлкните мышью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C554AED-ABDC-4D8B-8C6B-C96E3201A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533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43A17BC-9529-4AD2-B3D3-32F918EED76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859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297A21-165F-4A69-98D4-660DF555C77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765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991494D-8801-4BC1-BD0D-C14E348866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859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4B0A41F4-C9D2-47E8-9961-319C2246370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>
            <a:extLst>
              <a:ext uri="{FF2B5EF4-FFF2-40B4-BE49-F238E27FC236}">
                <a16:creationId xmlns:a16="http://schemas.microsoft.com/office/drawing/2014/main" id="{441B9D43-F785-4724-9985-48A5C2E3E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7188" y="1988840"/>
            <a:ext cx="8392161" cy="1196213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uk-UA" altLang="ru-RU" sz="40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Консолідація даних із використанням </a:t>
            </a:r>
            <a:r>
              <a:rPr lang="en-US" altLang="ru-RU" sz="4000" b="1" i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 SSIS</a:t>
            </a:r>
            <a:br>
              <a:rPr lang="en-US" altLang="ru-RU" sz="3600" b="1" i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0" i="0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3600" b="0" i="1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 Integration Services</a:t>
            </a:r>
            <a:r>
              <a:rPr lang="en-US" sz="3600" b="0" i="0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sz="3600" b="0" i="0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uk-UA" altLang="ru-RU" sz="36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EC2886-8A5C-4F3E-AEA0-009CFB84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2" y="262977"/>
            <a:ext cx="1664191" cy="1051068"/>
          </a:xfrm>
          <a:prstGeom prst="rect">
            <a:avLst/>
          </a:prstGeom>
          <a:ln w="88900">
            <a:solidFill>
              <a:schemeClr val="accent6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1C319-52ED-45A1-BB08-1BF28907D6F7}"/>
              </a:ext>
            </a:extLst>
          </p:cNvPr>
          <p:cNvSpPr txBox="1"/>
          <p:nvPr/>
        </p:nvSpPr>
        <p:spPr>
          <a:xfrm>
            <a:off x="1043608" y="486916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Integration Services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Server Analysis Services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Reporting Services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D235DF1-B5A2-4702-98DA-983F8FD725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C46AE0-B1A8-45FC-9B73-5980D6FE0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1BBE2F-AA94-4BD2-A5A6-C30B3F232DD2}" type="slidenum">
              <a:rPr lang="uk-UA" altLang="ru-RU" smtClean="0"/>
              <a:pPr>
                <a:defRPr/>
              </a:pPr>
              <a:t>1</a:t>
            </a:fld>
            <a:endParaRPr lang="uk-UA" alt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98E19-C169-4630-AE2E-559C70D7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042" y="4846416"/>
            <a:ext cx="4747086" cy="43973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431" y="0"/>
            <a:ext cx="522647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До змінюваності структури даних, що передаються (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1/3)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423442-1153-4B48-927B-B17905C3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602" y="-15676"/>
            <a:ext cx="3942034" cy="1031946"/>
          </a:xfrm>
          <a:prstGeom prst="rect">
            <a:avLst/>
          </a:prstGeom>
          <a:ln w="76200">
            <a:solidFill>
              <a:srgbClr val="FF3399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10</a:t>
            </a:fld>
            <a:endParaRPr lang="uk-UA" alt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8F2F0F-6F6A-493A-89A6-499ABD7DB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274" y="914400"/>
            <a:ext cx="7137631" cy="5983297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B19886F0-1DE1-4EB5-9533-DE33CAFE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162759"/>
            <a:ext cx="1231776" cy="21602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951276B1-F83C-4AE4-9947-2C40F884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120" y="2535511"/>
            <a:ext cx="1885949" cy="121091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0A534EB-F0D5-42C6-8EF3-591A89BC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512" y="4231196"/>
            <a:ext cx="4024213" cy="67043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A96844D-4ED3-477A-8275-3CE0C3222365}"/>
              </a:ext>
            </a:extLst>
          </p:cNvPr>
          <p:cNvCxnSpPr>
            <a:stCxn id="17" idx="0"/>
          </p:cNvCxnSpPr>
          <p:nvPr/>
        </p:nvCxnSpPr>
        <p:spPr bwMode="auto">
          <a:xfrm flipV="1">
            <a:off x="691606" y="1016272"/>
            <a:ext cx="784911" cy="388536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8AA90F3-640D-46B2-9308-F8ADB4C49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9" y="4964428"/>
            <a:ext cx="3600078" cy="1873057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AB7B25BC-4CDB-4CD3-8D9A-C615A9FB6306}"/>
              </a:ext>
            </a:extLst>
          </p:cNvPr>
          <p:cNvSpPr/>
          <p:nvPr/>
        </p:nvSpPr>
        <p:spPr bwMode="auto">
          <a:xfrm>
            <a:off x="-25792" y="4901634"/>
            <a:ext cx="1434795" cy="524072"/>
          </a:xfrm>
          <a:prstGeom prst="ellipse">
            <a:avLst/>
          </a:prstGeom>
          <a:noFill/>
          <a:ln w="762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1070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11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B5E38-6FC1-49D1-B5EB-9CFF26128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" y="0"/>
            <a:ext cx="2515181" cy="928682"/>
          </a:xfrm>
          <a:prstGeom prst="rect">
            <a:avLst/>
          </a:prstGeom>
          <a:ln w="76200">
            <a:solidFill>
              <a:srgbClr val="FF3399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D6619D-74E5-43F8-AD90-BC29BA784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156" y="761999"/>
            <a:ext cx="7266340" cy="6091191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951276B1-F83C-4AE4-9947-2C40F884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2346899"/>
            <a:ext cx="5172075" cy="121091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0A534EB-F0D5-42C6-8EF3-591A89BC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1" y="4065086"/>
            <a:ext cx="4606745" cy="67043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2853884-6A73-488F-8D3C-BBA562E0C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431" y="0"/>
            <a:ext cx="522647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До змінюваності структури даних, що передаються (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2/3)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8AA90F3-640D-46B2-9308-F8ADB4C49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4" y="4868860"/>
            <a:ext cx="3645261" cy="198433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B19886F0-1DE1-4EB5-9533-DE33CAFE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068" y="2039240"/>
            <a:ext cx="1297779" cy="23620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13462E2-6619-4F8E-9016-BDEC61617884}"/>
              </a:ext>
            </a:extLst>
          </p:cNvPr>
          <p:cNvSpPr/>
          <p:nvPr/>
        </p:nvSpPr>
        <p:spPr bwMode="auto">
          <a:xfrm>
            <a:off x="12720" y="6314008"/>
            <a:ext cx="2091711" cy="507519"/>
          </a:xfrm>
          <a:prstGeom prst="ellipse">
            <a:avLst/>
          </a:prstGeom>
          <a:noFill/>
          <a:ln w="762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1FC60C1-A864-4587-868D-31CBD5F36400}"/>
              </a:ext>
            </a:extLst>
          </p:cNvPr>
          <p:cNvCxnSpPr/>
          <p:nvPr/>
        </p:nvCxnSpPr>
        <p:spPr bwMode="auto">
          <a:xfrm flipV="1">
            <a:off x="899592" y="1016272"/>
            <a:ext cx="576925" cy="5297736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2215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12</a:t>
            </a:fld>
            <a:endParaRPr lang="uk-UA" alt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5E730E-C362-4F06-A15B-057942BD8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2" y="0"/>
            <a:ext cx="2270206" cy="1168956"/>
          </a:xfrm>
          <a:prstGeom prst="rect">
            <a:avLst/>
          </a:prstGeom>
          <a:ln w="76200">
            <a:solidFill>
              <a:srgbClr val="FF3399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0EDC95-91D3-4AB8-85DA-B1A53E93F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130" y="762000"/>
            <a:ext cx="7209601" cy="609600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B19886F0-1DE1-4EB5-9533-DE33CAFE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068" y="2039240"/>
            <a:ext cx="1297779" cy="23620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951276B1-F83C-4AE4-9947-2C40F884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46899"/>
            <a:ext cx="3528392" cy="121091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0A534EB-F0D5-42C6-8EF3-591A89BC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1" y="4065086"/>
            <a:ext cx="4606745" cy="67043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8AA90F3-640D-46B2-9308-F8ADB4C49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6" y="5010748"/>
            <a:ext cx="3550480" cy="184725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907B4EA2-D9B2-44E2-855F-E35041585842}"/>
              </a:ext>
            </a:extLst>
          </p:cNvPr>
          <p:cNvSpPr/>
          <p:nvPr/>
        </p:nvSpPr>
        <p:spPr bwMode="auto">
          <a:xfrm>
            <a:off x="2051719" y="6419850"/>
            <a:ext cx="1804367" cy="438150"/>
          </a:xfrm>
          <a:prstGeom prst="ellipse">
            <a:avLst/>
          </a:prstGeom>
          <a:noFill/>
          <a:ln w="762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AB20DE3-CAFE-4BDF-907E-48F580A6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431" y="0"/>
            <a:ext cx="522647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До змінюваності структури даних, що передаються (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3/3)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AF4F207-EFB3-4DCC-A6B8-28EADD2A402F}"/>
              </a:ext>
            </a:extLst>
          </p:cNvPr>
          <p:cNvCxnSpPr>
            <a:endCxn id="6" idx="2"/>
          </p:cNvCxnSpPr>
          <p:nvPr/>
        </p:nvCxnSpPr>
        <p:spPr bwMode="auto">
          <a:xfrm flipH="1" flipV="1">
            <a:off x="1132641" y="1168956"/>
            <a:ext cx="1423136" cy="525089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51675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52942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Тестування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потоків. Відслідковування кількості переданих рядків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13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1DE8DD-34BB-4905-9317-F1466174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422" y="26830"/>
            <a:ext cx="2614578" cy="2242963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9300FA-E781-4E8E-B484-1455F07A4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2193"/>
            <a:ext cx="9144000" cy="3950208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551167CA-C208-433D-BBBC-760E3CF99251}"/>
              </a:ext>
            </a:extLst>
          </p:cNvPr>
          <p:cNvSpPr/>
          <p:nvPr/>
        </p:nvSpPr>
        <p:spPr bwMode="auto">
          <a:xfrm>
            <a:off x="683568" y="4941168"/>
            <a:ext cx="1804367" cy="438150"/>
          </a:xfrm>
          <a:prstGeom prst="ellipse">
            <a:avLst/>
          </a:prstGeom>
          <a:noFill/>
          <a:ln w="762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95345F4-1CAB-4ED8-AAF1-D12CC8D050CA}"/>
              </a:ext>
            </a:extLst>
          </p:cNvPr>
          <p:cNvSpPr/>
          <p:nvPr/>
        </p:nvSpPr>
        <p:spPr bwMode="auto">
          <a:xfrm>
            <a:off x="3347864" y="4941168"/>
            <a:ext cx="1804367" cy="438150"/>
          </a:xfrm>
          <a:prstGeom prst="ellipse">
            <a:avLst/>
          </a:prstGeom>
          <a:noFill/>
          <a:ln w="762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82C105E-8F0A-45ED-B6FC-8C4C6394C2C9}"/>
              </a:ext>
            </a:extLst>
          </p:cNvPr>
          <p:cNvSpPr/>
          <p:nvPr/>
        </p:nvSpPr>
        <p:spPr bwMode="auto">
          <a:xfrm>
            <a:off x="2816409" y="3849402"/>
            <a:ext cx="1804367" cy="438150"/>
          </a:xfrm>
          <a:prstGeom prst="ellipse">
            <a:avLst/>
          </a:prstGeom>
          <a:noFill/>
          <a:ln w="762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C2EAE2D-E579-4D06-81FA-D0450B491949}"/>
              </a:ext>
            </a:extLst>
          </p:cNvPr>
          <p:cNvSpPr/>
          <p:nvPr/>
        </p:nvSpPr>
        <p:spPr bwMode="auto">
          <a:xfrm>
            <a:off x="5508104" y="3849402"/>
            <a:ext cx="1804367" cy="438150"/>
          </a:xfrm>
          <a:prstGeom prst="ellipse">
            <a:avLst/>
          </a:prstGeom>
          <a:noFill/>
          <a:ln w="762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AB12284-A29D-4210-9251-5693A0B11AD8}"/>
              </a:ext>
            </a:extLst>
          </p:cNvPr>
          <p:cNvSpPr/>
          <p:nvPr/>
        </p:nvSpPr>
        <p:spPr bwMode="auto">
          <a:xfrm>
            <a:off x="2339752" y="2839055"/>
            <a:ext cx="1804367" cy="438150"/>
          </a:xfrm>
          <a:prstGeom prst="ellipse">
            <a:avLst/>
          </a:prstGeom>
          <a:noFill/>
          <a:ln w="762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79E4E633-880A-473D-BF09-6E0710AA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854" y="1004282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1FB39978-8C61-4430-954C-681D29F13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622" y="102091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36C18E29-D742-4DAF-90C4-ACECD9B0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28481"/>
            <a:ext cx="457200" cy="324404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1DC15D03-F7C5-4A10-9F4F-194326043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28481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74938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0"/>
            <a:ext cx="291581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Результати роботи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14</a:t>
            </a:fld>
            <a:endParaRPr lang="uk-UA" alt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9300FA-E781-4E8E-B484-1455F07A4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7" y="0"/>
            <a:ext cx="5903097" cy="2550138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7D00E5-4811-4D0E-938A-A0EF84445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3871" y="2630174"/>
            <a:ext cx="6214621" cy="2387324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8F80CF-3A25-4694-BFBF-513CEA8AE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321" y="4525406"/>
            <a:ext cx="6943679" cy="2282146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836FC8DB-3C5C-4B27-B74D-8D2F49E67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44" y="6240800"/>
            <a:ext cx="2271956" cy="560373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Таблиця </a:t>
            </a:r>
            <a:r>
              <a:rPr lang="en-US" altLang="ru-RU" sz="18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ClientsR</a:t>
            </a:r>
            <a:endParaRPr lang="uk-UA" altLang="ru-RU" sz="1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2818CB-1FE5-4357-96D2-61A79D733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304" y="1396608"/>
            <a:ext cx="4373612" cy="1895232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5C511B5E-5780-4F4B-A0AA-DFE8E8860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794" y="3568744"/>
            <a:ext cx="2271956" cy="560373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Таблиця </a:t>
            </a:r>
            <a:r>
              <a:rPr lang="en-US" altLang="ru-RU" sz="18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ClientsP</a:t>
            </a:r>
            <a:endParaRPr lang="uk-UA" altLang="ru-RU" sz="1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F43178F-BC99-4A24-8592-474C3C9A5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960" y="1396608"/>
            <a:ext cx="2271956" cy="760412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Текстовий файл</a:t>
            </a:r>
            <a:r>
              <a:rPr lang="en-US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clients.txt</a:t>
            </a:r>
            <a:endParaRPr lang="uk-UA" altLang="ru-RU" sz="1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284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>
            <a:extLst>
              <a:ext uri="{FF2B5EF4-FFF2-40B4-BE49-F238E27FC236}">
                <a16:creationId xmlns:a16="http://schemas.microsoft.com/office/drawing/2014/main" id="{441B9D43-F785-4724-9985-48A5C2E3E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120108"/>
            <a:ext cx="8392161" cy="1196213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40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Підтримка транзакцій. «Банківський переказ»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9B9758D-2291-4379-90C6-E322D13D5F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F22CF2-E084-40D0-AF1B-5D32C3A30D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1BBE2F-AA94-4BD2-A5A6-C30B3F232DD2}" type="slidenum">
              <a:rPr lang="uk-UA" altLang="ru-RU" smtClean="0"/>
              <a:pPr>
                <a:defRPr/>
              </a:pPr>
              <a:t>15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3DF9C6-77A6-4847-8632-D8036807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73133"/>
            <a:ext cx="4673592" cy="4337094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A96E5-1319-4F62-A336-DC4FBAA283B9}"/>
              </a:ext>
            </a:extLst>
          </p:cNvPr>
          <p:cNvSpPr txBox="1"/>
          <p:nvPr/>
        </p:nvSpPr>
        <p:spPr>
          <a:xfrm>
            <a:off x="3444050" y="3198167"/>
            <a:ext cx="4572000" cy="461665"/>
          </a:xfrm>
          <a:prstGeom prst="rect">
            <a:avLst/>
          </a:prstGeom>
          <a:solidFill>
            <a:srgbClr val="FFFF99"/>
          </a:solidFill>
          <a:ln w="508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altLang="ru-RU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адачі «Виконання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SQL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uk-U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FC300-EF46-4EF0-B894-A4F4D6FF7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02" y="2399402"/>
            <a:ext cx="843114" cy="52554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CE1AC00-A9C9-4012-8165-79BCDF6D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902" y="4460676"/>
            <a:ext cx="792810" cy="52554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48D0DA8-B2C2-47FC-8A00-D9B01F7F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5737892"/>
            <a:ext cx="792810" cy="52554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48912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SQL-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оператори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окремих задач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16</a:t>
            </a:fld>
            <a:endParaRPr lang="uk-UA" alt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CEF72D-52C2-436E-BC14-A150F4F6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7728"/>
            <a:ext cx="6772275" cy="619125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E5241D-F111-43E3-9F90-24A6CD67B30B}"/>
              </a:ext>
            </a:extLst>
          </p:cNvPr>
          <p:cNvSpPr txBox="1"/>
          <p:nvPr/>
        </p:nvSpPr>
        <p:spPr>
          <a:xfrm>
            <a:off x="4026223" y="1281226"/>
            <a:ext cx="5127101" cy="1077218"/>
          </a:xfrm>
          <a:prstGeom prst="rect">
            <a:avLst/>
          </a:prstGeom>
          <a:solidFill>
            <a:srgbClr val="FFFF00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truncate table [MySSIS].[dbo].[Bank1]</a:t>
            </a:r>
          </a:p>
          <a:p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Insert Into [MySSIS].[dbo].[Bank1] </a:t>
            </a:r>
            <a:b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([Name], [Balance]) </a:t>
            </a:r>
            <a:b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values ('Client1Bank1', 5000)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BFA1E-E88A-4C91-99E4-09A80B7C8579}"/>
              </a:ext>
            </a:extLst>
          </p:cNvPr>
          <p:cNvSpPr txBox="1"/>
          <p:nvPr/>
        </p:nvSpPr>
        <p:spPr>
          <a:xfrm>
            <a:off x="4610100" y="3629098"/>
            <a:ext cx="4555232" cy="584775"/>
          </a:xfrm>
          <a:prstGeom prst="rect">
            <a:avLst/>
          </a:prstGeom>
          <a:solidFill>
            <a:srgbClr val="FFFF00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Update Bank1 Set Balance = Balance-1000 </a:t>
            </a:r>
            <a:b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where</a:t>
            </a:r>
            <a: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Name='Client1Bank1'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D37B1-20C8-40C4-A48C-3432D971DF33}"/>
              </a:ext>
            </a:extLst>
          </p:cNvPr>
          <p:cNvSpPr txBox="1"/>
          <p:nvPr/>
        </p:nvSpPr>
        <p:spPr>
          <a:xfrm>
            <a:off x="4610100" y="5306247"/>
            <a:ext cx="4555232" cy="584775"/>
          </a:xfrm>
          <a:prstGeom prst="rect">
            <a:avLst/>
          </a:prstGeom>
          <a:solidFill>
            <a:srgbClr val="FFFF00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Update Bank2 Set Balance = Balance+1000</a:t>
            </a:r>
            <a:b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where Name='Client1Bank2'</a:t>
            </a:r>
          </a:p>
        </p:txBody>
      </p:sp>
    </p:spTree>
    <p:extLst>
      <p:ext uri="{BB962C8B-B14F-4D97-AF65-F5344CB8AC3E}">
        <p14:creationId xmlns:p14="http://schemas.microsoft.com/office/powerpoint/2010/main" val="40947810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520749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Підтримка транзакцій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17</a:t>
            </a:fld>
            <a:endParaRPr lang="uk-UA" altLang="ru-RU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6225F2F-02C2-426A-88B5-81C1B06D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09" y="748246"/>
            <a:ext cx="6742549" cy="6164074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5FFC519-197A-43EF-AB89-DE3868FFE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24" y="3065585"/>
            <a:ext cx="1615368" cy="877641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B25DA5-0CD7-4DCC-ADBA-3FD038DFF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1454"/>
            <a:ext cx="1615368" cy="877641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3345A90-4450-4481-B083-E123A5DFF83B}"/>
              </a:ext>
            </a:extLst>
          </p:cNvPr>
          <p:cNvCxnSpPr>
            <a:stCxn id="14" idx="3"/>
          </p:cNvCxnSpPr>
          <p:nvPr/>
        </p:nvCxnSpPr>
        <p:spPr bwMode="auto">
          <a:xfrm>
            <a:off x="1903092" y="3504406"/>
            <a:ext cx="1221108" cy="212626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91F8E04-A1E4-4B3C-9918-C62877BA5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926" y="2102"/>
            <a:ext cx="3295650" cy="514350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23D24A6-EEED-47BC-8FF4-B767F81833AA}"/>
              </a:ext>
            </a:extLst>
          </p:cNvPr>
          <p:cNvCxnSpPr/>
          <p:nvPr/>
        </p:nvCxnSpPr>
        <p:spPr bwMode="auto">
          <a:xfrm flipV="1">
            <a:off x="1835528" y="4299839"/>
            <a:ext cx="1919438" cy="414683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87A1732-D4AA-47DB-9887-D3D1C630294D}"/>
              </a:ext>
            </a:extLst>
          </p:cNvPr>
          <p:cNvCxnSpPr>
            <a:stCxn id="7" idx="3"/>
          </p:cNvCxnSpPr>
          <p:nvPr/>
        </p:nvCxnSpPr>
        <p:spPr bwMode="auto">
          <a:xfrm>
            <a:off x="1843968" y="4780275"/>
            <a:ext cx="1837802" cy="427322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7">
            <a:extLst>
              <a:ext uri="{FF2B5EF4-FFF2-40B4-BE49-F238E27FC236}">
                <a16:creationId xmlns:a16="http://schemas.microsoft.com/office/drawing/2014/main" id="{78596244-9871-426F-B516-E508E9BFA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266" y="4097704"/>
            <a:ext cx="2868934" cy="20213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28481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0"/>
            <a:ext cx="373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Результат запуску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18</a:t>
            </a:fld>
            <a:endParaRPr lang="uk-UA" alt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015447-7CC0-405F-A19F-8200234F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10200" cy="619125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ABC280-F168-475F-BEAE-CA0E10DDC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831" y="3720208"/>
            <a:ext cx="5949169" cy="3137792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D26F8E3F-EC15-49B2-BB89-365838EB6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27312"/>
            <a:ext cx="1720850" cy="34604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AE23516-593C-4191-B984-665E45DEB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781" y="5810249"/>
            <a:ext cx="1885950" cy="438151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0B44F-E325-45C7-B757-06132E80053D}"/>
              </a:ext>
            </a:extLst>
          </p:cNvPr>
          <p:cNvSpPr txBox="1"/>
          <p:nvPr/>
        </p:nvSpPr>
        <p:spPr>
          <a:xfrm>
            <a:off x="3948573" y="914400"/>
            <a:ext cx="5127101" cy="1077218"/>
          </a:xfrm>
          <a:prstGeom prst="rect">
            <a:avLst/>
          </a:prstGeom>
          <a:solidFill>
            <a:srgbClr val="FFFF00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truncate table [MySSIS].[dbo].[Bank1]</a:t>
            </a:r>
          </a:p>
          <a:p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Insert Into [MySSIS].[dbo].[Bank1] </a:t>
            </a:r>
            <a:b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([Name], [Balance]) </a:t>
            </a:r>
            <a:b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values ('Client1Bank1', 5000)</a:t>
            </a:r>
          </a:p>
        </p:txBody>
      </p:sp>
    </p:spTree>
    <p:extLst>
      <p:ext uri="{BB962C8B-B14F-4D97-AF65-F5344CB8AC3E}">
        <p14:creationId xmlns:p14="http://schemas.microsoft.com/office/powerpoint/2010/main" val="29234888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19</a:t>
            </a:fld>
            <a:endParaRPr lang="uk-UA" alt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D6A584-1DC7-4EB9-BF72-75E6F84C0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" y="22353"/>
            <a:ext cx="5348368" cy="683247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DD637A34-4424-40A2-B166-56C73BB62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0" y="6442527"/>
            <a:ext cx="3883997" cy="32483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C2F875C-A2F8-4449-9838-24F951602FC3}"/>
              </a:ext>
            </a:extLst>
          </p:cNvPr>
          <p:cNvCxnSpPr/>
          <p:nvPr/>
        </p:nvCxnSpPr>
        <p:spPr bwMode="auto">
          <a:xfrm flipV="1">
            <a:off x="2882227" y="4935123"/>
            <a:ext cx="321621" cy="1505816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A1BA49B-EF27-45CD-95B2-22772EC5F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4135461"/>
            <a:ext cx="5199824" cy="2226259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27" name="Rectangle 7">
            <a:extLst>
              <a:ext uri="{FF2B5EF4-FFF2-40B4-BE49-F238E27FC236}">
                <a16:creationId xmlns:a16="http://schemas.microsoft.com/office/drawing/2014/main" id="{A3F505FF-50DC-4343-B1A1-6574269AE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001" y="4641740"/>
            <a:ext cx="2820279" cy="197511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6586F1E-FED0-43D9-96C6-991C18F8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473" y="4848031"/>
            <a:ext cx="2820279" cy="197511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BDEDBB7-C5B5-4FAD-BDAB-CB093FC272FA}"/>
              </a:ext>
            </a:extLst>
          </p:cNvPr>
          <p:cNvCxnSpPr/>
          <p:nvPr/>
        </p:nvCxnSpPr>
        <p:spPr bwMode="auto">
          <a:xfrm flipV="1">
            <a:off x="3242266" y="4839251"/>
            <a:ext cx="2997569" cy="161335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7">
            <a:extLst>
              <a:ext uri="{FF2B5EF4-FFF2-40B4-BE49-F238E27FC236}">
                <a16:creationId xmlns:a16="http://schemas.microsoft.com/office/drawing/2014/main" id="{945897D9-1273-40DA-B1C8-5403CF8FC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988" y="4182475"/>
            <a:ext cx="2150939" cy="75392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A00B2358-CE3C-4665-9379-5C5437A08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0"/>
            <a:ext cx="3429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Замінимо підключення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5FEFD4E-67CE-4A6B-94F3-CF487E56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30"/>
            <a:ext cx="5348368" cy="683247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33" name="Rectangle 7">
            <a:extLst>
              <a:ext uri="{FF2B5EF4-FFF2-40B4-BE49-F238E27FC236}">
                <a16:creationId xmlns:a16="http://schemas.microsoft.com/office/drawing/2014/main" id="{64CA9E4B-5385-4570-A2D4-C73AE2BE8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1" y="6445704"/>
            <a:ext cx="3883997" cy="32483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135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Дві основні задачі, що підтримуються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SSIS  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(1/2)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3024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F45B95-34F1-4904-BA20-58A4F33E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94" y="737356"/>
            <a:ext cx="7070725" cy="5234817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DC596D7A-86B6-4F84-A4CD-353E35C2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585" y="3878264"/>
            <a:ext cx="1296144" cy="404575"/>
          </a:xfrm>
          <a:prstGeom prst="rect">
            <a:avLst/>
          </a:prstGeom>
          <a:solidFill>
            <a:srgbClr val="FFFF00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DoubleClick</a:t>
            </a:r>
            <a:endParaRPr lang="uk-UA" altLang="ru-RU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B15AA5D-3FC1-4BAB-AC16-D6A7C3AAC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94" y="2728454"/>
            <a:ext cx="2925977" cy="307947"/>
          </a:xfrm>
          <a:prstGeom prst="rect">
            <a:avLst/>
          </a:prstGeom>
          <a:noFill/>
          <a:ln w="50800" cap="sq">
            <a:solidFill>
              <a:srgbClr val="E577DD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6C804DF-72AB-42DA-9DB4-44D11DC8E8AD}"/>
              </a:ext>
            </a:extLst>
          </p:cNvPr>
          <p:cNvCxnSpPr/>
          <p:nvPr/>
        </p:nvCxnSpPr>
        <p:spPr bwMode="auto">
          <a:xfrm>
            <a:off x="2600696" y="2600696"/>
            <a:ext cx="1539256" cy="348547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25452EF-79BF-444D-9324-17A9BFB5774D}"/>
              </a:ext>
            </a:extLst>
          </p:cNvPr>
          <p:cNvCxnSpPr/>
          <p:nvPr/>
        </p:nvCxnSpPr>
        <p:spPr bwMode="auto">
          <a:xfrm>
            <a:off x="2448296" y="2886274"/>
            <a:ext cx="1818583" cy="99199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8E3ACE78-7F22-4A0E-911F-12CC3BEAE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645" y="1899272"/>
            <a:ext cx="1737452" cy="60007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BD2658D6-E556-48BE-AEA2-0B377B6C8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080" y="2179867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0C5F3599-D486-4646-9132-3639A2D16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848" y="219649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277E464D-FB82-4358-9B83-3AA896972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681" y="5600814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944FB01E-8EC9-43AF-89C8-70383B50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449" y="5617442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7BC7284-590C-4FD9-804B-E6AF32D8E392}"/>
              </a:ext>
            </a:extLst>
          </p:cNvPr>
          <p:cNvCxnSpPr>
            <a:stCxn id="36" idx="0"/>
          </p:cNvCxnSpPr>
          <p:nvPr/>
        </p:nvCxnSpPr>
        <p:spPr bwMode="auto">
          <a:xfrm flipH="1" flipV="1">
            <a:off x="6163739" y="2314338"/>
            <a:ext cx="1898311" cy="124578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E577DD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7">
            <a:extLst>
              <a:ext uri="{FF2B5EF4-FFF2-40B4-BE49-F238E27FC236}">
                <a16:creationId xmlns:a16="http://schemas.microsoft.com/office/drawing/2014/main" id="{BD3B7A36-57E1-4079-A46E-452BEB36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4" y="2161308"/>
            <a:ext cx="3490277" cy="380927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FF415A21-BDDB-489D-9C77-75DF24006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747" y="3560126"/>
            <a:ext cx="2102605" cy="398463"/>
          </a:xfrm>
          <a:prstGeom prst="rect">
            <a:avLst/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Див. наступний слайд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792474-C953-4507-B856-94012A6B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033" y="4738436"/>
            <a:ext cx="4123272" cy="2145265"/>
          </a:xfrm>
          <a:prstGeom prst="rect">
            <a:avLst/>
          </a:prstGeom>
          <a:ln w="76200">
            <a:solidFill>
              <a:srgbClr val="E577DD"/>
            </a:solidFill>
            <a:prstDash val="sysDot"/>
          </a:ln>
        </p:spPr>
      </p:pic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7102257-BBB1-4F69-A3B4-1D1D7896D723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 bwMode="auto">
          <a:xfrm flipH="1">
            <a:off x="7728852" y="3958589"/>
            <a:ext cx="333198" cy="51165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E577DD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4">
            <a:extLst>
              <a:ext uri="{FF2B5EF4-FFF2-40B4-BE49-F238E27FC236}">
                <a16:creationId xmlns:a16="http://schemas.microsoft.com/office/drawing/2014/main" id="{5485E1F2-D45C-44B5-B7A0-C64E0C8B1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2119564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34C44A89-BCDC-48CB-9FAE-3BB4769C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2119564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C87B58A-DD3C-4BEC-AF6E-F74C6C3406FB}"/>
              </a:ext>
            </a:extLst>
          </p:cNvPr>
          <p:cNvCxnSpPr>
            <a:endCxn id="38" idx="1"/>
          </p:cNvCxnSpPr>
          <p:nvPr/>
        </p:nvCxnSpPr>
        <p:spPr bwMode="auto">
          <a:xfrm flipV="1">
            <a:off x="3128822" y="2318796"/>
            <a:ext cx="2567128" cy="580616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E577DD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4">
            <a:extLst>
              <a:ext uri="{FF2B5EF4-FFF2-40B4-BE49-F238E27FC236}">
                <a16:creationId xmlns:a16="http://schemas.microsoft.com/office/drawing/2014/main" id="{083054DF-A7AF-445E-BE72-5DB367B2A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052" y="4470240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1" name="Text Box 5">
            <a:extLst>
              <a:ext uri="{FF2B5EF4-FFF2-40B4-BE49-F238E27FC236}">
                <a16:creationId xmlns:a16="http://schemas.microsoft.com/office/drawing/2014/main" id="{C12675D6-993E-48BE-8CB2-88A7129BD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052" y="447024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34DE224D-E21B-46E4-B863-F18D74311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614" y="735328"/>
            <a:ext cx="2448272" cy="681375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Робота із потоками</a:t>
            </a:r>
            <a:b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управління</a:t>
            </a:r>
          </a:p>
        </p:txBody>
      </p:sp>
    </p:spTree>
    <p:extLst>
      <p:ext uri="{BB962C8B-B14F-4D97-AF65-F5344CB8AC3E}">
        <p14:creationId xmlns:p14="http://schemas.microsoft.com/office/powerpoint/2010/main" val="18016405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20</a:t>
            </a:fld>
            <a:endParaRPr lang="uk-UA" alt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44EB11-DB37-46FA-9CE8-E84D6EAD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0" y="8463"/>
            <a:ext cx="6891697" cy="6881111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D2F07971-C43F-4505-811C-3B833E82A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694" y="4405146"/>
            <a:ext cx="2034713" cy="64648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5CEF7A-6B85-42DE-B749-A597211F2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918" y="5643128"/>
            <a:ext cx="2974106" cy="64648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05458F7-25B3-43E3-8513-E46017784D1B}"/>
              </a:ext>
            </a:extLst>
          </p:cNvPr>
          <p:cNvCxnSpPr/>
          <p:nvPr/>
        </p:nvCxnSpPr>
        <p:spPr bwMode="auto">
          <a:xfrm flipH="1" flipV="1">
            <a:off x="2987824" y="5051630"/>
            <a:ext cx="576064" cy="59149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A93D903C-2441-4DE4-9003-61EBB9DC9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0"/>
            <a:ext cx="226774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Результат запуску</a:t>
            </a:r>
          </a:p>
        </p:txBody>
      </p:sp>
    </p:spTree>
    <p:extLst>
      <p:ext uri="{BB962C8B-B14F-4D97-AF65-F5344CB8AC3E}">
        <p14:creationId xmlns:p14="http://schemas.microsoft.com/office/powerpoint/2010/main" val="2519412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21</a:t>
            </a:fld>
            <a:endParaRPr lang="uk-UA" alt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9CDEB6-94E3-47D6-A39D-B4F680CED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" y="0"/>
            <a:ext cx="6774071" cy="6763665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0FE9D47F-1514-41D4-9FED-75CE43F49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0"/>
            <a:ext cx="226774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Тестування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CB07C-EDA2-47B6-B81C-F59F5F1C90AB}"/>
              </a:ext>
            </a:extLst>
          </p:cNvPr>
          <p:cNvSpPr txBox="1"/>
          <p:nvPr/>
        </p:nvSpPr>
        <p:spPr>
          <a:xfrm>
            <a:off x="4026223" y="1281226"/>
            <a:ext cx="5127101" cy="1077218"/>
          </a:xfrm>
          <a:prstGeom prst="rect">
            <a:avLst/>
          </a:prstGeom>
          <a:solidFill>
            <a:srgbClr val="FFFF00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truncate table [MySSIS].[dbo].[Bank1]</a:t>
            </a:r>
          </a:p>
          <a:p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Insert Into [MySSIS].[dbo].[Bank1] </a:t>
            </a:r>
            <a:b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([Name], [Balance]) </a:t>
            </a:r>
            <a:b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uk-UA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600" b="1" noProof="1">
                <a:solidFill>
                  <a:schemeClr val="tx1"/>
                </a:solidFill>
                <a:latin typeface="Consolas" panose="020B0609020204030204" pitchFamily="49" charset="0"/>
              </a:rPr>
              <a:t>values ('Client1Bank1', 5000)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4785F818-1093-4A69-9D51-39C8EB914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694" y="4405146"/>
            <a:ext cx="1859145" cy="59215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52A10117-6E51-4114-9B75-F998CF73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918" y="5643128"/>
            <a:ext cx="2717481" cy="59215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E31813-9111-4322-86B8-CF43EE110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813" y="3381832"/>
            <a:ext cx="4720779" cy="252088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1594B2F2-4320-4616-9D5E-E8D3C90A5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849" y="4999275"/>
            <a:ext cx="2038635" cy="438151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438480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>
            <a:extLst>
              <a:ext uri="{FF2B5EF4-FFF2-40B4-BE49-F238E27FC236}">
                <a16:creationId xmlns:a16="http://schemas.microsoft.com/office/drawing/2014/main" id="{441B9D43-F785-4724-9985-48A5C2E3E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708920"/>
            <a:ext cx="8392161" cy="1196213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4000" b="1" i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BreakePoints</a:t>
            </a:r>
            <a:endParaRPr lang="uk-UA" altLang="ru-RU" sz="40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9B9758D-2291-4379-90C6-E322D13D5F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F22CF2-E084-40D0-AF1B-5D32C3A30D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1BBE2F-AA94-4BD2-A5A6-C30B3F232DD2}" type="slidenum">
              <a:rPr lang="uk-UA" altLang="ru-RU" smtClean="0"/>
              <a:pPr>
                <a:defRPr/>
              </a:pPr>
              <a:t>22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5097809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BreakePoints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(1/5)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23</a:t>
            </a:fld>
            <a:endParaRPr lang="uk-UA" alt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47149B6-7586-440E-8FB1-F6294E68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2" y="556371"/>
            <a:ext cx="4860032" cy="6208627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38E5DE-4B75-4FD1-A47D-43EFB1F9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688" y="3324225"/>
            <a:ext cx="4000500" cy="3533775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A89B6EA0-2E5A-497A-ABE5-5427F06C0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224" y="4293096"/>
            <a:ext cx="571842" cy="371847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ПКМ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1329EE1-8F9D-4DCF-9010-6928CEEB7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1" y="6388925"/>
            <a:ext cx="3737622" cy="364497"/>
          </a:xfrm>
          <a:prstGeom prst="rect">
            <a:avLst/>
          </a:prstGeom>
          <a:noFill/>
          <a:ln w="50800" cap="sq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254B44C1-E821-43AA-A65C-9E57D9D81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688" y="5312442"/>
            <a:ext cx="4000500" cy="28846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A8F8757-A0A1-4BA0-8AB6-733288517E6A}"/>
              </a:ext>
            </a:extLst>
          </p:cNvPr>
          <p:cNvCxnSpPr/>
          <p:nvPr/>
        </p:nvCxnSpPr>
        <p:spPr bwMode="auto">
          <a:xfrm flipH="1" flipV="1">
            <a:off x="2627784" y="4869160"/>
            <a:ext cx="496416" cy="1519766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73273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Bases: STG, ODS, DW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24</a:t>
            </a:fld>
            <a:endParaRPr lang="uk-UA" alt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3B34AD-4688-4F4A-904F-1C9AAA4A4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501" y="-97437"/>
            <a:ext cx="6886575" cy="4371975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17B3DAB-42F1-4D6F-99B9-EB4D65E3E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980" y="2058730"/>
            <a:ext cx="5977284" cy="4843802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22" name="Rectangle 7">
            <a:extLst>
              <a:ext uri="{FF2B5EF4-FFF2-40B4-BE49-F238E27FC236}">
                <a16:creationId xmlns:a16="http://schemas.microsoft.com/office/drawing/2014/main" id="{4E26F567-7829-4C4D-9EE1-BD4C5B2F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5312002"/>
            <a:ext cx="2052940" cy="56526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C0403C9-4AE0-4E40-9450-C9EE7F03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0"/>
            <a:ext cx="238306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BreakePoints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(2/5)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243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4" y="0"/>
            <a:ext cx="353377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BreakePoints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(3/5)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25</a:t>
            </a:fld>
            <a:endParaRPr lang="uk-UA" alt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F359AA-45C3-4DEE-8D30-21731437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92"/>
            <a:ext cx="5610225" cy="565785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E4A01A-1F96-4642-AF1A-33D548131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546" y="3574604"/>
            <a:ext cx="6090218" cy="3252156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9366A808-30B1-40D2-839E-793B18618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737" y="4647309"/>
            <a:ext cx="1022008" cy="24672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B5969639-B27C-4725-8009-DDCB6DABD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640088"/>
            <a:ext cx="734764" cy="34227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B527368C-71CD-43CB-ACC5-F981A5141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4248260"/>
            <a:ext cx="1512168" cy="31510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180E1B53-77D6-42E8-B8E2-53A0D9BCE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322" y="5517233"/>
            <a:ext cx="2173982" cy="73116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3D247597-42E4-4D18-8257-A546ADD14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637" y="2486268"/>
            <a:ext cx="384774" cy="466974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ru-RU" sz="2000" b="1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uk-UA" altLang="ru-RU" sz="2000" b="1" i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6758F98A-8E53-4741-9290-5E9B7ACB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971" y="4193578"/>
            <a:ext cx="384774" cy="466974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ru-RU" sz="2000" b="1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uk-UA" altLang="ru-RU" sz="2000" b="1" i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C46E2F21-C705-40C9-8AE4-10A73D996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197" y="5718794"/>
            <a:ext cx="384774" cy="466974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ru-RU" sz="2000" b="1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uk-UA" altLang="ru-RU" sz="2000" b="1" i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996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Bases: STG, ODS, DW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26</a:t>
            </a:fld>
            <a:endParaRPr lang="uk-UA" alt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64E2DE-414E-43F1-BCAB-3407306D0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88"/>
            <a:ext cx="7543268" cy="6859588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A055E6FA-4274-498F-A6D7-7D9FA71FA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28" y="457199"/>
            <a:ext cx="4665036" cy="4874821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38C4033-DC44-4871-9ADA-8382CCA7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28" y="1772816"/>
            <a:ext cx="2718472" cy="27850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50905EFC-88C4-4338-A7C1-A01036FEB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41748"/>
            <a:ext cx="882824" cy="215451"/>
          </a:xfrm>
          <a:prstGeom prst="rect">
            <a:avLst/>
          </a:prstGeom>
          <a:noFill/>
          <a:ln w="635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E518F8D-F2B1-445A-A159-DE8EE3BF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0"/>
            <a:ext cx="2383061" cy="762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BreakePoints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(4/5)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77F75AD-018B-47C8-93EC-1E9CCD37B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46486"/>
            <a:ext cx="2718472" cy="27850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201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0"/>
            <a:ext cx="356001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i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BreakePoints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(5/5)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27</a:t>
            </a:fld>
            <a:endParaRPr lang="uk-UA" alt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E0A9AF-6F49-4DB2-BED8-01021517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108" y="1200150"/>
            <a:ext cx="5610225" cy="565785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97AB69-163E-443D-AF01-87D435E79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917" y="4134976"/>
            <a:ext cx="5099328" cy="2723024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8E611E57-18D5-4488-A85D-2DE1D7BC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342" y="5932934"/>
            <a:ext cx="1885950" cy="43815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3AA8A1-7BBF-499D-A048-429FB017C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21" y="0"/>
            <a:ext cx="5067300" cy="224790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40026002-17C4-49B6-8925-77C623E1B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41748"/>
            <a:ext cx="792683" cy="29581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147D770B-4DF8-443E-823D-CB78BC62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1" y="1251525"/>
            <a:ext cx="1944217" cy="29581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F23329B8-D241-4BFC-B7BC-0EE72C97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31" y="1733736"/>
            <a:ext cx="1944217" cy="29581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589874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>
            <a:extLst>
              <a:ext uri="{FF2B5EF4-FFF2-40B4-BE49-F238E27FC236}">
                <a16:creationId xmlns:a16="http://schemas.microsoft.com/office/drawing/2014/main" id="{441B9D43-F785-4724-9985-48A5C2E3E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708920"/>
            <a:ext cx="8392161" cy="1196213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40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Подальше використання </a:t>
            </a:r>
            <a:r>
              <a:rPr lang="uk-UA" altLang="ru-RU" sz="40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проєктів</a:t>
            </a:r>
            <a:r>
              <a:rPr lang="uk-UA" altLang="ru-RU" sz="40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40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SSIS</a:t>
            </a:r>
            <a:r>
              <a:rPr lang="uk-UA" altLang="ru-RU" sz="40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9B9758D-2291-4379-90C6-E322D13D5F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F22CF2-E084-40D0-AF1B-5D32C3A30D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1BBE2F-AA94-4BD2-A5A6-C30B3F232DD2}" type="slidenum">
              <a:rPr lang="uk-UA" altLang="ru-RU" smtClean="0"/>
              <a:pPr>
                <a:defRPr/>
              </a:pPr>
              <a:t>28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738F78-C6DC-4835-9146-1074EE4B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" y="692696"/>
            <a:ext cx="1512168" cy="1473395"/>
          </a:xfrm>
          <a:prstGeom prst="rect">
            <a:avLst/>
          </a:prstGeom>
          <a:ln w="50800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53059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Проєкти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та пакети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SSIS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29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F29E4B-26EC-43F4-9659-1A17FC50B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9144000" cy="5920919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A22A5-CB0B-4530-B57F-F16803DBAB9C}"/>
              </a:ext>
            </a:extLst>
          </p:cNvPr>
          <p:cNvSpPr txBox="1"/>
          <p:nvPr/>
        </p:nvSpPr>
        <p:spPr>
          <a:xfrm>
            <a:off x="504800" y="5987609"/>
            <a:ext cx="8610600" cy="747769"/>
          </a:xfrm>
          <a:prstGeom prst="rect">
            <a:avLst/>
          </a:prstGeom>
          <a:solidFill>
            <a:srgbClr val="FFFFCC"/>
          </a:solidFill>
          <a:ln w="635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noProof="1">
                <a:solidFill>
                  <a:schemeClr val="tx1"/>
                </a:solidFill>
                <a:latin typeface="Consolas" panose="020B0609020204030204" pitchFamily="49" charset="0"/>
              </a:rPr>
              <a:t>truncate table [MySSIS].[dbo].[Bank1]</a:t>
            </a:r>
          </a:p>
          <a:p>
            <a:pPr>
              <a:lnSpc>
                <a:spcPct val="150000"/>
              </a:lnSpc>
            </a:pPr>
            <a:r>
              <a:rPr lang="en-US" sz="1500" b="1" noProof="1">
                <a:solidFill>
                  <a:schemeClr val="tx1"/>
                </a:solidFill>
                <a:latin typeface="Consolas" panose="020B0609020204030204" pitchFamily="49" charset="0"/>
              </a:rPr>
              <a:t>Insert Into [MySSIS].[dbo].[Bank1]([Name], [Balance]) values ('Client1', 5000)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D33126A-6B98-4399-A599-A535DE6DFA14}"/>
              </a:ext>
            </a:extLst>
          </p:cNvPr>
          <p:cNvSpPr/>
          <p:nvPr/>
        </p:nvSpPr>
        <p:spPr bwMode="auto">
          <a:xfrm>
            <a:off x="5647358" y="2492896"/>
            <a:ext cx="1804367" cy="438150"/>
          </a:xfrm>
          <a:prstGeom prst="ellipse">
            <a:avLst/>
          </a:prstGeom>
          <a:noFill/>
          <a:ln w="762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3BC0F5-FEB3-4829-8448-59FF73D7DF0B}"/>
              </a:ext>
            </a:extLst>
          </p:cNvPr>
          <p:cNvSpPr/>
          <p:nvPr/>
        </p:nvSpPr>
        <p:spPr bwMode="auto">
          <a:xfrm>
            <a:off x="5978198" y="3596636"/>
            <a:ext cx="1804367" cy="438150"/>
          </a:xfrm>
          <a:prstGeom prst="ellipse">
            <a:avLst/>
          </a:prstGeom>
          <a:noFill/>
          <a:ln w="762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EE05CAD-0E6D-4F57-8A1D-8740839223B2}"/>
              </a:ext>
            </a:extLst>
          </p:cNvPr>
          <p:cNvCxnSpPr/>
          <p:nvPr/>
        </p:nvCxnSpPr>
        <p:spPr bwMode="auto">
          <a:xfrm flipH="1" flipV="1">
            <a:off x="4499992" y="3068960"/>
            <a:ext cx="1800200" cy="291865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84710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Дві основні задачі, що підтримуються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SSIS</a:t>
            </a:r>
            <a:r>
              <a:rPr lang="uk-UA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(2/2)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3024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</a:t>
            </a:fld>
            <a:endParaRPr lang="uk-UA" altLang="ru-RU" dirty="0"/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F272BFD0-B159-4F07-B450-DC6FEB6F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019" y="3030537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C2BFAF8-CFB0-4965-AEA9-C02BECFAD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888" y="664259"/>
            <a:ext cx="9171194" cy="4887434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24" name="Rectangle 7">
            <a:extLst>
              <a:ext uri="{FF2B5EF4-FFF2-40B4-BE49-F238E27FC236}">
                <a16:creationId xmlns:a16="http://schemas.microsoft.com/office/drawing/2014/main" id="{8E3ACE78-7F22-4A0E-911F-12CC3BEAE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641152"/>
            <a:ext cx="1303307" cy="77020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4A5C494A-F8FB-449C-A50D-F062AF798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597" y="1974737"/>
            <a:ext cx="3356461" cy="347048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9EB66ACF-52B0-4A4F-BABE-45F9EDB2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655" y="1604400"/>
            <a:ext cx="487184" cy="439842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2B2084DE-4013-42D8-B92D-5EFC2BD14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655" y="1637992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428D8B-003A-496A-A271-E4ACF322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693" y="744884"/>
            <a:ext cx="2448272" cy="681375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Робота із потоками</a:t>
            </a:r>
            <a:b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даних</a:t>
            </a: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B05A447A-9C02-41E9-969F-E37D6E2C8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671" y="4759471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684E0021-7F6D-4187-8772-2A5C266E0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671" y="4759471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371466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Розгортання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SSIS-</a:t>
            </a: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проєктів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30</a:t>
            </a:fld>
            <a:endParaRPr lang="uk-UA" alt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80BA14-AB0F-4243-B987-45CFEFB1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8742062" cy="6232548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F683975D-FC30-4CC4-9A52-E767A0051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304" y="2420888"/>
            <a:ext cx="641871" cy="371847"/>
          </a:xfrm>
          <a:prstGeom prst="rect">
            <a:avLst/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ПКМ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E6217C-69B2-447F-86C2-DBFED1DE20EF}"/>
              </a:ext>
            </a:extLst>
          </p:cNvPr>
          <p:cNvSpPr/>
          <p:nvPr/>
        </p:nvSpPr>
        <p:spPr bwMode="auto">
          <a:xfrm>
            <a:off x="4139952" y="2780928"/>
            <a:ext cx="4602110" cy="4070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BC36B4E-DD99-4DAE-8E23-B7473DD6910C}"/>
              </a:ext>
            </a:extLst>
          </p:cNvPr>
          <p:cNvSpPr/>
          <p:nvPr/>
        </p:nvSpPr>
        <p:spPr bwMode="auto">
          <a:xfrm>
            <a:off x="4156041" y="2779340"/>
            <a:ext cx="2066629" cy="296369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7000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Розгортання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SSIS-</a:t>
            </a: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проєктів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Робота майстра  (1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/5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31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FE66CB-0850-44A1-9D06-3D4C75E3D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07" y="550268"/>
            <a:ext cx="6743481" cy="631059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619426-8BE0-4B9F-9A3A-2747390C07D3}"/>
              </a:ext>
            </a:extLst>
          </p:cNvPr>
          <p:cNvSpPr/>
          <p:nvPr/>
        </p:nvSpPr>
        <p:spPr bwMode="auto">
          <a:xfrm>
            <a:off x="-47823" y="1473054"/>
            <a:ext cx="1883520" cy="1587966"/>
          </a:xfrm>
          <a:prstGeom prst="rect">
            <a:avLst/>
          </a:prstGeom>
          <a:noFill/>
          <a:ln w="635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E6D13DC-00ED-4BA5-99D4-2AA95D98C168}"/>
              </a:ext>
            </a:extLst>
          </p:cNvPr>
          <p:cNvSpPr/>
          <p:nvPr/>
        </p:nvSpPr>
        <p:spPr bwMode="auto">
          <a:xfrm>
            <a:off x="539552" y="973732"/>
            <a:ext cx="1080120" cy="338536"/>
          </a:xfrm>
          <a:prstGeom prst="rect">
            <a:avLst/>
          </a:prstGeom>
          <a:noFill/>
          <a:ln w="635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0167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32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B5DFA2-A799-412A-86FB-7BD7EAEF5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370"/>
            <a:ext cx="6677025" cy="624840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B6C1F23-43C7-45E9-A5F1-CE426A13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Розгортання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SSIS-</a:t>
            </a: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проєктів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Робота майстра  (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2/5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532A8A8-DA6C-44FA-A21A-A7920E48DF06}"/>
              </a:ext>
            </a:extLst>
          </p:cNvPr>
          <p:cNvSpPr/>
          <p:nvPr/>
        </p:nvSpPr>
        <p:spPr bwMode="auto">
          <a:xfrm>
            <a:off x="1814107" y="1844824"/>
            <a:ext cx="4739093" cy="69626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7C902AF-DD10-4285-B936-AE68DACC1D71}"/>
              </a:ext>
            </a:extLst>
          </p:cNvPr>
          <p:cNvSpPr/>
          <p:nvPr/>
        </p:nvSpPr>
        <p:spPr bwMode="auto">
          <a:xfrm>
            <a:off x="-47823" y="1473054"/>
            <a:ext cx="1883520" cy="1587966"/>
          </a:xfrm>
          <a:prstGeom prst="rect">
            <a:avLst/>
          </a:prstGeom>
          <a:noFill/>
          <a:ln w="635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08DA823-F333-4C02-AF5B-2B33ACC30960}"/>
              </a:ext>
            </a:extLst>
          </p:cNvPr>
          <p:cNvSpPr/>
          <p:nvPr/>
        </p:nvSpPr>
        <p:spPr bwMode="auto">
          <a:xfrm>
            <a:off x="539552" y="973732"/>
            <a:ext cx="3312368" cy="338536"/>
          </a:xfrm>
          <a:prstGeom prst="rect">
            <a:avLst/>
          </a:prstGeom>
          <a:noFill/>
          <a:ln w="635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2689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33</a:t>
            </a:fld>
            <a:endParaRPr lang="uk-UA" alt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E864FB-DAAD-40E2-B08B-1D264D40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6677025" cy="624840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FD9257E-8694-4378-88DA-CECEF9A0D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Розгортання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SSIS-</a:t>
            </a: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проєктів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Робота майстра  (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3/5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0B27E2D-93F9-4AC8-B224-92AD1CAF8AE6}"/>
              </a:ext>
            </a:extLst>
          </p:cNvPr>
          <p:cNvSpPr/>
          <p:nvPr/>
        </p:nvSpPr>
        <p:spPr bwMode="auto">
          <a:xfrm>
            <a:off x="1867657" y="2204864"/>
            <a:ext cx="2217455" cy="407707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9F17F64-2212-45E9-B429-0CC9496DB9CD}"/>
              </a:ext>
            </a:extLst>
          </p:cNvPr>
          <p:cNvSpPr/>
          <p:nvPr/>
        </p:nvSpPr>
        <p:spPr bwMode="auto">
          <a:xfrm>
            <a:off x="1877799" y="3439287"/>
            <a:ext cx="2334161" cy="471757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94B5A0B-06A3-47C2-93FB-6C153B79FE3A}"/>
              </a:ext>
            </a:extLst>
          </p:cNvPr>
          <p:cNvSpPr/>
          <p:nvPr/>
        </p:nvSpPr>
        <p:spPr bwMode="auto">
          <a:xfrm>
            <a:off x="-47823" y="1473054"/>
            <a:ext cx="1883520" cy="1587966"/>
          </a:xfrm>
          <a:prstGeom prst="rect">
            <a:avLst/>
          </a:prstGeom>
          <a:noFill/>
          <a:ln w="635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2E63AC0-1A09-4693-9362-0C48FA2E10C8}"/>
              </a:ext>
            </a:extLst>
          </p:cNvPr>
          <p:cNvSpPr/>
          <p:nvPr/>
        </p:nvSpPr>
        <p:spPr bwMode="auto">
          <a:xfrm>
            <a:off x="539552" y="973732"/>
            <a:ext cx="1883520" cy="338536"/>
          </a:xfrm>
          <a:prstGeom prst="rect">
            <a:avLst/>
          </a:prstGeom>
          <a:noFill/>
          <a:ln w="635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5251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34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C85584-2C5A-4DEA-AA7B-4108243A5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774" y="534390"/>
            <a:ext cx="6784889" cy="634934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546F66B-756E-4CB8-A818-B32CB337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Розгортання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SSIS-</a:t>
            </a: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проєктів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Робота майстра  (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4/5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326667-718F-4F6A-B306-2B7F078C5891}"/>
              </a:ext>
            </a:extLst>
          </p:cNvPr>
          <p:cNvSpPr/>
          <p:nvPr/>
        </p:nvSpPr>
        <p:spPr bwMode="auto">
          <a:xfrm>
            <a:off x="-47823" y="1473054"/>
            <a:ext cx="1883520" cy="1587966"/>
          </a:xfrm>
          <a:prstGeom prst="rect">
            <a:avLst/>
          </a:prstGeom>
          <a:noFill/>
          <a:ln w="635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7E01DFB-CDC1-4D55-B784-2C2B00730B9D}"/>
              </a:ext>
            </a:extLst>
          </p:cNvPr>
          <p:cNvSpPr/>
          <p:nvPr/>
        </p:nvSpPr>
        <p:spPr bwMode="auto">
          <a:xfrm>
            <a:off x="539552" y="973732"/>
            <a:ext cx="1080120" cy="338536"/>
          </a:xfrm>
          <a:prstGeom prst="rect">
            <a:avLst/>
          </a:prstGeom>
          <a:noFill/>
          <a:ln w="635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2953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35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71539-6791-4952-A1C4-AE9B0836D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" y="457200"/>
            <a:ext cx="7820025" cy="639127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AC1A68F-D743-4898-A154-34A1646F4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Розгортання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SSIS-</a:t>
            </a: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проєктів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Робота майстра  (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5/5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E119FCA-26E2-42B6-897B-128E74E520AA}"/>
              </a:ext>
            </a:extLst>
          </p:cNvPr>
          <p:cNvSpPr/>
          <p:nvPr/>
        </p:nvSpPr>
        <p:spPr bwMode="auto">
          <a:xfrm>
            <a:off x="1837857" y="1700808"/>
            <a:ext cx="5254423" cy="1554004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1AA4FD8-314B-4ABD-98F2-84D1C3A53B34}"/>
              </a:ext>
            </a:extLst>
          </p:cNvPr>
          <p:cNvSpPr/>
          <p:nvPr/>
        </p:nvSpPr>
        <p:spPr bwMode="auto">
          <a:xfrm>
            <a:off x="1604" y="1422494"/>
            <a:ext cx="1762084" cy="1587966"/>
          </a:xfrm>
          <a:prstGeom prst="rect">
            <a:avLst/>
          </a:prstGeom>
          <a:noFill/>
          <a:ln w="635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9D6E383-160A-4EF8-B110-6C94EDE05D69}"/>
              </a:ext>
            </a:extLst>
          </p:cNvPr>
          <p:cNvSpPr/>
          <p:nvPr/>
        </p:nvSpPr>
        <p:spPr bwMode="auto">
          <a:xfrm>
            <a:off x="539551" y="911896"/>
            <a:ext cx="1298305" cy="398784"/>
          </a:xfrm>
          <a:prstGeom prst="rect">
            <a:avLst/>
          </a:prstGeom>
          <a:noFill/>
          <a:ln w="635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3743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NB!   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(Служба)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MS SQL Server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MSSQLSERVER)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36</a:t>
            </a:fld>
            <a:endParaRPr lang="uk-UA" alt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D21C96-8A0E-4E91-8038-CCF04914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80"/>
            <a:ext cx="8191500" cy="382905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D74663-2D3A-4548-9651-7F67F259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9" y="2400300"/>
            <a:ext cx="3867150" cy="445770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924C10-EE64-439D-944B-134D5AF2A592}"/>
              </a:ext>
            </a:extLst>
          </p:cNvPr>
          <p:cNvSpPr/>
          <p:nvPr/>
        </p:nvSpPr>
        <p:spPr bwMode="auto">
          <a:xfrm>
            <a:off x="27309" y="3151865"/>
            <a:ext cx="1896494" cy="232603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F4B94A-8AFC-4BC2-9881-B1BF218CB68C}"/>
              </a:ext>
            </a:extLst>
          </p:cNvPr>
          <p:cNvSpPr/>
          <p:nvPr/>
        </p:nvSpPr>
        <p:spPr bwMode="auto">
          <a:xfrm>
            <a:off x="4860032" y="2060848"/>
            <a:ext cx="1693168" cy="2308942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D81DDDA9-C5E5-42B9-BC77-06D675AD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332" y="2197223"/>
            <a:ext cx="571842" cy="371847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ПКМ</a:t>
            </a:r>
          </a:p>
        </p:txBody>
      </p:sp>
    </p:spTree>
    <p:extLst>
      <p:ext uri="{BB962C8B-B14F-4D97-AF65-F5344CB8AC3E}">
        <p14:creationId xmlns:p14="http://schemas.microsoft.com/office/powerpoint/2010/main" val="15643447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940" y="0"/>
            <a:ext cx="276606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Каталоги служб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SSIS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37</a:t>
            </a:fld>
            <a:endParaRPr lang="uk-UA" alt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A1A603-6D17-4F7E-B2E5-0885809AC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77940" cy="685800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D01D9C1-BB2C-4710-BA12-8B4FF60EC620}"/>
              </a:ext>
            </a:extLst>
          </p:cNvPr>
          <p:cNvSpPr/>
          <p:nvPr/>
        </p:nvSpPr>
        <p:spPr bwMode="auto">
          <a:xfrm>
            <a:off x="341566" y="4170874"/>
            <a:ext cx="5275463" cy="2016169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6459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46" y="0"/>
            <a:ext cx="294325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Виконання пакету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38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45E705-B41D-4FC4-9FEA-AEC589FA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" y="0"/>
            <a:ext cx="6193630" cy="6854824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CB7ACC9C-AD7C-46A2-A495-06CDF20DD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610" y="4614130"/>
            <a:ext cx="571842" cy="371847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ПКМ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6498649-0A56-46DD-8605-31D6B03AA4EC}"/>
              </a:ext>
            </a:extLst>
          </p:cNvPr>
          <p:cNvSpPr/>
          <p:nvPr/>
        </p:nvSpPr>
        <p:spPr bwMode="auto">
          <a:xfrm>
            <a:off x="2120777" y="4169664"/>
            <a:ext cx="1244215" cy="478709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AEF4AC-1954-46FD-8060-C84F07211067}"/>
              </a:ext>
            </a:extLst>
          </p:cNvPr>
          <p:cNvSpPr/>
          <p:nvPr/>
        </p:nvSpPr>
        <p:spPr bwMode="auto">
          <a:xfrm>
            <a:off x="3366704" y="4515699"/>
            <a:ext cx="2834041" cy="234230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30BE73-7C1E-422E-8C07-4E7D9FC3DB64}"/>
              </a:ext>
            </a:extLst>
          </p:cNvPr>
          <p:cNvSpPr/>
          <p:nvPr/>
        </p:nvSpPr>
        <p:spPr bwMode="auto">
          <a:xfrm>
            <a:off x="3364992" y="4800053"/>
            <a:ext cx="2876550" cy="36073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5915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46" y="0"/>
            <a:ext cx="294325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Виконання пакету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39</a:t>
            </a:fld>
            <a:endParaRPr lang="uk-UA" alt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EE60DE-F3F2-4944-9CA2-B4E673E1B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618" y="1"/>
            <a:ext cx="4621695" cy="342900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08876C-02B4-4751-B47A-114D6698A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505" y="1069742"/>
            <a:ext cx="5123713" cy="3801464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E22C529-6279-49B4-BFDE-EC448BAD7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275" y="3655610"/>
            <a:ext cx="4295724" cy="318715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9547573-6225-4E65-9836-6728A3737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3" y="5223510"/>
            <a:ext cx="5781675" cy="161925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55495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До структури </a:t>
            </a: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проєктів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SSIS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1E63C9-5983-474B-8A40-55BEAEE8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0687"/>
            <a:ext cx="9143010" cy="5967017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93C88132-E7CE-4637-87B6-C14F9DF8C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007" y="5408890"/>
            <a:ext cx="3951077" cy="117789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242C5CC-DB2D-4935-961C-205F38A0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3207690"/>
            <a:ext cx="3312367" cy="57499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6D64BA9-55FC-40A2-927E-24396CDDF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2631733"/>
            <a:ext cx="4580082" cy="57499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B2628FF-9EFC-4020-AF0D-8AF1AAF55011}"/>
              </a:ext>
            </a:extLst>
          </p:cNvPr>
          <p:cNvCxnSpPr/>
          <p:nvPr/>
        </p:nvCxnSpPr>
        <p:spPr bwMode="auto">
          <a:xfrm flipH="1">
            <a:off x="2267744" y="2931046"/>
            <a:ext cx="1872209" cy="2476256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17290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6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Виконання пакету. Оглядовий звіт</a:t>
            </a:r>
            <a:endParaRPr lang="uk-UA" altLang="ru-RU" sz="24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40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E6EB31-55AE-43E1-A772-F16D9CA9B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5609"/>
            <a:ext cx="9144000" cy="4926782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10999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837" y="1098532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0"/>
            <a:ext cx="1890935" cy="107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Package</a:t>
            </a:r>
            <a:b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&amp;</a:t>
            </a:r>
            <a:b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Job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41</a:t>
            </a:fld>
            <a:endParaRPr lang="uk-UA" alt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D18123-067E-44EB-B946-CA2A281F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24700" cy="5953125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9F4DF7-AB06-4B58-A0FC-EBFC3F7DA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08" y="2060848"/>
            <a:ext cx="5095892" cy="2907407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5762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>
            <a:extLst>
              <a:ext uri="{FF2B5EF4-FFF2-40B4-BE49-F238E27FC236}">
                <a16:creationId xmlns:a16="http://schemas.microsoft.com/office/drawing/2014/main" id="{441B9D43-F785-4724-9985-48A5C2E3E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708920"/>
            <a:ext cx="8392161" cy="1196213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40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Додаток</a:t>
            </a:r>
            <a:endParaRPr lang="uk-UA" altLang="ru-RU" sz="40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9B9758D-2291-4379-90C6-E322D13D5F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F22CF2-E084-40D0-AF1B-5D32C3A30D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1BBE2F-AA94-4BD2-A5A6-C30B3F232DD2}" type="slidenum">
              <a:rPr lang="uk-UA" altLang="ru-RU" smtClean="0"/>
              <a:pPr>
                <a:defRPr/>
              </a:pPr>
              <a:t>42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2465171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0"/>
            <a:ext cx="297105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Диспетчер підключень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43</a:t>
            </a:fld>
            <a:endParaRPr lang="uk-UA" alt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4831A4-E76D-4A26-9D74-9E56169E8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6075"/>
            <a:ext cx="8448675" cy="4524179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65537C32-7E39-4FFD-AB7A-748D16B3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360" y="2874563"/>
            <a:ext cx="641871" cy="371847"/>
          </a:xfrm>
          <a:prstGeom prst="rect">
            <a:avLst/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ПКМ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E06F348-176A-42AA-9A5F-0B8E4A033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75" y="12645"/>
            <a:ext cx="3945698" cy="3600932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1F17995-9B0A-4157-9020-FBF017CCA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92896"/>
            <a:ext cx="5919408" cy="4365103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06B7FF5-5BED-4B80-B63E-9DCFB3368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606" y="3829655"/>
            <a:ext cx="3745979" cy="3040831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26" name="Rectangle 7">
            <a:extLst>
              <a:ext uri="{FF2B5EF4-FFF2-40B4-BE49-F238E27FC236}">
                <a16:creationId xmlns:a16="http://schemas.microsoft.com/office/drawing/2014/main" id="{BA7CF7B0-622D-4086-8C00-02885C0F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55" y="4672016"/>
            <a:ext cx="2081755" cy="52192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34F0AD27-DFE2-45F0-90A5-493604BA0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3157107"/>
            <a:ext cx="1788443" cy="36851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78887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44</a:t>
            </a:fld>
            <a:endParaRPr lang="uk-UA" alt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198109-5334-4845-A338-A71A7BE5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0"/>
            <a:ext cx="7070725" cy="294941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6FC3E795-9D0E-450F-8D75-65E79726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" y="914399"/>
            <a:ext cx="1319782" cy="23645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2E6C8B3D-D273-4AC3-BCB1-54969C68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199707"/>
            <a:ext cx="1296144" cy="404575"/>
          </a:xfrm>
          <a:prstGeom prst="rect">
            <a:avLst/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DoubleClick</a:t>
            </a:r>
            <a:endParaRPr lang="uk-UA" altLang="ru-RU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5F95A6B8-C079-4CC8-8B0D-1BC16464B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1" y="2254153"/>
            <a:ext cx="1783424" cy="21741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61E2F4-C6D6-42AC-A499-17895C6C9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06" y="637462"/>
            <a:ext cx="6298248" cy="4998987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8749491-A2A6-4302-9A88-94750E236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859" y="3997775"/>
            <a:ext cx="9144000" cy="2468137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2E50B5-5458-4BBF-8DC0-6AD559014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149" y="4157459"/>
            <a:ext cx="4802005" cy="2735688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5054FDF-0596-4BD8-8159-AE5A8F7E51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8979" y="4579175"/>
            <a:ext cx="3039663" cy="1057274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24" name="Rectangle 7">
            <a:extLst>
              <a:ext uri="{FF2B5EF4-FFF2-40B4-BE49-F238E27FC236}">
                <a16:creationId xmlns:a16="http://schemas.microsoft.com/office/drawing/2014/main" id="{55218F6C-2614-436A-BD5D-E276D2F0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79" y="1902945"/>
            <a:ext cx="2297682" cy="22693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EA30ADDE-32EB-4FD6-B44A-546E1DEC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79" y="2204152"/>
            <a:ext cx="2297682" cy="22693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3C13814F-39D5-4C05-A137-9063C1DB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79" y="2750756"/>
            <a:ext cx="2297682" cy="417556"/>
          </a:xfrm>
          <a:prstGeom prst="rect">
            <a:avLst/>
          </a:prstGeom>
          <a:noFill/>
          <a:ln w="50800" cap="sq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03" y="35146"/>
            <a:ext cx="3131437" cy="854580"/>
          </a:xfrm>
          <a:prstGeom prst="rect">
            <a:avLst/>
          </a:prstGeom>
          <a:solidFill>
            <a:srgbClr val="CCFFFF"/>
          </a:solidFill>
          <a:ln w="76200">
            <a:solidFill>
              <a:schemeClr val="accent6"/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Створення таблиці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032BE4BA-1D90-4FE3-BF56-4C3EB2EA9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706" y="637461"/>
            <a:ext cx="1870264" cy="312083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E2070FC2-7E2F-48DA-A620-3E748CD10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10" y="4235307"/>
            <a:ext cx="689060" cy="236951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CB6C533F-E263-4ACD-B68B-F29282BEE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06" y="4899547"/>
            <a:ext cx="1008111" cy="402174"/>
          </a:xfrm>
          <a:prstGeom prst="rect">
            <a:avLst/>
          </a:prstGeom>
          <a:noFill/>
          <a:ln w="50800" cap="sq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FFB20AE-0FEE-4D35-ADFF-C829F28B0ABD}"/>
              </a:ext>
            </a:extLst>
          </p:cNvPr>
          <p:cNvCxnSpPr>
            <a:stCxn id="30" idx="3"/>
          </p:cNvCxnSpPr>
          <p:nvPr/>
        </p:nvCxnSpPr>
        <p:spPr bwMode="auto">
          <a:xfrm flipV="1">
            <a:off x="5148017" y="4904306"/>
            <a:ext cx="939149" cy="19632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15">
            <a:extLst>
              <a:ext uri="{FF2B5EF4-FFF2-40B4-BE49-F238E27FC236}">
                <a16:creationId xmlns:a16="http://schemas.microsoft.com/office/drawing/2014/main" id="{B939888F-F59C-4101-88FA-DCF6501E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93" y="5363109"/>
            <a:ext cx="883059" cy="383659"/>
          </a:xfrm>
          <a:prstGeom prst="rect">
            <a:avLst/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CC02D18-0A75-4AEB-8C64-FA6BCABA778B}"/>
              </a:ext>
            </a:extLst>
          </p:cNvPr>
          <p:cNvCxnSpPr>
            <a:stCxn id="34" idx="0"/>
          </p:cNvCxnSpPr>
          <p:nvPr/>
        </p:nvCxnSpPr>
        <p:spPr bwMode="auto">
          <a:xfrm flipV="1">
            <a:off x="3459423" y="4529010"/>
            <a:ext cx="284739" cy="83409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731064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5" y="0"/>
            <a:ext cx="8207073" cy="49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Диспетчери підключень. Приклад 1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5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20A11B-35AA-40C8-A5D6-604752D6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7" y="463716"/>
            <a:ext cx="7391127" cy="6415332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7747B8-AEA1-47D3-B0FB-960B78446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988" y="4617183"/>
            <a:ext cx="7621012" cy="1399339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B659705B-88D1-4145-8E28-B7AA7BE9E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4" y="6353663"/>
            <a:ext cx="1758888" cy="43175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ED64E9A-9860-4642-A35D-F3EFA3F6BEE9}"/>
              </a:ext>
            </a:extLst>
          </p:cNvPr>
          <p:cNvCxnSpPr>
            <a:cxnSpLocks/>
            <a:stCxn id="11" idx="0"/>
            <a:endCxn id="7" idx="1"/>
          </p:cNvCxnSpPr>
          <p:nvPr/>
        </p:nvCxnSpPr>
        <p:spPr bwMode="auto">
          <a:xfrm flipV="1">
            <a:off x="1100268" y="5316853"/>
            <a:ext cx="422720" cy="103681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B29968E5-0421-4671-8658-2D421B5AC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31" y="3967473"/>
            <a:ext cx="2850222" cy="49298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F07A4B07-E6BC-44EE-A891-CD97B37B5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76" y="1471815"/>
            <a:ext cx="1912324" cy="48603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504DF8E5-5573-42A9-BEB8-5C3C6B594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" y="475684"/>
            <a:ext cx="1972664" cy="36579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73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6</a:t>
            </a:fld>
            <a:endParaRPr lang="uk-UA" alt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C72F06A-35AE-4511-BA52-C7E031DF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5" y="497716"/>
            <a:ext cx="7251315" cy="6357953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8E316CA8-C172-4152-81CF-CE2602845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086" y="1023496"/>
            <a:ext cx="3729186" cy="29002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C8335133-5EAB-4667-BB8E-9D54BD33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5" y="0"/>
            <a:ext cx="8207073" cy="49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Диспетчери підключень. Приклад 2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9B9C5F1-0CEB-4EF3-83DB-B85248495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2274570"/>
            <a:ext cx="1644774" cy="36433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B217761C-B24B-4FD9-B2EE-3C4E28909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2638907"/>
            <a:ext cx="2808312" cy="36433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077E9BAE-EE4E-4AA1-94CC-CEF627C1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3416624"/>
            <a:ext cx="5688632" cy="174056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2076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5" y="0"/>
            <a:ext cx="547076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Диспетчери підключень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ln>
            <a:solidFill>
              <a:srgbClr val="CC00CC"/>
            </a:solidFill>
          </a:ln>
        </p:spPr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pPr>
                <a:defRPr/>
              </a:pPr>
              <a:t>7</a:t>
            </a:fld>
            <a:endParaRPr lang="uk-UA" alt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20A11B-35AA-40C8-A5D6-604752D6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38" y="8408"/>
            <a:ext cx="2924799" cy="253866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C72F06A-35AE-4511-BA52-C7E031DF4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270" y="4128853"/>
            <a:ext cx="3103033" cy="2720739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9" name="Oval 4">
            <a:extLst>
              <a:ext uri="{FF2B5EF4-FFF2-40B4-BE49-F238E27FC236}">
                <a16:creationId xmlns:a16="http://schemas.microsoft.com/office/drawing/2014/main" id="{3E6D55F6-2EA2-40F0-8BCF-FBADD404D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487318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8EB0AF72-2347-479A-9E7C-347BC08C8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87318"/>
            <a:ext cx="609600" cy="398463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alt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C2E3CB06-05AA-4BC0-B97F-C7359EABA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632" y="2141757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38F668BF-9C47-475A-813B-8549AD3F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158385"/>
            <a:ext cx="609600" cy="398463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alt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E8F0A00-77E6-4CA2-AB70-81F56DB96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5" y="1277738"/>
            <a:ext cx="6845238" cy="35614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4" name="Oval 4">
            <a:extLst>
              <a:ext uri="{FF2B5EF4-FFF2-40B4-BE49-F238E27FC236}">
                <a16:creationId xmlns:a16="http://schemas.microsoft.com/office/drawing/2014/main" id="{F5BF112D-6AA8-47F4-8970-0423935BF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93" y="1735248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A146DA75-5CEB-4FE7-8DB8-B6B6A47E4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161" y="1751876"/>
            <a:ext cx="609600" cy="398463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alt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D216437C-62F0-4E32-8BF4-8047933F3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152" y="4148077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380308F4-8F07-4407-99A6-D556B0517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920" y="4164705"/>
            <a:ext cx="609600" cy="398463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alt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7170CC1C-5BF7-48A0-AA81-9D1157FB6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440" y="4347308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28C9AFA7-8E02-4609-8774-E5EDA68DA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4363936"/>
            <a:ext cx="609600" cy="398463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alt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15BE7256-4185-4242-8556-F7A8F1FB4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040" y="2957436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8F260594-3906-46BD-BE49-B34703129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040" y="2957436"/>
            <a:ext cx="609600" cy="398463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alt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F7307B6A-756C-4536-AFD5-73364F638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563" y="2145125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7EFFD8DB-F745-4B94-A390-DC079BFBB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331" y="2161753"/>
            <a:ext cx="609600" cy="398463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alt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34" name="Oval 4">
            <a:extLst>
              <a:ext uri="{FF2B5EF4-FFF2-40B4-BE49-F238E27FC236}">
                <a16:creationId xmlns:a16="http://schemas.microsoft.com/office/drawing/2014/main" id="{885605F9-5797-46C1-94B7-A2D7657A5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971" y="2960804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B6EDEE79-B9F6-4DC1-9122-B600B2FAC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971" y="2960804"/>
            <a:ext cx="609600" cy="398463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alt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B54C09-A92C-4625-90AB-F55BC116C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924" y="5249631"/>
            <a:ext cx="5629191" cy="1587301"/>
          </a:xfrm>
          <a:prstGeom prst="rect">
            <a:avLst/>
          </a:prstGeom>
          <a:ln w="63500">
            <a:solidFill>
              <a:srgbClr val="FF3399"/>
            </a:solidFill>
          </a:ln>
        </p:spPr>
      </p:pic>
      <p:sp>
        <p:nvSpPr>
          <p:cNvPr id="36" name="Oval 4">
            <a:extLst>
              <a:ext uri="{FF2B5EF4-FFF2-40B4-BE49-F238E27FC236}">
                <a16:creationId xmlns:a16="http://schemas.microsoft.com/office/drawing/2014/main" id="{63343C54-9E42-407F-9BC4-90B5A7F3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4" y="5829941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222D1851-40DD-4425-BCDE-638F7B222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52" y="5846569"/>
            <a:ext cx="609600" cy="398463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alt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7EF33F71-205F-40B7-81EC-1BE9ECE0A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15" y="5833309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42726DFC-4283-4AD2-9AC6-19E99ED8A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83" y="5849937"/>
            <a:ext cx="609600" cy="398463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alt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41" name="Oval 4">
            <a:extLst>
              <a:ext uri="{FF2B5EF4-FFF2-40B4-BE49-F238E27FC236}">
                <a16:creationId xmlns:a16="http://schemas.microsoft.com/office/drawing/2014/main" id="{E64F7180-0745-49F2-ABFA-A87E5A280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6" y="6352681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ED166236-7740-4516-A4F1-700AA3305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84" y="6369309"/>
            <a:ext cx="609600" cy="398463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alt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1C8F5D74-3071-4B55-B9B1-ED17F28D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7" y="6356049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0926EA1B-BEB1-4A56-96BA-F4C88607E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5" y="6372677"/>
            <a:ext cx="609600" cy="398463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uk-UA" altLang="ru-RU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34478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699" y="0"/>
            <a:ext cx="441762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Особливості задач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типу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«Виконання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SQL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»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8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DEE276-EAF4-49A8-9447-1705479FD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" y="5237"/>
            <a:ext cx="2806157" cy="741244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7D99CF-919B-46CE-8148-1E53D183D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623" y="38479"/>
            <a:ext cx="2187377" cy="1608018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3054D9-158A-4687-8210-1500AF185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7" y="826480"/>
            <a:ext cx="7019925" cy="601027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DA1EF1AA-500D-49F1-89DD-C1EFBF0DB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914" y="2188857"/>
            <a:ext cx="3960440" cy="36004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903088C3-5A0A-4406-9D7E-86FACD6AB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498" y="2750765"/>
            <a:ext cx="4597927" cy="24618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D64870-6362-4644-9E2B-90A15A08F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650" y="2996953"/>
            <a:ext cx="4717750" cy="3543698"/>
          </a:xfrm>
          <a:prstGeom prst="rect">
            <a:avLst/>
          </a:prstGeom>
          <a:ln w="50800">
            <a:solidFill>
              <a:srgbClr val="CC00CC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2D4520-7AA8-4799-AE91-0E31A6EE2D3E}"/>
              </a:ext>
            </a:extLst>
          </p:cNvPr>
          <p:cNvSpPr txBox="1"/>
          <p:nvPr/>
        </p:nvSpPr>
        <p:spPr>
          <a:xfrm>
            <a:off x="12872" y="5536202"/>
            <a:ext cx="9144000" cy="1246495"/>
          </a:xfrm>
          <a:prstGeom prst="rect">
            <a:avLst/>
          </a:prstGeom>
          <a:solidFill>
            <a:schemeClr val="bg1"/>
          </a:solidFill>
          <a:ln w="50800">
            <a:solidFill>
              <a:srgbClr val="CC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noProof="1">
                <a:solidFill>
                  <a:schemeClr val="tx1"/>
                </a:solidFill>
                <a:latin typeface="Consolas" panose="020B0609020204030204" pitchFamily="49" charset="0"/>
              </a:rPr>
              <a:t>truncate table [MySSIS].[dbo].[Clients]</a:t>
            </a:r>
          </a:p>
          <a:p>
            <a:r>
              <a:rPr lang="en-US" sz="1500" b="1" noProof="1">
                <a:solidFill>
                  <a:schemeClr val="tx1"/>
                </a:solidFill>
                <a:latin typeface="Consolas" panose="020B0609020204030204" pitchFamily="49" charset="0"/>
              </a:rPr>
              <a:t>truncate table [MySSIS].[dbo].[ClientsR]</a:t>
            </a:r>
          </a:p>
          <a:p>
            <a:r>
              <a:rPr lang="en-US" sz="1500" b="1" noProof="1">
                <a:solidFill>
                  <a:schemeClr val="tx1"/>
                </a:solidFill>
                <a:latin typeface="Consolas" panose="020B0609020204030204" pitchFamily="49" charset="0"/>
              </a:rPr>
              <a:t>truncate table [MySSIS].[dbo].[ClientsP]</a:t>
            </a:r>
          </a:p>
          <a:p>
            <a:r>
              <a:rPr lang="en-US" sz="1500" b="1" noProof="1">
                <a:solidFill>
                  <a:schemeClr val="tx1"/>
                </a:solidFill>
                <a:latin typeface="Consolas" panose="020B0609020204030204" pitchFamily="49" charset="0"/>
              </a:rPr>
              <a:t>Insert Into [MySSIS].[dbo].[Clients]([Name], [Balance]) values ('Client1', 5000)</a:t>
            </a:r>
          </a:p>
          <a:p>
            <a:r>
              <a:rPr lang="en-US" sz="1500" b="1" noProof="1">
                <a:solidFill>
                  <a:schemeClr val="tx1"/>
                </a:solidFill>
                <a:latin typeface="Consolas" panose="020B0609020204030204" pitchFamily="49" charset="0"/>
              </a:rPr>
              <a:t>Insert Into [MySSIS].[dbo].[Clients]([Name], [Balance]) values ('Client21', 1000)</a:t>
            </a:r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8C672715-6CAC-4B1F-8979-198C7DD7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085" y="2156760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259FB0B7-1433-4E3B-A62F-1D43E359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53" y="2173388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5E32C083-A141-488D-9E88-9D2C9AB79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853" y="2703920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EEE05AB5-2303-41E8-BF9A-5743C96BB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53" y="270392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9010358F-EAB7-484E-B3CD-328E30131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016" y="2160128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B90D277C-A03A-4DB3-AB2A-C83A65649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784" y="2176756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5844FF5D-9B82-44AC-8FFA-07C035356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784" y="2707288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C4F289CE-2279-4AB8-9999-006D759B0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784" y="2707288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F205531-B0EA-4A51-B9D7-7323FDCB501D}"/>
              </a:ext>
            </a:extLst>
          </p:cNvPr>
          <p:cNvCxnSpPr/>
          <p:nvPr/>
        </p:nvCxnSpPr>
        <p:spPr bwMode="auto">
          <a:xfrm flipH="1">
            <a:off x="1680342" y="4282782"/>
            <a:ext cx="3319886" cy="1295857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678306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0"/>
            <a:ext cx="571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Задача «Умовне розбиття»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0FE062-DD16-4126-A7BE-178746C3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6"/>
            <a:ext cx="3256338" cy="903096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SSIS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9</a:t>
            </a:fld>
            <a:endParaRPr lang="uk-UA" alt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2351D8-12A7-47B2-9BAD-FE9DF0909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62" y="752021"/>
            <a:ext cx="7006108" cy="6101943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3B7DF51E-5C89-4EC7-83F7-03BBB3207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3297452"/>
            <a:ext cx="1152128" cy="61669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234632D-5F28-4351-85E1-060E01B99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860" y="3297451"/>
            <a:ext cx="2139238" cy="61669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BF749FA3-2123-4E56-BA31-B8264E6B3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388" y="5741459"/>
            <a:ext cx="3732362" cy="552691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371598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75390</TotalTime>
  <Words>712</Words>
  <Application>Microsoft Office PowerPoint</Application>
  <PresentationFormat>Экран (4:3)</PresentationFormat>
  <Paragraphs>238</Paragraphs>
  <Slides>44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Consolas</vt:lpstr>
      <vt:lpstr>Tahoma</vt:lpstr>
      <vt:lpstr>Times New Roman</vt:lpstr>
      <vt:lpstr>Тема Office</vt:lpstr>
      <vt:lpstr>Консолідація даних із використанням MS SSIS (SQL Server Integration Services)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Підтримка транзакцій. «Банківський переказ»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BreakePoints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Подальше використання проєктів SSIS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Додаток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Інженерія програмних систем</dc:title>
  <dc:creator>Kuzenko</dc:creator>
  <cp:lastModifiedBy>Kuzenko Volodimir</cp:lastModifiedBy>
  <cp:revision>926</cp:revision>
  <cp:lastPrinted>1601-01-01T00:00:00Z</cp:lastPrinted>
  <dcterms:created xsi:type="dcterms:W3CDTF">2003-09-29T18:47:32Z</dcterms:created>
  <dcterms:modified xsi:type="dcterms:W3CDTF">2021-10-06T09:13:01Z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r8>15132390</vt:r8>
  </property>
  <property fmtid="{D5CDD505-2E9C-101B-9397-08002B2CF9AE}" pid="3" name="ButtonType">
    <vt:r8>1</vt:r8>
  </property>
  <property fmtid="{D5CDD505-2E9C-101B-9397-08002B2CF9AE}" pid="4" name="Compression">
    <vt:r8>100</vt:r8>
  </property>
  <property fmtid="{D5CDD505-2E9C-101B-9397-08002B2CF9AE}" pid="5" name="DownloadIEButton">
    <vt:bool>false</vt:bool>
  </property>
  <property fmtid="{D5CDD505-2E9C-101B-9397-08002B2CF9AE}" pid="6" name="DownloadOriginal">
    <vt:bool>false</vt:bool>
  </property>
  <property fmtid="{D5CDD505-2E9C-101B-9397-08002B2CF9AE}" pid="7" name="GraphicType">
    <vt:r8>1</vt:r8>
  </property>
  <property fmtid="{D5CDD505-2E9C-101B-9397-08002B2CF9AE}" pid="8" name="LinkColor">
    <vt:r8>16711782</vt:r8>
  </property>
  <property fmtid="{D5CDD505-2E9C-101B-9397-08002B2CF9AE}" pid="9" name="NavBtnPos">
    <vt:r8>1</vt:r8>
  </property>
  <property fmtid="{D5CDD505-2E9C-101B-9397-08002B2CF9AE}" pid="10" name="OutputDir">
    <vt:lpwstr>D:\FPExpress\bin\Server\it\3\edit</vt:lpwstr>
  </property>
  <property fmtid="{D5CDD505-2E9C-101B-9397-08002B2CF9AE}" pid="11" name="ScreenSize">
    <vt:r8>2</vt:r8>
  </property>
  <property fmtid="{D5CDD505-2E9C-101B-9397-08002B2CF9AE}" pid="12" name="ScreenUsage">
    <vt:r8>3</vt:r8>
  </property>
  <property fmtid="{D5CDD505-2E9C-101B-9397-08002B2CF9AE}" pid="13" name="ShowNotes">
    <vt:bool>false</vt:bool>
  </property>
  <property fmtid="{D5CDD505-2E9C-101B-9397-08002B2CF9AE}" pid="14" name="TemplateType">
    <vt:r8>1</vt:r8>
  </property>
  <property fmtid="{D5CDD505-2E9C-101B-9397-08002B2CF9AE}" pid="15" name="TextColor">
    <vt:r8>0</vt:r8>
  </property>
  <property fmtid="{D5CDD505-2E9C-101B-9397-08002B2CF9AE}" pid="16" name="TransparentButton">
    <vt:r8>0</vt:r8>
  </property>
  <property fmtid="{D5CDD505-2E9C-101B-9397-08002B2CF9AE}" pid="17" name="UseBrowserColor">
    <vt:bool>true</vt:bool>
  </property>
  <property fmtid="{D5CDD505-2E9C-101B-9397-08002B2CF9AE}" pid="18" name="VisitedColor">
    <vt:r8>10040268</vt:r8>
  </property>
</Properties>
</file>