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sldIdLst>
    <p:sldId id="256" r:id="rId3"/>
    <p:sldId id="394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58" r:id="rId13"/>
    <p:sldId id="525" r:id="rId14"/>
    <p:sldId id="527" r:id="rId15"/>
    <p:sldId id="526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7" r:id="rId24"/>
    <p:sldId id="539" r:id="rId25"/>
    <p:sldId id="567" r:id="rId26"/>
    <p:sldId id="559" r:id="rId27"/>
    <p:sldId id="560" r:id="rId28"/>
    <p:sldId id="561" r:id="rId29"/>
    <p:sldId id="568" r:id="rId30"/>
    <p:sldId id="564" r:id="rId31"/>
    <p:sldId id="562" r:id="rId32"/>
    <p:sldId id="541" r:id="rId33"/>
    <p:sldId id="565" r:id="rId34"/>
    <p:sldId id="545" r:id="rId35"/>
    <p:sldId id="342" r:id="rId36"/>
    <p:sldId id="569" r:id="rId37"/>
    <p:sldId id="540" r:id="rId38"/>
    <p:sldId id="535" r:id="rId39"/>
    <p:sldId id="570" r:id="rId4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66"/>
    <a:srgbClr val="0000FF"/>
    <a:srgbClr val="FFFF99"/>
    <a:srgbClr val="BEFEF5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DE490BAC-C8DA-43C9-926D-C9CA9FC4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5FD98356-2EF5-4F8C-87F2-6FCFE439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0" name="AutoShape 3">
            <a:extLst>
              <a:ext uri="{FF2B5EF4-FFF2-40B4-BE49-F238E27FC236}">
                <a16:creationId xmlns:a16="http://schemas.microsoft.com/office/drawing/2014/main" id="{CE339036-D84D-46D9-A888-D31E50E1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1FF5A8AB-F949-4F8B-864A-EC3799E2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2" name="AutoShape 5">
            <a:extLst>
              <a:ext uri="{FF2B5EF4-FFF2-40B4-BE49-F238E27FC236}">
                <a16:creationId xmlns:a16="http://schemas.microsoft.com/office/drawing/2014/main" id="{2CE9D699-8C88-4C96-90B0-4F3B7A84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FC32A8EB-D3FD-4EAB-9408-AC8BED89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6B855D2D-9685-4200-9DC7-13127F4E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05" name="Rectangle 8">
            <a:extLst>
              <a:ext uri="{FF2B5EF4-FFF2-40B4-BE49-F238E27FC236}">
                <a16:creationId xmlns:a16="http://schemas.microsoft.com/office/drawing/2014/main" id="{720F5CA8-D3B9-4DEB-9B34-D23DE1F4330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4063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78BBDB55-9EB0-48F0-8E9B-1145009D22D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106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4107" name="Text Box 10">
            <a:extLst>
              <a:ext uri="{FF2B5EF4-FFF2-40B4-BE49-F238E27FC236}">
                <a16:creationId xmlns:a16="http://schemas.microsoft.com/office/drawing/2014/main" id="{96DDAF02-8948-43BE-8EA4-B4B03099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9389514-4A02-4C1D-AAB0-F3BCFB530E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38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8224DD7-C0E1-449C-8B9E-C2C62BD541F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>
            <a:extLst>
              <a:ext uri="{FF2B5EF4-FFF2-40B4-BE49-F238E27FC236}">
                <a16:creationId xmlns:a16="http://schemas.microsoft.com/office/drawing/2014/main" id="{E32E3A35-A627-4F86-8C30-DD317514C18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433B9-5E12-492E-9978-DB27E0FC5A3C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E7C8F68-A548-4294-B9E4-C34341608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37DDA54-5CB2-413C-A5BF-F9723658F018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36744FD9-10E0-4301-BA77-7BB8C79F8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C812FFAA-C987-4318-BA51-01EB6F9DF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390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985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32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460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216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0475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217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100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832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795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9785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2676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52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281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">
            <a:extLst>
              <a:ext uri="{FF2B5EF4-FFF2-40B4-BE49-F238E27FC236}">
                <a16:creationId xmlns:a16="http://schemas.microsoft.com/office/drawing/2014/main" id="{55A0E7EC-9AD2-4B5A-A84D-438118BC90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3B314-C1FE-4DFC-927E-DC3EE2154032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/>
          </a:p>
        </p:txBody>
      </p:sp>
      <p:sp>
        <p:nvSpPr>
          <p:cNvPr id="182275" name="Text Box 1">
            <a:extLst>
              <a:ext uri="{FF2B5EF4-FFF2-40B4-BE49-F238E27FC236}">
                <a16:creationId xmlns:a16="http://schemas.microsoft.com/office/drawing/2014/main" id="{98DAEEF0-2A10-44AA-8BD3-64C641E9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85E89D8-6DCC-4D4E-A765-E461361124CF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82276" name="Rectangle 2">
            <a:extLst>
              <a:ext uri="{FF2B5EF4-FFF2-40B4-BE49-F238E27FC236}">
                <a16:creationId xmlns:a16="http://schemas.microsoft.com/office/drawing/2014/main" id="{A1864DC6-2239-47DA-9A66-D531A0589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Rectangle 3">
            <a:extLst>
              <a:ext uri="{FF2B5EF4-FFF2-40B4-BE49-F238E27FC236}">
                <a16:creationId xmlns:a16="http://schemas.microsoft.com/office/drawing/2014/main" id="{9E460473-9DF8-4A4D-A8B1-B57A37F9C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8943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7460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7187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5734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">
            <a:extLst>
              <a:ext uri="{FF2B5EF4-FFF2-40B4-BE49-F238E27FC236}">
                <a16:creationId xmlns:a16="http://schemas.microsoft.com/office/drawing/2014/main" id="{55A0E7EC-9AD2-4B5A-A84D-438118BC90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3B314-C1FE-4DFC-927E-DC3EE2154032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/>
          </a:p>
        </p:txBody>
      </p:sp>
      <p:sp>
        <p:nvSpPr>
          <p:cNvPr id="182275" name="Text Box 1">
            <a:extLst>
              <a:ext uri="{FF2B5EF4-FFF2-40B4-BE49-F238E27FC236}">
                <a16:creationId xmlns:a16="http://schemas.microsoft.com/office/drawing/2014/main" id="{98DAEEF0-2A10-44AA-8BD3-64C641E9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85E89D8-6DCC-4D4E-A765-E461361124CF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82276" name="Rectangle 2">
            <a:extLst>
              <a:ext uri="{FF2B5EF4-FFF2-40B4-BE49-F238E27FC236}">
                <a16:creationId xmlns:a16="http://schemas.microsoft.com/office/drawing/2014/main" id="{A1864DC6-2239-47DA-9A66-D531A0589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Rectangle 3">
            <a:extLst>
              <a:ext uri="{FF2B5EF4-FFF2-40B4-BE49-F238E27FC236}">
                <a16:creationId xmlns:a16="http://schemas.microsoft.com/office/drawing/2014/main" id="{9E460473-9DF8-4A4D-A8B1-B57A37F9C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8318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522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0641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2075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992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5930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5769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">
            <a:extLst>
              <a:ext uri="{FF2B5EF4-FFF2-40B4-BE49-F238E27FC236}">
                <a16:creationId xmlns:a16="http://schemas.microsoft.com/office/drawing/2014/main" id="{55A0E7EC-9AD2-4B5A-A84D-438118BC90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3B314-C1FE-4DFC-927E-DC3EE2154032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/>
          </a:p>
        </p:txBody>
      </p:sp>
      <p:sp>
        <p:nvSpPr>
          <p:cNvPr id="182275" name="Text Box 1">
            <a:extLst>
              <a:ext uri="{FF2B5EF4-FFF2-40B4-BE49-F238E27FC236}">
                <a16:creationId xmlns:a16="http://schemas.microsoft.com/office/drawing/2014/main" id="{98DAEEF0-2A10-44AA-8BD3-64C641E9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85E89D8-6DCC-4D4E-A765-E461361124CF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82276" name="Rectangle 2">
            <a:extLst>
              <a:ext uri="{FF2B5EF4-FFF2-40B4-BE49-F238E27FC236}">
                <a16:creationId xmlns:a16="http://schemas.microsoft.com/office/drawing/2014/main" id="{A1864DC6-2239-47DA-9A66-D531A0589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Rectangle 3">
            <a:extLst>
              <a:ext uri="{FF2B5EF4-FFF2-40B4-BE49-F238E27FC236}">
                <a16:creationId xmlns:a16="http://schemas.microsoft.com/office/drawing/2014/main" id="{9E460473-9DF8-4A4D-A8B1-B57A37F9C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5565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841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44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996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460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728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8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469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899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5CB4F582-0FBF-40EC-8161-C6E7A32EE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DDAB8-5858-42D4-A85B-22EED12BCBE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97D9B69-6A0E-449E-85FD-3A24379B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4DF48E-E9B3-44E1-BCA9-B34A03A8774B}" type="slidenum">
              <a:rPr lang="uk-UA" altLang="ru-RU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>
              <a:cs typeface="Segoe UI" panose="020B0502040204020203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909B74D-6E8D-4CF2-9F25-477D3668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F7FD528-D43D-4E2C-929B-82AF54272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84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84CEB1-5B65-4A4A-91CD-8A99711DB8B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20D2-EC98-4387-894D-1683E114975B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384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40D986-3BD7-47E6-A70A-8E4A700D052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A6FCB-A199-414E-AF54-5D02A61D56A7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1147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EFD932-DABE-4B0A-9B47-3A86115A8B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C15C-EBE5-408F-BD49-459FC48695EE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3348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16228A-E3EC-49D8-8940-C0218FBB7F8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E2D365-BE03-445C-B1B9-C8F888410EE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78C18-C006-4AE5-8586-0AD1F0F0B0AB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0850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27DF04-4715-4840-A6BA-B86E1A3FBAC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7DE125-02F0-4457-8409-C0AEFDC334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FACBA-C09D-4E42-BB91-1F49B892B079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94157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AEB886-013A-4DC5-98F9-829AD59C9AA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2DB7AB-C05C-46DC-9A27-684E2C6BBCF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73BCE-2284-4263-8E48-CF82438C07FA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1251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0EA4A-0821-46EA-BF83-CBAB170F7DE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4999C-FD77-491E-BB80-DC7FED07E3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14E7B-B32F-483D-871B-1E5102F5346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38514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ED09A1-5616-41B9-87F3-1CE920C4C6B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F41D9E-5C6F-4026-8498-AA22F1EB0C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AB28E-DBD3-432A-9251-935B721BE3C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45703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698903-94AB-4598-B4AA-77A6BE85D62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0113D1-F426-4D23-845C-3F6312C483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B494B-A3CF-4B2D-820B-AC99CC19A17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32208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4D205-F52D-472C-BF07-6781DB696CE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E59122-6DEE-4EA8-B146-115DFA26F18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6FE3-CD98-458E-9068-2A43011ABD86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955452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E16CE-3828-4B19-B2DE-832C09FD50E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6AD2AD-F083-41CE-9E13-4CA4747250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B2B2-3F22-4B69-BD4C-91DC425AB654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90097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2BD4EE-8F9A-4492-B8ED-2C4B14CBD5D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5B04-6346-4431-83F7-055B7B7151C9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16284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F1298-CF0B-4B78-BBE2-1DA259C3EA7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1F91E-CCBB-4AB3-8BF8-E987C3C8D4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9855-F05E-46C1-B53E-61E4989DEC2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64413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23F8F7-E166-4692-9A67-29491C99E5C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933874-5288-4AAD-8A52-7A22167B57B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FA166-4D56-4F54-907E-1CB33DF75BD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52591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39925" cy="54784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784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FF80C3-A00B-494F-84F1-91B318C824D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F7D12-30F5-4D7A-BE82-D62D79CA96C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22467-BAAD-4F97-88B2-9D7BA0E30C9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463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34B96C-9493-4D1C-A417-4E82812DAAA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C8FB3-427F-4380-BC4F-25542067F61B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50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5238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806825" cy="41068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E1872-B3E2-43E2-B45B-C09C62E67AE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1D38A-3166-4145-BC9F-F3BB59AEDB69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0337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C33B26-61E1-4403-B060-30332592F1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1623-0A68-497B-9F98-0F4E16364BB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6939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B82C7A-E52B-4CA1-84F5-18765138B56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97C5A-44F4-42DC-BF90-D490D064A16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8114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4EFC623-8F85-4CE2-B8B0-0582B437FD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7682-918D-4F18-9D6D-AEC7A051600E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8354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5E5219-7648-4AFD-B861-B5F59E251FA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28244-7877-4D1D-8DB0-01BB585BEAD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0143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8653FC-D3D8-45EE-8D92-F7901751A4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86AB-B8D4-40CC-9535-2F526E647B51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15556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00C1812-6CD3-4BAD-BFCA-48ADAB277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7542BA2-588F-47D1-B730-72CA4FE3F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0058BC5-D383-47B6-A840-255885D7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89D713EB-58A8-4BBC-8611-94FDF6432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C191CC9-3C44-4EE3-AF49-AF2C2DDB11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A7E1560-6815-4D0C-AC09-0E9479AEB5D1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A292D38-3CA4-45E6-8B54-19C82B84B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4463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683F679-87EB-47C5-8296-B3FB6ECCB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4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55F3EB89-0248-4B12-BFFB-C94F82872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8F9574B-D6A5-4391-A2EF-4C0D9E204C3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96F23D1-E9EE-4814-9B8A-B21A8D0782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70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BE75E15-F520-41E6-B45E-B9ADFD31227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kovden.github.io/swagger-ui-tutorial.html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localhost:8080/swagger-ui/index.html?configUrl=/v3/api-docs/swagger-config" TargetMode="External"/><Relationship Id="rId5" Type="http://schemas.openxmlformats.org/officeDocument/2006/relationships/hyperlink" Target="http://localhost:8080/swagger-ui/index.html" TargetMode="External"/><Relationship Id="rId4" Type="http://schemas.openxmlformats.org/officeDocument/2006/relationships/hyperlink" Target="file:///C:\swagger\dist\index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wagger\dist\index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6F46B91-A5F4-46FD-8B60-6876AA030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437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uk-UA" sz="4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Особливості </a:t>
            </a:r>
            <a:br>
              <a:rPr lang="uk-UA" sz="4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sz="4400" b="1" i="1" kern="1800" dirty="0" err="1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4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4400" b="1" i="1" kern="1800" dirty="0" err="1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en-US" sz="4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Bef>
                <a:spcPct val="0"/>
              </a:spcBef>
              <a:buClrTx/>
            </a:pPr>
            <a:r>
              <a:rPr lang="en-US" sz="4400" b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endParaRPr lang="uk-UA" sz="4400" dirty="0">
              <a:solidFill>
                <a:srgbClr val="0000FF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Swagger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4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4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uk-UA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стратегія отримання специфікації - від </a:t>
            </a:r>
            <a:r>
              <a:rPr lang="en-US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java-</a:t>
            </a:r>
            <a:r>
              <a:rPr lang="uk-UA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коду</a:t>
            </a:r>
            <a:r>
              <a:rPr lang="en-US" altLang="ru-RU" sz="4400" b="1" i="1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endParaRPr lang="uk-UA" altLang="ru-RU" sz="4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32C211A-2EC5-49B9-8AF5-3B41D76D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2215ED-9BB6-479E-8C77-271CF46F0BF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09CE7682-918D-4F18-9D6D-AEC7A051600E}" type="slidenum">
              <a:rPr lang="uk-UA" altLang="ru-RU" smtClean="0"/>
              <a:pPr>
                <a:defRPr/>
              </a:pPr>
              <a:t>1</a:t>
            </a:fld>
            <a:endParaRPr lang="uk-UA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10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http://localhost:8080/swagger-ui/index.html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A4501B-293C-4292-8B52-AA341ED6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" y="685777"/>
            <a:ext cx="5116369" cy="1946666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CFCEE726-1BFC-4371-BC62-D668EBA6E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6" y="1458553"/>
            <a:ext cx="2996380" cy="401113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</a:t>
            </a:r>
            <a:endParaRPr lang="uk-UA" altLang="ru-RU" sz="18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3CD1C78-EA7B-4815-9D2F-6E357ADB0A35}"/>
              </a:ext>
            </a:extLst>
          </p:cNvPr>
          <p:cNvSpPr/>
          <p:nvPr/>
        </p:nvSpPr>
        <p:spPr bwMode="auto">
          <a:xfrm>
            <a:off x="4571999" y="121152"/>
            <a:ext cx="4227514" cy="615249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632" y="1038453"/>
            <a:ext cx="5992761" cy="1440160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createContacts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Homa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Hotiv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"Savva"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Sovky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0CC95C5-2F0B-40EA-AE5B-F182FE35C0B3}"/>
              </a:ext>
            </a:extLst>
          </p:cNvPr>
          <p:cNvSpPr/>
          <p:nvPr/>
        </p:nvSpPr>
        <p:spPr bwMode="auto">
          <a:xfrm>
            <a:off x="6160012" y="1542509"/>
            <a:ext cx="2887663" cy="576064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47FD12-62C9-41C4-860B-7FEFEA4E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6" y="2566426"/>
            <a:ext cx="4781550" cy="176212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1A8EAA-6174-4F3A-9223-5DFEF1F35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792" y="2223431"/>
            <a:ext cx="5116370" cy="454788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5F666E63-3E88-4177-8292-6713C172D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064" y="4177146"/>
            <a:ext cx="6534098" cy="526551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http://localhost:8080/swagger-ui/index.html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3DC0AA6-3D89-4DA3-A4C3-52F018886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06" y="3263609"/>
            <a:ext cx="3750779" cy="401113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http://localhost:8080/Homa</a:t>
            </a:r>
            <a:endParaRPr lang="uk-UA" altLang="ru-RU" sz="18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962D09F2-5544-4E69-BF11-FD78A0C08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63" y="4750291"/>
            <a:ext cx="4000455" cy="1421931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sz="18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1800" b="0" i="0" dirty="0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 </a:t>
            </a:r>
            <a:r>
              <a:rPr lang="uk-UA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 інтерактивний UI</a:t>
            </a:r>
            <a:r>
              <a:rPr lang="en-US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засіб як </a:t>
            </a:r>
            <a:r>
              <a:rPr lang="uk-UA" sz="1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перегляду </a:t>
            </a:r>
            <a:r>
              <a:rPr lang="uk-UA" sz="18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специфікації REST</a:t>
            </a:r>
            <a:r>
              <a:rPr lang="en-US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</a:t>
            </a:r>
            <a:r>
              <a:rPr lang="uk-UA" sz="18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uk-UA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uk-UA" sz="1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і для тестування відповідного REST </a:t>
            </a:r>
            <a:r>
              <a:rPr lang="uk-UA" sz="18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uk-UA" sz="1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83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11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3999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Specification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-інструменти</a:t>
            </a:r>
            <a:endParaRPr lang="en-US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5A5E683-A266-4373-88D2-0A828A780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688"/>
            <a:ext cx="9143999" cy="3774563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sz="20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b="0" i="0" dirty="0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(документація з </a:t>
            </a:r>
            <a:r>
              <a:rPr lang="uk-UA" sz="2000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uk-UA" sz="2000" b="0" i="0" dirty="0">
              <a:solidFill>
                <a:srgbClr val="ED19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uk-UA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uk-UA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https://github.com/OAI/OpenAPI-Specification</a:t>
            </a:r>
          </a:p>
          <a:p>
            <a:r>
              <a:rPr lang="uk-UA" sz="20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000" b="0" i="0" dirty="0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</a:t>
            </a:r>
            <a:r>
              <a:rPr lang="uk-UA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(онлайн-редактор 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файлів </a:t>
            </a:r>
            <a:r>
              <a:rPr lang="uk-UA" sz="20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OpenAPI-Specification</a:t>
            </a:r>
            <a:r>
              <a:rPr lang="uk-UA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algn="l"/>
            <a:r>
              <a:rPr lang="uk-UA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uk-UA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http://editor.swagger.io/#/</a:t>
            </a:r>
          </a:p>
          <a:p>
            <a:r>
              <a:rPr lang="uk-UA" sz="20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000" b="0" i="0" dirty="0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 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 інтерактивний UI</a:t>
            </a:r>
            <a:r>
              <a:rPr lang="en-US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засіб як </a:t>
            </a:r>
            <a:r>
              <a:rPr lang="uk-UA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перегляду </a:t>
            </a:r>
            <a:r>
              <a:rPr lang="uk-UA" sz="20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специфікації REST</a:t>
            </a:r>
            <a:r>
              <a:rPr lang="en-US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</a:t>
            </a:r>
            <a:r>
              <a:rPr lang="uk-UA" sz="20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проєкту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uk-UA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і для тестування відповідного REST </a:t>
            </a:r>
            <a:r>
              <a:rPr lang="uk-UA" sz="20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uk-UA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uk-UA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uk-U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https://github.com/swagger-api/swagger-ui</a:t>
            </a:r>
          </a:p>
          <a:p>
            <a:r>
              <a:rPr lang="uk-UA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uk-UA" sz="20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000" b="0" i="0" dirty="0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0" i="0" dirty="0" err="1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Codegen</a:t>
            </a:r>
            <a:r>
              <a:rPr lang="uk-UA" sz="2000" b="0" i="0" dirty="0">
                <a:solidFill>
                  <a:srgbClr val="ED19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0" i="0" dirty="0">
                <a:solidFill>
                  <a:srgbClr val="333333"/>
                </a:solidFill>
                <a:effectLst/>
                <a:latin typeface="Helvetica Neue"/>
              </a:rPr>
              <a:t>  </a:t>
            </a:r>
          </a:p>
          <a:p>
            <a:r>
              <a:rPr lang="uk-UA" sz="2000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uk-U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https://swagger.io/tools/swagger-codegen/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678F6A-848A-4E85-89FD-CBA7FED5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227731"/>
            <a:ext cx="3667559" cy="26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3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12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http://localhost:8080/swagger-ui/index.html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3CD1C78-EA7B-4815-9D2F-6E357ADB0A35}"/>
              </a:ext>
            </a:extLst>
          </p:cNvPr>
          <p:cNvSpPr/>
          <p:nvPr/>
        </p:nvSpPr>
        <p:spPr bwMode="auto">
          <a:xfrm>
            <a:off x="4571999" y="121152"/>
            <a:ext cx="4227514" cy="615249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7945BA-A3B0-46A2-BB89-2BA9ACFD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7"/>
            <a:ext cx="8892480" cy="6859588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5F666E63-3E88-4177-8292-6713C172D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26" y="2276872"/>
            <a:ext cx="7643374" cy="669809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http://localhost:8080/swagger-ui/index.html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769A451-4DA7-4FA0-B82E-F509F8181813}"/>
              </a:ext>
            </a:extLst>
          </p:cNvPr>
          <p:cNvSpPr/>
          <p:nvPr/>
        </p:nvSpPr>
        <p:spPr bwMode="auto">
          <a:xfrm>
            <a:off x="0" y="-3175"/>
            <a:ext cx="1403648" cy="478259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8A3630A8-1059-4282-9AA0-AB6386E1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676" y="0"/>
            <a:ext cx="5278150" cy="80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 UI</a:t>
            </a:r>
          </a:p>
        </p:txBody>
      </p:sp>
    </p:spTree>
    <p:extLst>
      <p:ext uri="{BB962C8B-B14F-4D97-AF65-F5344CB8AC3E}">
        <p14:creationId xmlns:p14="http://schemas.microsoft.com/office/powerpoint/2010/main" val="9781909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13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366" y="0"/>
            <a:ext cx="361963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 UI</a:t>
            </a:r>
          </a:p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A1D72C-2167-4647-92B0-6DAA520C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4" y="3430"/>
            <a:ext cx="5527541" cy="6854569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5C3D167D-DC51-4637-BA44-987DF5CBE12C}"/>
              </a:ext>
            </a:extLst>
          </p:cNvPr>
          <p:cNvSpPr/>
          <p:nvPr/>
        </p:nvSpPr>
        <p:spPr bwMode="auto">
          <a:xfrm>
            <a:off x="15008" y="2782517"/>
            <a:ext cx="1316632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917A89-9C83-4368-A0B5-8A1C89BD7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814164"/>
            <a:ext cx="4716016" cy="2190750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B67FE08-183F-45A7-990E-7AB221D28135}"/>
              </a:ext>
            </a:extLst>
          </p:cNvPr>
          <p:cNvCxnSpPr>
            <a:stCxn id="13" idx="6"/>
            <a:endCxn id="8" idx="1"/>
          </p:cNvCxnSpPr>
          <p:nvPr/>
        </p:nvCxnSpPr>
        <p:spPr bwMode="auto">
          <a:xfrm>
            <a:off x="1331640" y="2997747"/>
            <a:ext cx="3096344" cy="911792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D023EF22-286C-446B-A52A-3319D807D715}"/>
              </a:ext>
            </a:extLst>
          </p:cNvPr>
          <p:cNvSpPr/>
          <p:nvPr/>
        </p:nvSpPr>
        <p:spPr bwMode="auto">
          <a:xfrm>
            <a:off x="5524367" y="3198184"/>
            <a:ext cx="1855946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DB383D2F-A938-4219-9138-2B9C7A4D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164" y="1627813"/>
            <a:ext cx="5220072" cy="669809"/>
          </a:xfrm>
          <a:prstGeom prst="rect">
            <a:avLst/>
          </a:prstGeom>
          <a:solidFill>
            <a:srgbClr val="FFFF99"/>
          </a:solidFill>
          <a:ln w="50800">
            <a:solidFill>
              <a:srgbClr val="FF0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http://localhost:8080/v3/api-docs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DBF1106-6ABF-459E-AD36-E1601A2F4FEA}"/>
              </a:ext>
            </a:extLst>
          </p:cNvPr>
          <p:cNvCxnSpPr/>
          <p:nvPr/>
        </p:nvCxnSpPr>
        <p:spPr bwMode="auto">
          <a:xfrm flipV="1">
            <a:off x="6620750" y="2297623"/>
            <a:ext cx="543538" cy="900561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">
            <a:extLst>
              <a:ext uri="{FF2B5EF4-FFF2-40B4-BE49-F238E27FC236}">
                <a16:creationId xmlns:a16="http://schemas.microsoft.com/office/drawing/2014/main" id="{73955A3C-EA4C-4F8C-AB30-5130DEB7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470" y="5376198"/>
            <a:ext cx="3934097" cy="582455"/>
          </a:xfrm>
          <a:prstGeom prst="rect">
            <a:avLst/>
          </a:prstGeom>
          <a:solidFill>
            <a:srgbClr val="FFFF00"/>
          </a:solidFill>
          <a:ln w="88900">
            <a:solidFill>
              <a:schemeClr val="accent6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openapi_cottacts.yml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BDC05BE3-FC8F-4279-B515-2E0A49A53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308" y="6088064"/>
            <a:ext cx="1897063" cy="582455"/>
          </a:xfrm>
          <a:prstGeom prst="rect">
            <a:avLst/>
          </a:prstGeom>
          <a:solidFill>
            <a:srgbClr val="FFFF00"/>
          </a:solidFill>
          <a:ln w="88900">
            <a:solidFill>
              <a:schemeClr val="accent6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.json  ?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310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14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44F02B4-847F-4AA8-9E64-36A3323E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4" y="-87682"/>
            <a:ext cx="9131233" cy="52292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0" name="Text Box 3">
            <a:extLst>
              <a:ext uri="{FF2B5EF4-FFF2-40B4-BE49-F238E27FC236}">
                <a16:creationId xmlns:a16="http://schemas.microsoft.com/office/drawing/2014/main" id="{9497844A-0414-4AF2-B3E8-9D4D1B20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4946"/>
            <a:ext cx="4886375" cy="449263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http://localhost:8080/v3/api-docs</a:t>
            </a:r>
            <a:endParaRPr lang="uk-UA" altLang="ru-RU" sz="18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826BDBE-A280-4069-A86C-B164B4E93D1F}"/>
              </a:ext>
            </a:extLst>
          </p:cNvPr>
          <p:cNvSpPr/>
          <p:nvPr/>
        </p:nvSpPr>
        <p:spPr bwMode="auto">
          <a:xfrm>
            <a:off x="7464925" y="2403026"/>
            <a:ext cx="1316632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B97A3F2-90F6-430B-9E88-7EB9F1FDFFB5}"/>
              </a:ext>
            </a:extLst>
          </p:cNvPr>
          <p:cNvSpPr/>
          <p:nvPr/>
        </p:nvSpPr>
        <p:spPr bwMode="auto">
          <a:xfrm>
            <a:off x="6372200" y="4401461"/>
            <a:ext cx="1584176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8D640C4-7838-46C0-9419-F1456162EFFD}"/>
              </a:ext>
            </a:extLst>
          </p:cNvPr>
          <p:cNvSpPr/>
          <p:nvPr/>
        </p:nvSpPr>
        <p:spPr bwMode="auto">
          <a:xfrm>
            <a:off x="859010" y="2833486"/>
            <a:ext cx="1480742" cy="407733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60A7F8D-EA01-42A2-A45D-322ADEA33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186" y="3158835"/>
            <a:ext cx="3983346" cy="369916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 useBgFill="1">
        <p:nvSpPr>
          <p:cNvPr id="30" name="Text Box 3">
            <a:extLst>
              <a:ext uri="{FF2B5EF4-FFF2-40B4-BE49-F238E27FC236}">
                <a16:creationId xmlns:a16="http://schemas.microsoft.com/office/drawing/2014/main" id="{CC0A50FD-A72A-4FC3-8F0B-D69C8F5D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366" y="0"/>
            <a:ext cx="3619633" cy="809625"/>
          </a:xfrm>
          <a:prstGeom prst="rect">
            <a:avLst/>
          </a:prstGeom>
          <a:ln w="3810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 </a:t>
            </a:r>
            <a:b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Postman</a:t>
            </a:r>
            <a:r>
              <a:rPr lang="ru-RU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gedit</a:t>
            </a:r>
            <a:endParaRPr lang="en-US" sz="2400" b="1" i="1" dirty="0">
              <a:solidFill>
                <a:schemeClr val="accent6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9101958-E556-4A08-AE13-2189DE390CB0}"/>
              </a:ext>
            </a:extLst>
          </p:cNvPr>
          <p:cNvSpPr/>
          <p:nvPr/>
        </p:nvSpPr>
        <p:spPr bwMode="auto">
          <a:xfrm>
            <a:off x="2983056" y="1093749"/>
            <a:ext cx="1732959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0543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15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0"/>
            <a:ext cx="327585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 in </a:t>
            </a: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gedit</a:t>
            </a:r>
            <a:endParaRPr lang="en-US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4582B-7F29-4DA6-88B1-D76E9495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" y="9528"/>
            <a:ext cx="599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229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16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2413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E54E3E-3ADB-43DC-B145-8BCA2C17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0" y="1134338"/>
            <a:ext cx="4781550" cy="481012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06B34-410C-4466-AD05-A1D911A52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863" y="27958"/>
            <a:ext cx="4729005" cy="68580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1961FE21-0CAA-49A9-9C82-2D2E0620AA47}"/>
              </a:ext>
            </a:extLst>
          </p:cNvPr>
          <p:cNvSpPr/>
          <p:nvPr/>
        </p:nvSpPr>
        <p:spPr bwMode="auto">
          <a:xfrm>
            <a:off x="1" y="4581128"/>
            <a:ext cx="827584" cy="39287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678375E-2E7A-477D-8215-97FC4FD6A98D}"/>
              </a:ext>
            </a:extLst>
          </p:cNvPr>
          <p:cNvCxnSpPr>
            <a:stCxn id="12" idx="7"/>
          </p:cNvCxnSpPr>
          <p:nvPr/>
        </p:nvCxnSpPr>
        <p:spPr bwMode="auto">
          <a:xfrm flipV="1">
            <a:off x="706388" y="2636913"/>
            <a:ext cx="2617744" cy="200175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4546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17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2413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606B34-410C-4466-AD05-A1D911A5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6068"/>
            <a:ext cx="2952125" cy="68580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D19E10A2-BC10-4DEB-B7A4-F555EDE084BC}"/>
              </a:ext>
            </a:extLst>
          </p:cNvPr>
          <p:cNvSpPr/>
          <p:nvPr/>
        </p:nvSpPr>
        <p:spPr bwMode="auto">
          <a:xfrm>
            <a:off x="1616375" y="1549752"/>
            <a:ext cx="1475557" cy="536887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CDAF7E-4764-4D7E-8E29-2367B17FE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961" y="28032"/>
            <a:ext cx="2887663" cy="68580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3E41122B-33E4-4FAF-92F4-590794531836}"/>
              </a:ext>
            </a:extLst>
          </p:cNvPr>
          <p:cNvSpPr/>
          <p:nvPr/>
        </p:nvSpPr>
        <p:spPr bwMode="auto">
          <a:xfrm>
            <a:off x="2719961" y="2556734"/>
            <a:ext cx="2868353" cy="536887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9A1079-E929-41F6-A047-5854E5774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7" y="-48036"/>
            <a:ext cx="4067944" cy="68580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 useBgFill="1">
        <p:nvSpPr>
          <p:cNvPr id="16" name="Text Box 3">
            <a:extLst>
              <a:ext uri="{FF2B5EF4-FFF2-40B4-BE49-F238E27FC236}">
                <a16:creationId xmlns:a16="http://schemas.microsoft.com/office/drawing/2014/main" id="{767BBE5C-8AFE-481A-AC4C-75BF4985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366" y="0"/>
            <a:ext cx="3619633" cy="809625"/>
          </a:xfrm>
          <a:prstGeom prst="rect">
            <a:avLst/>
          </a:prstGeom>
          <a:ln w="3810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Тестування </a:t>
            </a:r>
            <a:b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GET/</a:t>
            </a: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b="1" i="1" dirty="0">
              <a:solidFill>
                <a:schemeClr val="accent6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03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18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2413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0D6C79-AAE2-4953-B6C2-D1415F9B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5" y="12539"/>
            <a:ext cx="4541545" cy="59150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F3FDAB-5ACE-4F46-9E34-188F49A7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45" y="1987711"/>
            <a:ext cx="4781550" cy="48577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A72828-FF67-49F3-A04B-DE4ACF243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96" y="22133"/>
            <a:ext cx="4624534" cy="475297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 useBgFill="1">
        <p:nvSpPr>
          <p:cNvPr id="18" name="Text Box 3">
            <a:extLst>
              <a:ext uri="{FF2B5EF4-FFF2-40B4-BE49-F238E27FC236}">
                <a16:creationId xmlns:a16="http://schemas.microsoft.com/office/drawing/2014/main" id="{971E018B-B010-44DC-B18C-2C2D8635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554" y="32215"/>
            <a:ext cx="3619633" cy="964408"/>
          </a:xfrm>
          <a:prstGeom prst="rect">
            <a:avLst/>
          </a:prstGeom>
          <a:ln w="3810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uk-UA" sz="2400" b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Тестування</a:t>
            </a:r>
          </a:p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GET/</a:t>
            </a:r>
            <a:b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(огляд результату)</a:t>
            </a:r>
            <a:endParaRPr lang="en-US" sz="2400" b="1" i="1" dirty="0">
              <a:solidFill>
                <a:schemeClr val="accent6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657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19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8AAF64-B747-48A8-AB49-F72231F1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215"/>
            <a:ext cx="2403950" cy="2964737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84AE544D-5153-4F71-99E8-7F19F999E1F4}"/>
              </a:ext>
            </a:extLst>
          </p:cNvPr>
          <p:cNvSpPr/>
          <p:nvPr/>
        </p:nvSpPr>
        <p:spPr bwMode="auto">
          <a:xfrm>
            <a:off x="1619672" y="996623"/>
            <a:ext cx="549896" cy="39287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DAD40D-4AD6-4845-B0D7-B7A923B3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120" y="-57699"/>
            <a:ext cx="5268104" cy="69156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A68337-E9FA-4D04-A604-BE2E793DB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50" y="599864"/>
            <a:ext cx="4781550" cy="6276975"/>
          </a:xfrm>
          <a:prstGeom prst="rect">
            <a:avLst/>
          </a:prstGeom>
        </p:spPr>
      </p:pic>
      <p:sp useBgFill="1">
        <p:nvSpPr>
          <p:cNvPr id="18" name="Text Box 3">
            <a:extLst>
              <a:ext uri="{FF2B5EF4-FFF2-40B4-BE49-F238E27FC236}">
                <a16:creationId xmlns:a16="http://schemas.microsoft.com/office/drawing/2014/main" id="{971E018B-B010-44DC-B18C-2C2D8635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554" y="32215"/>
            <a:ext cx="3619633" cy="964408"/>
          </a:xfrm>
          <a:prstGeom prst="rect">
            <a:avLst/>
          </a:prstGeom>
          <a:ln w="3810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uk-UA" sz="2400" b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Тестування</a:t>
            </a:r>
          </a:p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POST/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6397F66-DD33-462F-9FC2-7C92AC303B02}"/>
              </a:ext>
            </a:extLst>
          </p:cNvPr>
          <p:cNvSpPr/>
          <p:nvPr/>
        </p:nvSpPr>
        <p:spPr bwMode="auto">
          <a:xfrm>
            <a:off x="5969211" y="6327322"/>
            <a:ext cx="1280901" cy="392871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516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9D158E03-B291-4BD5-AAE0-3A996785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ru-RU" sz="1400">
                <a:cs typeface="Segoe UI" panose="020B0502040204020203" pitchFamily="34" charset="0"/>
              </a:rPr>
              <a:t>gRPC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ru-RU" sz="1400">
              <a:cs typeface="Segoe UI" panose="020B0502040204020203" pitchFamily="34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72420E34-DD0F-4781-B2EA-1E56DDB9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4DE1257-5383-4654-ACAC-4B05C66999F0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DC2C9147-8612-4BD9-B8E3-9C372441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uk-UA" sz="2400" b="1" i="1" kern="1800" dirty="0" err="1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i="1" kern="1800" dirty="0" err="1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en-US" sz="2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(OAS) </a:t>
            </a:r>
            <a:r>
              <a:rPr lang="en-US" sz="2400" b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  <a:t>Swagger. </a:t>
            </a:r>
            <a:b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lang="uk-UA" sz="2400" b="1" i="1" kern="1800" dirty="0" err="1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kern="1800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Initiative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8094701D-A0C1-4B03-931D-BF16D2B6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7254"/>
            <a:ext cx="8801894" cy="2560955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174625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</a:pPr>
            <a:r>
              <a:rPr lang="uk-UA" sz="20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появи третьої версії </a:t>
            </a:r>
            <a:r>
              <a:rPr lang="uk-UA" sz="2000" b="1" i="1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b="1" i="1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терміни</a:t>
            </a:r>
            <a:r>
              <a:rPr lang="uk-UA" sz="2000" b="1" i="1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1" i="1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0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uk-UA" sz="2000" b="1" i="1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b="1" i="1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ототожнювались (назвою </a:t>
            </a:r>
            <a:r>
              <a:rPr lang="uk-UA" sz="2000" i="1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підкреслювалась відкрита, непатентована природа запропонованого стандарту). </a:t>
            </a:r>
          </a:p>
          <a:p>
            <a:pPr indent="174625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</a:pPr>
            <a:r>
              <a:rPr lang="uk-UA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сьогодні </a:t>
            </a:r>
            <a:r>
              <a:rPr lang="uk-UA" sz="2000" b="1" i="1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вважається </a:t>
            </a:r>
            <a:r>
              <a:rPr lang="uk-UA" sz="20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проєктом</a:t>
            </a:r>
            <a:r>
              <a:rPr lang="uk-UA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що стосується власне специфікації </a:t>
            </a:r>
            <a:r>
              <a:rPr lang="uk-UA" sz="2000" i="1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uk-UA" sz="200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uk-UA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розгорнутий термін </a:t>
            </a:r>
            <a:r>
              <a:rPr lang="uk-UA" sz="2000" b="1" i="1" kern="1800" dirty="0" err="1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uk-UA" sz="2000" b="1" i="1" kern="18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1" i="1" kern="1800" dirty="0" err="1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uk-UA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</a:t>
            </a:r>
            <a:r>
              <a:rPr lang="uk-UA" sz="2000" b="1" i="1" dirty="0" err="1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uk-UA" sz="2000" dirty="0" err="1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проєктом</a:t>
            </a:r>
            <a:r>
              <a:rPr lang="uk-UA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що стосується інструментів, які підтримують специфікацію.</a:t>
            </a:r>
            <a:r>
              <a:rPr lang="en-US" sz="2000" i="1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indent="174625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2000" i="1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- Application Programming Interface.</a:t>
            </a:r>
            <a:endParaRPr lang="uk-UA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698AD-B5B2-45A5-AD5E-635BE85A0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6721"/>
            <a:ext cx="8964488" cy="3639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CFE9414F-CFB8-4FA9-BA2A-EF27FD11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04" y="4127176"/>
            <a:ext cx="1562738" cy="33209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7AD4AB-44D3-4DE1-B2DE-F28CD11F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947" y="4127176"/>
            <a:ext cx="1562738" cy="33209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7D842F6-7BBE-4DA5-A1B8-C8A14BBE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314" y="4459266"/>
            <a:ext cx="5569038" cy="27557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20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" y="1019143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 useBgFill="1">
        <p:nvSpPr>
          <p:cNvPr id="18" name="Text Box 3">
            <a:extLst>
              <a:ext uri="{FF2B5EF4-FFF2-40B4-BE49-F238E27FC236}">
                <a16:creationId xmlns:a16="http://schemas.microsoft.com/office/drawing/2014/main" id="{971E018B-B010-44DC-B18C-2C2D8635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554" y="32215"/>
            <a:ext cx="3619633" cy="964408"/>
          </a:xfrm>
          <a:prstGeom prst="rect">
            <a:avLst/>
          </a:prstGeom>
          <a:ln w="3810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uk-UA" sz="2400" b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Тестування</a:t>
            </a:r>
          </a:p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POST/</a:t>
            </a:r>
            <a:b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(огляд результату)</a:t>
            </a:r>
            <a:endParaRPr lang="en-US" sz="2400" b="1" i="1" dirty="0">
              <a:solidFill>
                <a:schemeClr val="accent6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0F2A26-BEFC-44EC-B43C-F016569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507"/>
            <a:ext cx="4809996" cy="67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77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21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" y="1019143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 useBgFill="1">
        <p:nvSpPr>
          <p:cNvPr id="18" name="Text Box 3">
            <a:extLst>
              <a:ext uri="{FF2B5EF4-FFF2-40B4-BE49-F238E27FC236}">
                <a16:creationId xmlns:a16="http://schemas.microsoft.com/office/drawing/2014/main" id="{971E018B-B010-44DC-B18C-2C2D8635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554" y="32215"/>
            <a:ext cx="3619633" cy="964408"/>
          </a:xfrm>
          <a:prstGeom prst="rect">
            <a:avLst/>
          </a:prstGeom>
          <a:ln w="3810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т</a:t>
            </a:r>
            <a:r>
              <a:rPr lang="uk-UA" sz="2400" b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естування</a:t>
            </a:r>
          </a:p>
          <a:p>
            <a:pPr algn="ctr">
              <a:lnSpc>
                <a:spcPct val="65000"/>
              </a:lnSpc>
              <a:spcBef>
                <a:spcPts val="50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DELETE/(name)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C162C-22C7-409A-83C7-9BC347EA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92080" cy="6862837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917A872C-C9A8-4C73-BFC3-25E82371B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707784"/>
            <a:ext cx="2520280" cy="1569260"/>
          </a:xfrm>
          <a:prstGeom prst="rect">
            <a:avLst/>
          </a:prstGeom>
          <a:noFill/>
          <a:ln w="47625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6989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22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36095C-D901-428A-ACA4-8E955ECC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36" y="0"/>
            <a:ext cx="7489656" cy="432438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F8E24-9AC7-4F3C-945A-47E2C0FF6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72" y="645448"/>
            <a:ext cx="6657632" cy="621255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3896AB-424F-42CD-A8C6-2F41F5014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460" y="1342356"/>
            <a:ext cx="5041540" cy="552071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0"/>
            <a:ext cx="3779911" cy="647701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Examples</a:t>
            </a:r>
          </a:p>
        </p:txBody>
      </p:sp>
    </p:spTree>
    <p:extLst>
      <p:ext uri="{BB962C8B-B14F-4D97-AF65-F5344CB8AC3E}">
        <p14:creationId xmlns:p14="http://schemas.microsoft.com/office/powerpoint/2010/main" val="26299371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23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0"/>
            <a:ext cx="2536739" cy="42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API. Examples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460A68-8859-4696-8D57-19910183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4545"/>
            <a:ext cx="9143999" cy="6433456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142D80-BEB6-4424-8838-1521ED51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402" y="196486"/>
            <a:ext cx="6613424" cy="739036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C7C6B4C9-877D-4F5A-811A-E4D90440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051" y="0"/>
            <a:ext cx="2846775" cy="119675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51323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Text Box 2">
            <a:extLst>
              <a:ext uri="{FF2B5EF4-FFF2-40B4-BE49-F238E27FC236}">
                <a16:creationId xmlns:a16="http://schemas.microsoft.com/office/drawing/2014/main" id="{50FB2D90-BB51-44FC-88C4-EC095BE2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574E536-9760-455A-84FA-ACBA53357AAD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6F68FD03-B185-4FF7-804C-26B3A65C2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8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sz="4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4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4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</a:t>
            </a:r>
            <a:endParaRPr lang="en-US" altLang="ru-RU" sz="4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81253" name="Line 4">
            <a:extLst>
              <a:ext uri="{FF2B5EF4-FFF2-40B4-BE49-F238E27FC236}">
                <a16:creationId xmlns:a16="http://schemas.microsoft.com/office/drawing/2014/main" id="{AD0BBF4A-5D50-4C23-92C8-3E6B29E30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858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237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25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"/>
            <a:ext cx="9143999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uk-UA" sz="2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http://editor.swagger.io/#/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206216-B156-4505-BC29-2AB3A555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237"/>
            <a:ext cx="8799513" cy="6310762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97D25330-86C1-457E-A126-0F68A8EC588D}"/>
              </a:ext>
            </a:extLst>
          </p:cNvPr>
          <p:cNvSpPr/>
          <p:nvPr/>
        </p:nvSpPr>
        <p:spPr bwMode="auto">
          <a:xfrm>
            <a:off x="1115616" y="880688"/>
            <a:ext cx="1316632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D60E340-8716-4DD3-BB7B-411DC2BAB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676" y="2132857"/>
            <a:ext cx="1230116" cy="28803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58947E67-BA38-4A5D-8271-734175CD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903" y="711399"/>
            <a:ext cx="3934097" cy="582455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openapi_sunrise_sunset.yml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AEF86E4-834E-437C-B0D6-B53088ACB206}"/>
              </a:ext>
            </a:extLst>
          </p:cNvPr>
          <p:cNvCxnSpPr>
            <a:endCxn id="11" idx="6"/>
          </p:cNvCxnSpPr>
          <p:nvPr/>
        </p:nvCxnSpPr>
        <p:spPr bwMode="auto">
          <a:xfrm flipH="1">
            <a:off x="2432248" y="404664"/>
            <a:ext cx="2139752" cy="691254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149B898-878E-40E5-BF1D-C49D1152165D}"/>
              </a:ext>
            </a:extLst>
          </p:cNvPr>
          <p:cNvCxnSpPr/>
          <p:nvPr/>
        </p:nvCxnSpPr>
        <p:spPr bwMode="auto">
          <a:xfrm flipH="1">
            <a:off x="2432248" y="980728"/>
            <a:ext cx="2777656" cy="1296144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">
            <a:extLst>
              <a:ext uri="{FF2B5EF4-FFF2-40B4-BE49-F238E27FC236}">
                <a16:creationId xmlns:a16="http://schemas.microsoft.com/office/drawing/2014/main" id="{B88BD312-0191-4897-A4C3-146FDD5A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039" y="3453911"/>
            <a:ext cx="3934097" cy="582455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openapi_cottacts_v2.yml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2CE0A120-6F55-4477-B2DF-9095DF2A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382" y="2796114"/>
            <a:ext cx="3934097" cy="582455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openapi_cottacts.yml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550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26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"/>
            <a:ext cx="9143999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uk-UA" sz="2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http://editor.swagger.io/#/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86CFC9-9461-4A00-9BF6-C5F7063E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447"/>
            <a:ext cx="9036496" cy="5650092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161B8F-28A5-47DA-BE6F-6E869B43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4" y="3609974"/>
            <a:ext cx="8401050" cy="324802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3051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27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"/>
            <a:ext cx="9143999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uk-UA" sz="2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http://editor.swagger.io/#/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58947E67-BA38-4A5D-8271-734175CD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711399"/>
            <a:ext cx="3132137" cy="582455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openapi_cottacts.yml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4A2C47-64D1-4EF0-92E5-5F60491A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9" y="548681"/>
            <a:ext cx="9144000" cy="628003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169619DD-805E-43C9-BCC5-E3A14694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396" y="776923"/>
            <a:ext cx="3219401" cy="582455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openapi_cottacts.yml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6C7BFD5-244C-4B1D-94A3-6ED73DF5F45C}"/>
              </a:ext>
            </a:extLst>
          </p:cNvPr>
          <p:cNvCxnSpPr/>
          <p:nvPr/>
        </p:nvCxnSpPr>
        <p:spPr bwMode="auto">
          <a:xfrm flipH="1">
            <a:off x="2339752" y="1052736"/>
            <a:ext cx="1632644" cy="574476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DC4888A1-05F3-4980-8ADA-712C33EE8D7E}"/>
              </a:ext>
            </a:extLst>
          </p:cNvPr>
          <p:cNvSpPr/>
          <p:nvPr/>
        </p:nvSpPr>
        <p:spPr bwMode="auto">
          <a:xfrm>
            <a:off x="1441293" y="1532041"/>
            <a:ext cx="898459" cy="43046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093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Text Box 2">
            <a:extLst>
              <a:ext uri="{FF2B5EF4-FFF2-40B4-BE49-F238E27FC236}">
                <a16:creationId xmlns:a16="http://schemas.microsoft.com/office/drawing/2014/main" id="{50FB2D90-BB51-44FC-88C4-EC095BE2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574E536-9760-455A-84FA-ACBA53357AAD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6F68FD03-B185-4FF7-804C-26B3A65C2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8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4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4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</a:t>
            </a:r>
            <a:endParaRPr lang="en-US" altLang="ru-RU" sz="4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81253" name="Line 4">
            <a:extLst>
              <a:ext uri="{FF2B5EF4-FFF2-40B4-BE49-F238E27FC236}">
                <a16:creationId xmlns:a16="http://schemas.microsoft.com/office/drawing/2014/main" id="{AD0BBF4A-5D50-4C23-92C8-3E6B29E30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858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6746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9" y="840836"/>
            <a:ext cx="8811160" cy="5609964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org.springframework.boot.SpringApplication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uk-UA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  <a:endParaRPr lang="uk-UA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@OpenAPIDefinition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(info = </a:t>
            </a:r>
            <a:r>
              <a:rPr lang="fr-F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@Info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title = </a:t>
            </a:r>
            <a:r>
              <a:rPr lang="fr-F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"CONTACTS API"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uk-UA" sz="1800" b="1" dirty="0">
                <a:latin typeface="Consolas" panose="020B0609020204030204" pitchFamily="49" charset="0"/>
              </a:rPr>
              <a:t>          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version = </a:t>
            </a:r>
            <a:r>
              <a:rPr lang="fr-F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"2.0"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uk-UA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uk-UA" sz="1800" b="1" dirty="0">
                <a:latin typeface="Consolas" panose="020B0609020204030204" pitchFamily="49" charset="0"/>
              </a:rPr>
              <a:t>          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description = </a:t>
            </a:r>
            <a:r>
              <a:rPr lang="fr-F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"Contacts Information"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8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SwagContactApplication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uk-UA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SwagContactApplication.</a:t>
            </a:r>
            <a:r>
              <a:rPr lang="en-US" sz="1800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annotation.</a:t>
            </a:r>
            <a:b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SwagContactApplication.java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29</a:t>
            </a:fld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E9FF6-6C5F-4FD1-A505-5624F33C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1" y="2709714"/>
            <a:ext cx="6754144" cy="143857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E53C7-5597-41AA-BFB4-F6D5F8F4E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1" y="4219575"/>
            <a:ext cx="6019800" cy="26384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4F5744AB-3115-4BC1-9DC2-8ACC2A5E9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5805264"/>
            <a:ext cx="3133328" cy="104430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2337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>
            <a:extLst>
              <a:ext uri="{FF2B5EF4-FFF2-40B4-BE49-F238E27FC236}">
                <a16:creationId xmlns:a16="http://schemas.microsoft.com/office/drawing/2014/main" id="{DC2C9147-8612-4BD9-B8E3-9C372441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SwagContact</a:t>
            </a: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(Java Spring Boot, Maven)</a:t>
            </a:r>
          </a:p>
          <a:p>
            <a:pPr algn="ctr">
              <a:spcBef>
                <a:spcPct val="0"/>
              </a:spcBef>
              <a:buClrTx/>
            </a:pP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43A3B0-84FB-4933-A765-A1184A36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11" y="576197"/>
            <a:ext cx="9152926" cy="6300592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4C471447-9354-4651-9050-40FD06FA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" y="2348880"/>
            <a:ext cx="3239197" cy="207870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C651E3B-08FC-4412-A626-59306800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6088239"/>
            <a:ext cx="1206351" cy="293089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E0F4D63-2CA9-4B72-846F-62B80864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048" y="5222208"/>
            <a:ext cx="3972234" cy="118435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373AB1F-FD82-4AB8-9235-57090186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2091847"/>
            <a:ext cx="4320480" cy="115577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5B44DB2-2265-4115-B02F-4DC2A5A5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167" y="3402779"/>
            <a:ext cx="3972233" cy="421035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36E82-1EBD-436D-9B0A-31857AFB903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3FF5E4-2563-4A65-BAC9-CDC1C0A7272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60525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30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797099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8894"/>
            <a:ext cx="9049742" cy="5622794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@Tag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description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"HTTP Get Commands"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fr-FR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@Tag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fr-F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description = </a:t>
            </a:r>
            <a:r>
              <a:rPr lang="fr-F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"HTTP Post Commands"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@Tag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description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"HTTP Delete Commands"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@Operation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(summary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"Read contact"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tags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Contact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 not found"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"------"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@Operation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(summary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"Read all contacts"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tags 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List&lt;Contact&gt;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&lt;Contact&gt;(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getAllContacts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annotation.</a:t>
            </a:r>
            <a:b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ContactController.java </a:t>
            </a:r>
            <a:r>
              <a:rPr lang="uk-UA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(фрагмент)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B875B0C-5A72-43A8-B7E6-DF4587B40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4" y="1225322"/>
            <a:ext cx="7546253" cy="77661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3AC36AA-B0AD-4B54-B198-09A52D69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0" y="2311709"/>
            <a:ext cx="6490570" cy="303659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B3DACB2-1B57-4154-94DF-EECE6890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6" y="4768726"/>
            <a:ext cx="7305156" cy="32913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9D13C1F-17CD-4316-81A3-EFB4FC27388E}"/>
              </a:ext>
            </a:extLst>
          </p:cNvPr>
          <p:cNvSpPr/>
          <p:nvPr/>
        </p:nvSpPr>
        <p:spPr bwMode="auto">
          <a:xfrm>
            <a:off x="2659266" y="5317614"/>
            <a:ext cx="1984741" cy="303659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28E75F4-CDFE-4B65-BFE7-D6AF63D9B075}"/>
              </a:ext>
            </a:extLst>
          </p:cNvPr>
          <p:cNvSpPr/>
          <p:nvPr/>
        </p:nvSpPr>
        <p:spPr bwMode="auto">
          <a:xfrm>
            <a:off x="1838489" y="2872731"/>
            <a:ext cx="1509375" cy="303659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E9DE3F-CA94-4D06-B6D2-10E192B0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42" y="2704637"/>
            <a:ext cx="4533900" cy="193357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36449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31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3999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annotation. </a:t>
            </a:r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Editor</a:t>
            </a:r>
            <a:r>
              <a:rPr lang="uk-UA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5863EF-694C-4575-8D1A-B4027ECB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9682"/>
            <a:ext cx="9144000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87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32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" y="102155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065" y="62630"/>
            <a:ext cx="3466704" cy="8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OpenAPI</a:t>
            </a: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annotation.</a:t>
            </a:r>
          </a:p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   </a:t>
            </a:r>
            <a:b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… and Bug</a:t>
            </a:r>
            <a:endParaRPr lang="en-US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5B79B9-8D84-4234-9357-91F1505A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94" y="0"/>
            <a:ext cx="5680459" cy="68580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7111D5-817A-456A-81C2-140D56F0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83" y="2245924"/>
            <a:ext cx="3877973" cy="463502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D28B65-18A4-4074-A34D-D9D9617C5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941" y="4548981"/>
            <a:ext cx="5543550" cy="19240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151DAE-CC1E-4044-A67B-14F20C2FF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50" y="1260873"/>
            <a:ext cx="4781550" cy="16097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19FF35D-FBB4-4432-AB40-80ABCF281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699" y="2980943"/>
            <a:ext cx="4781550" cy="14668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37548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33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030" y="0"/>
            <a:ext cx="98314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F805A3-985E-4C71-98F9-14740978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8"/>
            <a:ext cx="6496080" cy="5511826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6498A4-FDBE-4EF1-A81E-B51B4105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619123"/>
            <a:ext cx="5107282" cy="4333451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B94DE32-865C-44F5-8FD1-C6FF85B9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873" y="1299078"/>
            <a:ext cx="6496080" cy="669809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http://localhost:8080/swagger-ui/index.html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44437C03-F70C-4418-B19F-3BA32FE77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626" y="4178692"/>
            <a:ext cx="7643374" cy="710422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http://localhost:8080/swagger-ui/index.html?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configUrl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=/v3/api-docs/swagger-config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1CD8DFFA-8C7B-468C-9663-C79F3D70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609818"/>
            <a:ext cx="6496080" cy="708834"/>
          </a:xfrm>
          <a:prstGeom prst="rect">
            <a:avLst/>
          </a:prstGeom>
          <a:solidFill>
            <a:srgbClr val="FFFF99"/>
          </a:solidFill>
          <a:ln w="50800">
            <a:solidFill>
              <a:srgbClr val="FFC000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http://localhost:8080/swagger-ui/index.html? 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configUrl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=/v3/</a:t>
            </a: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api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-docs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4A087DF-7B35-4FBF-BF94-F93039355D38}"/>
              </a:ext>
            </a:extLst>
          </p:cNvPr>
          <p:cNvSpPr/>
          <p:nvPr/>
        </p:nvSpPr>
        <p:spPr bwMode="auto">
          <a:xfrm>
            <a:off x="7400738" y="4580662"/>
            <a:ext cx="650236" cy="650236"/>
          </a:xfrm>
          <a:prstGeom prst="ellipse">
            <a:avLst/>
          </a:prstGeom>
          <a:solidFill>
            <a:srgbClr val="FFFF00"/>
          </a:solidFill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027CF-D9F8-430C-B444-B06FD662F292}"/>
              </a:ext>
            </a:extLst>
          </p:cNvPr>
          <p:cNvSpPr txBox="1"/>
          <p:nvPr/>
        </p:nvSpPr>
        <p:spPr>
          <a:xfrm>
            <a:off x="7569189" y="4691452"/>
            <a:ext cx="2632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accent4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7F2C1F7C-1595-46B1-88BC-D45069C04699}"/>
              </a:ext>
            </a:extLst>
          </p:cNvPr>
          <p:cNvSpPr/>
          <p:nvPr/>
        </p:nvSpPr>
        <p:spPr bwMode="auto">
          <a:xfrm>
            <a:off x="7770066" y="1815771"/>
            <a:ext cx="650236" cy="650236"/>
          </a:xfrm>
          <a:prstGeom prst="ellipse">
            <a:avLst/>
          </a:prstGeom>
          <a:solidFill>
            <a:srgbClr val="FFFF00"/>
          </a:solidFill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47D6CB-F6B9-4876-A212-5002B5A8405A}"/>
              </a:ext>
            </a:extLst>
          </p:cNvPr>
          <p:cNvCxnSpPr>
            <a:stCxn id="25" idx="1"/>
            <a:endCxn id="25" idx="5"/>
          </p:cNvCxnSpPr>
          <p:nvPr/>
        </p:nvCxnSpPr>
        <p:spPr bwMode="auto">
          <a:xfrm>
            <a:off x="7865291" y="1910996"/>
            <a:ext cx="459786" cy="459786"/>
          </a:xfrm>
          <a:prstGeom prst="line">
            <a:avLst/>
          </a:prstGeom>
          <a:solidFill>
            <a:srgbClr val="00B8FF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7646670-34F0-4DD6-85E4-8E5387B24EFA}"/>
              </a:ext>
            </a:extLst>
          </p:cNvPr>
          <p:cNvCxnSpPr>
            <a:stCxn id="25" idx="7"/>
            <a:endCxn id="25" idx="3"/>
          </p:cNvCxnSpPr>
          <p:nvPr/>
        </p:nvCxnSpPr>
        <p:spPr bwMode="auto">
          <a:xfrm flipH="1">
            <a:off x="7865291" y="1910996"/>
            <a:ext cx="459786" cy="459786"/>
          </a:xfrm>
          <a:prstGeom prst="line">
            <a:avLst/>
          </a:prstGeom>
          <a:solidFill>
            <a:srgbClr val="00B8FF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E550FCE2-0AB9-4156-B33B-604A2A815449}"/>
              </a:ext>
            </a:extLst>
          </p:cNvPr>
          <p:cNvSpPr/>
          <p:nvPr/>
        </p:nvSpPr>
        <p:spPr bwMode="auto">
          <a:xfrm>
            <a:off x="7725856" y="625194"/>
            <a:ext cx="650236" cy="650236"/>
          </a:xfrm>
          <a:prstGeom prst="ellipse">
            <a:avLst/>
          </a:prstGeom>
          <a:solidFill>
            <a:srgbClr val="FFFF00"/>
          </a:solidFill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3EE4F96-BB1E-4D4D-B71B-6DF04BB51FC7}"/>
              </a:ext>
            </a:extLst>
          </p:cNvPr>
          <p:cNvCxnSpPr>
            <a:stCxn id="29" idx="1"/>
            <a:endCxn id="29" idx="5"/>
          </p:cNvCxnSpPr>
          <p:nvPr/>
        </p:nvCxnSpPr>
        <p:spPr bwMode="auto">
          <a:xfrm>
            <a:off x="7821081" y="720419"/>
            <a:ext cx="459786" cy="459786"/>
          </a:xfrm>
          <a:prstGeom prst="line">
            <a:avLst/>
          </a:prstGeom>
          <a:solidFill>
            <a:srgbClr val="00B8FF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FD8FD1C-7B98-414B-A010-66C50C07186C}"/>
              </a:ext>
            </a:extLst>
          </p:cNvPr>
          <p:cNvCxnSpPr>
            <a:stCxn id="29" idx="7"/>
            <a:endCxn id="29" idx="3"/>
          </p:cNvCxnSpPr>
          <p:nvPr/>
        </p:nvCxnSpPr>
        <p:spPr bwMode="auto">
          <a:xfrm flipH="1">
            <a:off x="7821081" y="720419"/>
            <a:ext cx="459786" cy="459786"/>
          </a:xfrm>
          <a:prstGeom prst="line">
            <a:avLst/>
          </a:prstGeom>
          <a:solidFill>
            <a:srgbClr val="00B8FF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2332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Text Box 2">
            <a:extLst>
              <a:ext uri="{FF2B5EF4-FFF2-40B4-BE49-F238E27FC236}">
                <a16:creationId xmlns:a16="http://schemas.microsoft.com/office/drawing/2014/main" id="{50FB2D90-BB51-44FC-88C4-EC095BE2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574E536-9760-455A-84FA-ACBA53357AAD}" type="slidenum">
              <a:rPr lang="uk-UA" altLang="ru-RU" sz="1400">
                <a:cs typeface="Segoe UI" panose="020B0502040204020203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 sz="1400">
              <a:cs typeface="Segoe UI" panose="020B0502040204020203" pitchFamily="34" charset="0"/>
            </a:endParaRPr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6F68FD03-B185-4FF7-804C-26B3A65C2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8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4400">
                <a:solidFill>
                  <a:srgbClr val="0000FF"/>
                </a:solidFill>
                <a:latin typeface="Tahoma" panose="020B0604030504040204" pitchFamily="34" charset="0"/>
              </a:rPr>
              <a:t>Додаток</a:t>
            </a:r>
          </a:p>
        </p:txBody>
      </p:sp>
      <p:sp>
        <p:nvSpPr>
          <p:cNvPr id="181253" name="Line 4">
            <a:extLst>
              <a:ext uri="{FF2B5EF4-FFF2-40B4-BE49-F238E27FC236}">
                <a16:creationId xmlns:a16="http://schemas.microsoft.com/office/drawing/2014/main" id="{AD0BBF4A-5D50-4C23-92C8-3E6B29E30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858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35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" y="1019143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E8E8DCA-89FA-4F21-8A87-8441A36B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683"/>
            <a:ext cx="8801894" cy="3184293"/>
          </a:xfrm>
          <a:prstGeom prst="rect">
            <a:avLst/>
          </a:prstGeom>
          <a:solidFill>
            <a:srgbClr val="FFFF99"/>
          </a:solidFill>
          <a:ln w="38100" cap="sq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https://starkovden.github.io/swagger-ui-tutorial.html</a:t>
            </a:r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C:\eclipse\ws_SwagContact</a:t>
            </a:r>
            <a:endParaRPr lang="uk-UA" sz="2000" b="1" dirty="0">
              <a:solidFill>
                <a:schemeClr val="accent4"/>
              </a:solidFill>
              <a:effectLst/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file:///C:/swagger/dist/index.html</a:t>
            </a:r>
            <a:endParaRPr lang="en-US" sz="2000" b="1" dirty="0">
              <a:solidFill>
                <a:schemeClr val="accent4"/>
              </a:solidFill>
              <a:effectLst/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http://localhost:8080/swagger-ui/index.html</a:t>
            </a:r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http://localhost:8080/swagger-ui/index.html?configUrl=/v3/api-docs/swagger-config</a:t>
            </a:r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http://editor.swagger.io/#/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openapi_cottacts.yml</a:t>
            </a:r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openapi_sunrise_sunset.yml</a:t>
            </a:r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</a:rPr>
              <a:t>openapi_cottacts_v2.yml</a:t>
            </a: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2000" b="1" dirty="0">
                <a:solidFill>
                  <a:schemeClr val="accent4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https://start.spring.io/</a:t>
            </a:r>
            <a:endParaRPr lang="uk-UA" altLang="ru-RU" sz="20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uk-UA" altLang="ru-RU" sz="18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uk-UA" altLang="ru-RU" sz="1800" b="1" dirty="0">
              <a:solidFill>
                <a:schemeClr val="accent4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uk-UA" sz="2000" dirty="0">
              <a:solidFill>
                <a:schemeClr val="accent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25231C-13C3-44B1-B58E-DC9246503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530" y="2496073"/>
            <a:ext cx="5318368" cy="43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67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36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0"/>
            <a:ext cx="248376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400" b="1" i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E6062-4113-4469-9860-511E0E6F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3" y="0"/>
            <a:ext cx="7064571" cy="386104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E904A2-C75B-4679-8501-B005892D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3" y="3139138"/>
            <a:ext cx="6804248" cy="373009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5214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37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" y="1019143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 useBgFill="1">
        <p:nvSpPr>
          <p:cNvPr id="18" name="Text Box 3">
            <a:extLst>
              <a:ext uri="{FF2B5EF4-FFF2-40B4-BE49-F238E27FC236}">
                <a16:creationId xmlns:a16="http://schemas.microsoft.com/office/drawing/2014/main" id="{971E018B-B010-44DC-B18C-2C2D8635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84" y="32215"/>
            <a:ext cx="8956103" cy="964408"/>
          </a:xfrm>
          <a:prstGeom prst="rect">
            <a:avLst/>
          </a:prstGeom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download the Swagger UI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E8E8DCA-89FA-4F21-8A87-8441A36B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1" y="4565160"/>
            <a:ext cx="7910711" cy="449263"/>
          </a:xfrm>
          <a:prstGeom prst="rect">
            <a:avLst/>
          </a:prstGeom>
          <a:solidFill>
            <a:srgbClr val="FFFF99"/>
          </a:solidFill>
          <a:ln w="38100" cap="sq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file:///C:/swagger/dist/index.html</a:t>
            </a:r>
            <a:endParaRPr lang="en-US" sz="2000" dirty="0">
              <a:solidFill>
                <a:schemeClr val="accent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F2119F27-8D38-4D3C-A7B1-41D5C679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752"/>
            <a:ext cx="8609211" cy="3207672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marL="363538" indent="-276225" algn="l">
              <a:tabLst>
                <a:tab pos="3635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2000" b="1" i="0" dirty="0">
                <a:solidFill>
                  <a:srgbClr val="00336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download the Swagger UI</a:t>
            </a:r>
            <a:endParaRPr lang="en-US" sz="2000" b="1" i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538" indent="-276225" algn="l">
              <a:buFont typeface="+mj-lt"/>
              <a:buAutoNum type="arabicPeriod"/>
              <a:tabLst>
                <a:tab pos="3635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web browser open the following URL: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https://github.com/swagger-api/swagger-ui</a:t>
            </a:r>
            <a:endParaRPr lang="en-US" sz="2000" b="0" i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538" indent="-276225" algn="l">
              <a:buFont typeface="+mj-lt"/>
              <a:buAutoNum type="arabicPeriod"/>
              <a:tabLst>
                <a:tab pos="3635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 or download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button and select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Zip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option.</a:t>
            </a:r>
          </a:p>
          <a:p>
            <a:pPr marL="363538" indent="-276225" algn="l">
              <a:buFont typeface="+mj-lt"/>
              <a:buAutoNum type="arabicPeriod"/>
              <a:tabLst>
                <a:tab pos="3635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the downloaded file to some location on your computer and extract the contents of the file.</a:t>
            </a:r>
          </a:p>
          <a:p>
            <a:pPr marL="363538" indent="-276225" algn="l">
              <a:buFont typeface="+mj-lt"/>
              <a:buAutoNum type="arabicPeriod"/>
              <a:tabLst>
                <a:tab pos="363538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extracted folder, copy the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folder and rename the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folder to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swagger-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1417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38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" y="1019143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B13C85-789D-41B7-B41F-F302E059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356"/>
            <a:ext cx="9144000" cy="41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840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8411"/>
            <a:ext cx="8811160" cy="6419589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&lt;project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xmlns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="http://maven.apache.org/POM/4.0.0"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xmlns:xsi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="http://www.w3.org/2001/XMLSchema-instance"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="http://maven.apache.org/POM/4.0.0</a:t>
            </a:r>
            <a:b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https://maven.apache.org/xsd/maven-4.0.0.xsd"&gt;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modelVersion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&gt;4.0.0&lt;/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modelVersion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com.ttp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SwagContact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 &lt;version&gt;0.0.1-SNAPSHOT&lt;/version&gt;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&lt;parent&gt;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&gt;spring-boot-starter-parent&lt;/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&lt;version&gt;2.2.8.RELEASE&lt;/version&gt;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relativePath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/&gt;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&lt;/parent&gt;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&lt;properties&gt;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java.version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&gt;1.8&lt;/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java.version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&lt;/properties&gt;</a:t>
            </a:r>
          </a:p>
          <a:p>
            <a:pPr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&lt;dependencies&gt;         		&lt;!--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Openapi-ui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  (Swagger UI) --&gt;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org.springdoc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springdoc-openapi-ui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&lt;version&gt;1.2.32&lt;/version&gt;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&lt;dependency&gt;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&gt;spring-boot-starter-web&lt;/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&lt;/dependency&gt;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&lt;/dependencies&gt;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&lt;build&gt;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&lt;plugins&gt;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&lt;plugin&gt;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	&lt;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&gt;spring-boot-maven-plugin&lt;/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	&lt;/plugin&gt;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	&lt;/plugins&gt;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	&lt;/build&gt;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en-US" sz="18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/>
                </a:solidFill>
                <a:latin typeface="Consolas" panose="020B0609020204030204" pitchFamily="49" charset="0"/>
              </a:rPr>
              <a:t>&lt;/project&gt;</a:t>
            </a:r>
            <a:endParaRPr lang="uk-UA" sz="1800" b="1" dirty="0">
              <a:solidFill>
                <a:schemeClr val="accent4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5B13D-835E-44B9-AA79-632C12D5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" y="3695178"/>
            <a:ext cx="7623536" cy="88595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SwagContact</a:t>
            </a: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/pom.xml (Java Spring Boot, Maven)</a:t>
            </a:r>
          </a:p>
          <a:p>
            <a:pPr algn="ctr">
              <a:spcBef>
                <a:spcPct val="0"/>
              </a:spcBef>
              <a:buClrTx/>
            </a:pP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0D5E8CE-FE4F-4CAE-901A-7B674E81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429000"/>
            <a:ext cx="4392488" cy="30375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26E0335-4519-4A96-B302-13C1D5B793B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6390BC-BEE2-467C-AD73-D515B51887F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0425146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" y="624018"/>
            <a:ext cx="8811160" cy="5609964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Contact()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Contact.java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40942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6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" y="624018"/>
            <a:ext cx="8811160" cy="6233982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(Contact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contacts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contacts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contacts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List&lt;Contact&gt;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getAllContacts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&lt;Contact&gt;(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contacts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Contact&gt;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contacts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b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Contact&gt;();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createContacts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createContacts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Homa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Hotiv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"Savva"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Sovky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ContactService.java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0CC95C5-2F0B-40EA-AE5B-F182FE35C0B3}"/>
              </a:ext>
            </a:extLst>
          </p:cNvPr>
          <p:cNvSpPr/>
          <p:nvPr/>
        </p:nvSpPr>
        <p:spPr bwMode="auto">
          <a:xfrm>
            <a:off x="3124200" y="5947692"/>
            <a:ext cx="2887663" cy="576064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CFDF11-F5E2-4606-BCF9-2CA532388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844824"/>
            <a:ext cx="1371100" cy="247023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DDF3828-452E-4D28-B208-3C1D6233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650" y="2592353"/>
            <a:ext cx="1773310" cy="199349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7A705BB-22FA-4CD8-B641-CA0FFA18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721" y="3292208"/>
            <a:ext cx="1338868" cy="215080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8C222250-0452-4815-BC3B-38E3BCD4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526" y="4017456"/>
            <a:ext cx="1893570" cy="213492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3354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7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" y="624018"/>
            <a:ext cx="8811160" cy="5622794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com.ttp.controllers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. . .         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com.ttp.model.ContactService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ContactController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 not found"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"------"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List&lt;Contact&gt;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&lt;Contact&gt;(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getAllContacts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ContactController.java </a:t>
            </a:r>
            <a:r>
              <a:rPr lang="uk-UA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1/2</a:t>
            </a:r>
            <a:r>
              <a:rPr lang="uk-UA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D3604D0-C491-4A3E-BC84-408A98410FF4}"/>
              </a:ext>
            </a:extLst>
          </p:cNvPr>
          <p:cNvSpPr/>
          <p:nvPr/>
        </p:nvSpPr>
        <p:spPr bwMode="auto">
          <a:xfrm>
            <a:off x="1907705" y="2060848"/>
            <a:ext cx="1368152" cy="303659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DC8985-5B61-4ECE-9665-A5EF53F92875}"/>
              </a:ext>
            </a:extLst>
          </p:cNvPr>
          <p:cNvSpPr/>
          <p:nvPr/>
        </p:nvSpPr>
        <p:spPr bwMode="auto">
          <a:xfrm>
            <a:off x="2592180" y="4154624"/>
            <a:ext cx="1979819" cy="303659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DA478D7-9783-4DE3-9C3B-9B6E39829931}"/>
              </a:ext>
            </a:extLst>
          </p:cNvPr>
          <p:cNvSpPr/>
          <p:nvPr/>
        </p:nvSpPr>
        <p:spPr bwMode="auto">
          <a:xfrm>
            <a:off x="1895179" y="5280037"/>
            <a:ext cx="1368152" cy="303659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B875B0C-5A72-43A8-B7E6-DF4587B40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6" y="1087216"/>
            <a:ext cx="3938890" cy="542574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DAEB3B8-9764-4641-B9CF-9B02D5C3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4" y="1816273"/>
            <a:ext cx="2843408" cy="250521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3AC36AA-B0AD-4B54-B198-09A52D69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4" y="3902515"/>
            <a:ext cx="2843408" cy="250521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B3DACB2-1B57-4154-94DF-EECE6890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4" y="5082301"/>
            <a:ext cx="2843408" cy="250521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8790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8</a:t>
            </a:fld>
            <a:endParaRPr lang="uk-UA" alt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dirty="0" err="1"/>
              <a:t>OpenApi</a:t>
            </a:r>
            <a:endParaRPr lang="en-US" altLang="ru-RU" dirty="0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" y="624019"/>
            <a:ext cx="8811160" cy="3525062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>
              <a:lnSpc>
                <a:spcPct val="85000"/>
              </a:lnSpc>
              <a:spcBef>
                <a:spcPts val="0"/>
              </a:spcBef>
            </a:pPr>
            <a:endParaRPr lang="uk-UA" sz="180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@DeleteMapping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"/{name}"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Contact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"Name not found"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"------"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ContactService.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removeContact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ContactController.java </a:t>
            </a:r>
            <a:r>
              <a:rPr lang="uk-UA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2/2</a:t>
            </a:r>
            <a:r>
              <a:rPr lang="uk-UA" sz="2400" b="1" kern="1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A39965A-4999-4C9A-B83A-BB98B0C1054D}"/>
              </a:ext>
            </a:extLst>
          </p:cNvPr>
          <p:cNvSpPr/>
          <p:nvPr/>
        </p:nvSpPr>
        <p:spPr bwMode="auto">
          <a:xfrm>
            <a:off x="1835696" y="1162009"/>
            <a:ext cx="1812525" cy="303659"/>
          </a:xfrm>
          <a:prstGeom prst="ellips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EBD2A6D-3326-4202-8317-41013D8D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4" y="886082"/>
            <a:ext cx="3382028" cy="266313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8745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Line 5">
            <a:extLst>
              <a:ext uri="{FF2B5EF4-FFF2-40B4-BE49-F238E27FC236}">
                <a16:creationId xmlns:a16="http://schemas.microsoft.com/office/drawing/2014/main" id="{555B357D-46B5-4389-BAB6-F270357F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809625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A5F2E3E-A069-473E-9D37-17EF3B2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2" y="624018"/>
            <a:ext cx="8811160" cy="5609964"/>
          </a:xfrm>
          <a:prstGeom prst="rect">
            <a:avLst/>
          </a:prstGeom>
          <a:solidFill>
            <a:srgbClr val="FFFFFF"/>
          </a:solidFill>
          <a:ln w="38100" cap="sq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143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com.ttp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org.springframework.boot.SpringApplication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uk-UA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SwagContactApplication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uk-UA" sz="1800" dirty="0">
              <a:latin typeface="Consolas" panose="020B0609020204030204" pitchFamily="49" charset="0"/>
            </a:endParaRPr>
          </a:p>
          <a:p>
            <a:pPr algn="l"/>
            <a:r>
              <a:rPr lang="uk-UA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SwagContactApplication.</a:t>
            </a:r>
            <a:r>
              <a:rPr lang="en-US" sz="1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F19940B-9A72-441B-9302-8866C0D4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28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SwagContactApplication.java</a:t>
            </a:r>
            <a:endParaRPr lang="uk-UA" altLang="ru-RU" sz="2400" b="1" dirty="0">
              <a:solidFill>
                <a:srgbClr val="0000FF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D97A19-20A4-4E38-BBE2-B337B8DF97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OpenApi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0B5F13-0E97-4457-901E-CB27B01328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5D16FE3-CD98-458E-9068-2A43011ABD86}" type="slidenum">
              <a:rPr lang="uk-UA" altLang="ru-RU" smtClean="0"/>
              <a:pPr>
                <a:defRPr/>
              </a:pPr>
              <a:t>9</a:t>
            </a:fld>
            <a:endParaRPr lang="uk-UA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E9FF6-6C5F-4FD1-A505-5624F33C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2856"/>
            <a:ext cx="5004048" cy="800096"/>
          </a:xfrm>
          <a:prstGeom prst="rect">
            <a:avLst/>
          </a:prstGeom>
          <a:noFill/>
          <a:ln w="4762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7329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47390</TotalTime>
  <Words>1950</Words>
  <Application>Microsoft Office PowerPoint</Application>
  <PresentationFormat>Экран (4:3)</PresentationFormat>
  <Paragraphs>430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Consolas</vt:lpstr>
      <vt:lpstr>Helvetica Neue</vt:lpstr>
      <vt:lpstr>Tahoma</vt:lpstr>
      <vt:lpstr>Times New Roman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749</cp:revision>
  <cp:lastPrinted>1601-01-01T00:00:00Z</cp:lastPrinted>
  <dcterms:created xsi:type="dcterms:W3CDTF">2003-09-29T18:47:32Z</dcterms:created>
  <dcterms:modified xsi:type="dcterms:W3CDTF">2021-12-18T15:17:28Z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