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7"/>
  </p:notesMasterIdLst>
  <p:sldIdLst>
    <p:sldId id="256" r:id="rId3"/>
    <p:sldId id="394" r:id="rId4"/>
    <p:sldId id="398" r:id="rId5"/>
    <p:sldId id="459" r:id="rId6"/>
    <p:sldId id="460" r:id="rId7"/>
    <p:sldId id="457" r:id="rId8"/>
    <p:sldId id="458" r:id="rId9"/>
    <p:sldId id="438" r:id="rId10"/>
    <p:sldId id="397" r:id="rId11"/>
    <p:sldId id="448" r:id="rId12"/>
    <p:sldId id="468" r:id="rId13"/>
    <p:sldId id="469" r:id="rId14"/>
    <p:sldId id="470" r:id="rId15"/>
    <p:sldId id="467" r:id="rId16"/>
    <p:sldId id="449" r:id="rId17"/>
    <p:sldId id="450" r:id="rId18"/>
    <p:sldId id="461" r:id="rId19"/>
    <p:sldId id="462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37" r:id="rId30"/>
    <p:sldId id="439" r:id="rId31"/>
    <p:sldId id="440" r:id="rId32"/>
    <p:sldId id="466" r:id="rId33"/>
    <p:sldId id="441" r:id="rId34"/>
    <p:sldId id="452" r:id="rId35"/>
    <p:sldId id="453" r:id="rId36"/>
    <p:sldId id="442" r:id="rId37"/>
    <p:sldId id="443" r:id="rId38"/>
    <p:sldId id="487" r:id="rId39"/>
    <p:sldId id="451" r:id="rId40"/>
    <p:sldId id="474" r:id="rId41"/>
    <p:sldId id="473" r:id="rId42"/>
    <p:sldId id="477" r:id="rId43"/>
    <p:sldId id="475" r:id="rId44"/>
    <p:sldId id="476" r:id="rId45"/>
    <p:sldId id="488" r:id="rId46"/>
    <p:sldId id="489" r:id="rId47"/>
    <p:sldId id="490" r:id="rId48"/>
    <p:sldId id="493" r:id="rId49"/>
    <p:sldId id="454" r:id="rId50"/>
    <p:sldId id="463" r:id="rId51"/>
    <p:sldId id="464" r:id="rId52"/>
    <p:sldId id="465" r:id="rId53"/>
    <p:sldId id="431" r:id="rId54"/>
    <p:sldId id="455" r:id="rId55"/>
    <p:sldId id="456" r:id="rId5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FFFFCC"/>
    <a:srgbClr val="FFFF99"/>
    <a:srgbClr val="FFFFEB"/>
    <a:srgbClr val="FF33CC"/>
    <a:srgbClr val="BEF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744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0DED4ACB-3E03-43D1-855C-60A5DEAA9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0AC36129-8CA1-4950-9387-7B37EEC57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DE192BA1-10F2-484E-B4E5-C83123467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76429400-3DC6-470A-AEF2-B1EF5D6C2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3EAB49A2-B7DE-4F2E-909A-F72E371C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CFC93800-8B80-493B-B329-DDCDBEF63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0" name="Text Box 7">
            <a:extLst>
              <a:ext uri="{FF2B5EF4-FFF2-40B4-BE49-F238E27FC236}">
                <a16:creationId xmlns:a16="http://schemas.microsoft.com/office/drawing/2014/main" id="{D55462FA-01BB-48D9-A926-7FEE5F5A2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1" name="Rectangle 8">
            <a:extLst>
              <a:ext uri="{FF2B5EF4-FFF2-40B4-BE49-F238E27FC236}">
                <a16:creationId xmlns:a16="http://schemas.microsoft.com/office/drawing/2014/main" id="{E50FEB41-61F4-46F9-9812-8AB142537F3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4063" cy="34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D02DE6D5-3955-4A23-8025-2EFF1ABD6FC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1068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3083" name="Text Box 10">
            <a:extLst>
              <a:ext uri="{FF2B5EF4-FFF2-40B4-BE49-F238E27FC236}">
                <a16:creationId xmlns:a16="http://schemas.microsoft.com/office/drawing/2014/main" id="{12AEFAA8-749A-4FA0-A7F2-B61E07C3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5EFA0C7-3667-4F6F-90FD-B6902020C8B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38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5062FB50-E0D2-47E1-8BF3-095C4013B9E4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>
            <a:extLst>
              <a:ext uri="{FF2B5EF4-FFF2-40B4-BE49-F238E27FC236}">
                <a16:creationId xmlns:a16="http://schemas.microsoft.com/office/drawing/2014/main" id="{214B1758-8691-414A-8298-70FFD1D8AE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08085C-084C-4047-B847-6F9150C33CEC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uk-UA" altLang="ru-RU"/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FCEABFF8-24C2-47A1-9B23-AD96E148A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0A69DCB-BFF6-4580-8956-73F34CB3574A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12475125-2A40-4AA9-80DD-9F45409EB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E50BED7A-C8E6-47AE-BCEE-748359B72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7945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981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14938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8148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884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7492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2310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107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78595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168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>
            <a:extLst>
              <a:ext uri="{FF2B5EF4-FFF2-40B4-BE49-F238E27FC236}">
                <a16:creationId xmlns:a16="http://schemas.microsoft.com/office/drawing/2014/main" id="{BA1DB8EA-B6AE-4382-BEF2-4B70BDA0C95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35A368-2FF2-4ABD-8DB9-E4512E3890BF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uk-UA" altLang="ru-RU"/>
          </a:p>
        </p:txBody>
      </p:sp>
      <p:sp>
        <p:nvSpPr>
          <p:cNvPr id="7171" name="Text Box 1">
            <a:extLst>
              <a:ext uri="{FF2B5EF4-FFF2-40B4-BE49-F238E27FC236}">
                <a16:creationId xmlns:a16="http://schemas.microsoft.com/office/drawing/2014/main" id="{EA17385B-C874-4647-BDDF-B269BFFA0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E862281-E29E-4A24-97C5-42A8EC0D4C3C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65FDF83A-26F5-42E3-8CE1-24279AABF5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9689E6E-1012-4AB9-BB21-77010F77B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1279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377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57730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3019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8605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2756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3655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5544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>
            <a:extLst>
              <a:ext uri="{FF2B5EF4-FFF2-40B4-BE49-F238E27FC236}">
                <a16:creationId xmlns:a16="http://schemas.microsoft.com/office/drawing/2014/main" id="{814E8AFA-E1AA-47E8-875A-B358442D88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583294-9FB9-4AE0-9CE2-2571505017D0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uk-UA" altLang="ru-RU"/>
          </a:p>
        </p:txBody>
      </p:sp>
      <p:sp>
        <p:nvSpPr>
          <p:cNvPr id="19459" name="Text Box 1">
            <a:extLst>
              <a:ext uri="{FF2B5EF4-FFF2-40B4-BE49-F238E27FC236}">
                <a16:creationId xmlns:a16="http://schemas.microsoft.com/office/drawing/2014/main" id="{80616172-B245-4689-B903-A3D19CAA2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94FA2EE-C333-4784-B003-D13EC6764EBD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578D2551-9818-4399-B9CD-F9C3A250BD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D264A45C-F229-4D81-BB39-DB98FFA4F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>
            <a:extLst>
              <a:ext uri="{FF2B5EF4-FFF2-40B4-BE49-F238E27FC236}">
                <a16:creationId xmlns:a16="http://schemas.microsoft.com/office/drawing/2014/main" id="{ABBD8443-C205-4783-9DEC-58BE82A0EE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EFE800-4A01-436F-B021-F477906D362B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uk-UA" altLang="ru-RU"/>
          </a:p>
        </p:txBody>
      </p:sp>
      <p:sp>
        <p:nvSpPr>
          <p:cNvPr id="23555" name="Text Box 1">
            <a:extLst>
              <a:ext uri="{FF2B5EF4-FFF2-40B4-BE49-F238E27FC236}">
                <a16:creationId xmlns:a16="http://schemas.microsoft.com/office/drawing/2014/main" id="{826D632A-BF1D-46E7-B39C-C21CD6D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57B7D95-33AC-4601-BE31-C810DC4D6B2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DD432F65-B1AF-4825-983B-5709DEEE8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22A8EBBB-AF0E-4996-9D7D-5E0EBBB01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1">
            <a:extLst>
              <a:ext uri="{FF2B5EF4-FFF2-40B4-BE49-F238E27FC236}">
                <a16:creationId xmlns:a16="http://schemas.microsoft.com/office/drawing/2014/main" id="{B1A61A84-C888-44BA-9FFD-F1B0FAC367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6CCBD2-EDDC-4576-96BC-941A0E61ECC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uk-UA" altLang="ru-RU"/>
          </a:p>
        </p:txBody>
      </p:sp>
      <p:sp>
        <p:nvSpPr>
          <p:cNvPr id="9219" name="Text Box 1">
            <a:extLst>
              <a:ext uri="{FF2B5EF4-FFF2-40B4-BE49-F238E27FC236}">
                <a16:creationId xmlns:a16="http://schemas.microsoft.com/office/drawing/2014/main" id="{40A75273-38BA-418C-8B30-3DB7987C6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8DDDE32-8503-4A50-8DEE-9816ECC5F64A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EFE46435-8D9A-4676-98B3-001F9CE37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97CBF8B0-4D83-44A5-9E0B-823B07737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>
            <a:extLst>
              <a:ext uri="{FF2B5EF4-FFF2-40B4-BE49-F238E27FC236}">
                <a16:creationId xmlns:a16="http://schemas.microsoft.com/office/drawing/2014/main" id="{7EC076B4-98F0-4D98-9F49-4E29E4BE47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1A2AC8-EC16-48AA-88F8-8B7567005B0F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uk-UA" altLang="ru-RU"/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id="{5A13264F-8C4E-4EA3-BD00-6A51939C0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6A454F5-FE36-4FF5-B6E1-AA7CF25BED5D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1F477090-3D6D-4C93-92FD-EB198D11A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6BAB3052-2A03-4E49-B396-493710F9F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>
            <a:extLst>
              <a:ext uri="{FF2B5EF4-FFF2-40B4-BE49-F238E27FC236}">
                <a16:creationId xmlns:a16="http://schemas.microsoft.com/office/drawing/2014/main" id="{7EC076B4-98F0-4D98-9F49-4E29E4BE47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1A2AC8-EC16-48AA-88F8-8B7567005B0F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uk-UA" altLang="ru-RU"/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id="{5A13264F-8C4E-4EA3-BD00-6A51939C0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6A454F5-FE36-4FF5-B6E1-AA7CF25BED5D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1F477090-3D6D-4C93-92FD-EB198D11A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6BAB3052-2A03-4E49-B396-493710F9F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89927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>
            <a:extLst>
              <a:ext uri="{FF2B5EF4-FFF2-40B4-BE49-F238E27FC236}">
                <a16:creationId xmlns:a16="http://schemas.microsoft.com/office/drawing/2014/main" id="{1841B1C8-05E7-4095-AF57-762F815B9B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71E733-1C53-4772-89AD-78F5D569BB00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uk-UA" altLang="ru-RU"/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id="{21357F96-F12F-43A6-8BE7-F890630B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5D946A3-AD76-4577-A2B0-285FF268FB8A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0D8DEEFB-DD5F-4157-AEF4-67A418B23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93E3D892-4EA2-4290-A42C-0D4FD2911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>
            <a:extLst>
              <a:ext uri="{FF2B5EF4-FFF2-40B4-BE49-F238E27FC236}">
                <a16:creationId xmlns:a16="http://schemas.microsoft.com/office/drawing/2014/main" id="{1841B1C8-05E7-4095-AF57-762F815B9B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71E733-1C53-4772-89AD-78F5D569BB00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uk-UA" altLang="ru-RU"/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id="{21357F96-F12F-43A6-8BE7-F890630B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5D946A3-AD76-4577-A2B0-285FF268FB8A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0D8DEEFB-DD5F-4157-AEF4-67A418B23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93E3D892-4EA2-4290-A42C-0D4FD2911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48088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>
            <a:extLst>
              <a:ext uri="{FF2B5EF4-FFF2-40B4-BE49-F238E27FC236}">
                <a16:creationId xmlns:a16="http://schemas.microsoft.com/office/drawing/2014/main" id="{1841B1C8-05E7-4095-AF57-762F815B9B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71E733-1C53-4772-89AD-78F5D569BB00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uk-UA" altLang="ru-RU"/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id="{21357F96-F12F-43A6-8BE7-F890630B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5D946A3-AD76-4577-A2B0-285FF268FB8A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0D8DEEFB-DD5F-4157-AEF4-67A418B23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93E3D892-4EA2-4290-A42C-0D4FD2911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1746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>
            <a:extLst>
              <a:ext uri="{FF2B5EF4-FFF2-40B4-BE49-F238E27FC236}">
                <a16:creationId xmlns:a16="http://schemas.microsoft.com/office/drawing/2014/main" id="{974A35A2-9665-40F3-B354-0A52E5D672C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9969F8-E9D1-4D50-A49B-B2F3CB71503C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uk-UA" altLang="ru-RU"/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7AB1F6AC-BF25-4A82-A7E2-2DC11760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1964FC6-8C38-4B78-A77B-A3B80E03A2F2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4E80359-2D11-4414-9042-0D4C318FF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9BE0273C-5D1F-496D-A525-74461B8D4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>
            <a:extLst>
              <a:ext uri="{FF2B5EF4-FFF2-40B4-BE49-F238E27FC236}">
                <a16:creationId xmlns:a16="http://schemas.microsoft.com/office/drawing/2014/main" id="{BA196399-2A20-48B7-B9FA-90707EECACC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561423-C7EC-49BE-99A6-4330871E614F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uk-UA" altLang="ru-RU"/>
          </a:p>
        </p:txBody>
      </p:sp>
      <p:sp>
        <p:nvSpPr>
          <p:cNvPr id="31747" name="Text Box 1">
            <a:extLst>
              <a:ext uri="{FF2B5EF4-FFF2-40B4-BE49-F238E27FC236}">
                <a16:creationId xmlns:a16="http://schemas.microsoft.com/office/drawing/2014/main" id="{B5F0C132-FD6B-4850-B5A7-0202BC8A7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258932E-6C0A-4942-B0F7-C73F96C4B9D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F2755870-E51C-4089-8003-CE5B91FF14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0A4F1507-2367-4425-AA4F-490510725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697927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>
            <a:extLst>
              <a:ext uri="{FF2B5EF4-FFF2-40B4-BE49-F238E27FC236}">
                <a16:creationId xmlns:a16="http://schemas.microsoft.com/office/drawing/2014/main" id="{974A35A2-9665-40F3-B354-0A52E5D672C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9969F8-E9D1-4D50-A49B-B2F3CB71503C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uk-UA" altLang="ru-RU"/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7AB1F6AC-BF25-4A82-A7E2-2DC11760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1964FC6-8C38-4B78-A77B-A3B80E03A2F2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4E80359-2D11-4414-9042-0D4C318FF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9BE0273C-5D1F-496D-A525-74461B8D4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66532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>
            <a:extLst>
              <a:ext uri="{FF2B5EF4-FFF2-40B4-BE49-F238E27FC236}">
                <a16:creationId xmlns:a16="http://schemas.microsoft.com/office/drawing/2014/main" id="{974A35A2-9665-40F3-B354-0A52E5D672C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9969F8-E9D1-4D50-A49B-B2F3CB71503C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uk-UA" altLang="ru-RU"/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7AB1F6AC-BF25-4A82-A7E2-2DC11760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1964FC6-8C38-4B78-A77B-A3B80E03A2F2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4E80359-2D11-4414-9042-0D4C318FF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9BE0273C-5D1F-496D-A525-74461B8D4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4415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62512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>
            <a:extLst>
              <a:ext uri="{FF2B5EF4-FFF2-40B4-BE49-F238E27FC236}">
                <a16:creationId xmlns:a16="http://schemas.microsoft.com/office/drawing/2014/main" id="{974A35A2-9665-40F3-B354-0A52E5D672C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9969F8-E9D1-4D50-A49B-B2F3CB71503C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uk-UA" altLang="ru-RU"/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7AB1F6AC-BF25-4A82-A7E2-2DC11760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1964FC6-8C38-4B78-A77B-A3B80E03A2F2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4E80359-2D11-4414-9042-0D4C318FF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9BE0273C-5D1F-496D-A525-74461B8D4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000043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>
            <a:extLst>
              <a:ext uri="{FF2B5EF4-FFF2-40B4-BE49-F238E27FC236}">
                <a16:creationId xmlns:a16="http://schemas.microsoft.com/office/drawing/2014/main" id="{33CA8F29-9DEA-4EEF-BDA8-D2BAA5AC136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A69377-4BB1-4DE3-8318-B25FFE76996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uk-UA" altLang="ru-RU"/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0060E7C7-4AC5-40D1-BA40-52D26667C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8DD00D5-2F24-4110-B7EC-3E7C6D37B2EC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5BCF4CB6-1D8F-4561-9132-2C91BCEB3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54FDC0BB-372D-49EF-B099-640F82550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63547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>
            <a:extLst>
              <a:ext uri="{FF2B5EF4-FFF2-40B4-BE49-F238E27FC236}">
                <a16:creationId xmlns:a16="http://schemas.microsoft.com/office/drawing/2014/main" id="{D7788F47-4AF7-4DAE-B94A-71985AC90E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14A284-198B-4F24-8F2E-B93AB9C10285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uk-UA" altLang="ru-RU"/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D5E8205E-084B-4072-9C0E-4B6007602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7431D8-5518-4F60-904D-B51A9557AE39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F29D8EE5-FF9C-4318-BF71-1F5EDD218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FC20BC3E-8BC3-4EE8-B6B0-1F488E107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543164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>
            <a:extLst>
              <a:ext uri="{FF2B5EF4-FFF2-40B4-BE49-F238E27FC236}">
                <a16:creationId xmlns:a16="http://schemas.microsoft.com/office/drawing/2014/main" id="{D7788F47-4AF7-4DAE-B94A-71985AC90E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14A284-198B-4F24-8F2E-B93AB9C10285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uk-UA" altLang="ru-RU"/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D5E8205E-084B-4072-9C0E-4B6007602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7431D8-5518-4F60-904D-B51A9557AE39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F29D8EE5-FF9C-4318-BF71-1F5EDD218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FC20BC3E-8BC3-4EE8-B6B0-1F488E107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202074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8173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>
            <a:extLst>
              <a:ext uri="{FF2B5EF4-FFF2-40B4-BE49-F238E27FC236}">
                <a16:creationId xmlns:a16="http://schemas.microsoft.com/office/drawing/2014/main" id="{974A35A2-9665-40F3-B354-0A52E5D672C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9969F8-E9D1-4D50-A49B-B2F3CB71503C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uk-UA" altLang="ru-RU"/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7AB1F6AC-BF25-4A82-A7E2-2DC11760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1964FC6-8C38-4B78-A77B-A3B80E03A2F2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4E80359-2D11-4414-9042-0D4C318FF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9BE0273C-5D1F-496D-A525-74461B8D4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767082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>
            <a:extLst>
              <a:ext uri="{FF2B5EF4-FFF2-40B4-BE49-F238E27FC236}">
                <a16:creationId xmlns:a16="http://schemas.microsoft.com/office/drawing/2014/main" id="{974A35A2-9665-40F3-B354-0A52E5D672C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9969F8-E9D1-4D50-A49B-B2F3CB71503C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uk-UA" altLang="ru-RU"/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7AB1F6AC-BF25-4A82-A7E2-2DC11760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1964FC6-8C38-4B78-A77B-A3B80E03A2F2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4E80359-2D11-4414-9042-0D4C318FF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9BE0273C-5D1F-496D-A525-74461B8D4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40327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>
            <a:extLst>
              <a:ext uri="{FF2B5EF4-FFF2-40B4-BE49-F238E27FC236}">
                <a16:creationId xmlns:a16="http://schemas.microsoft.com/office/drawing/2014/main" id="{D7788F47-4AF7-4DAE-B94A-71985AC90E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14A284-198B-4F24-8F2E-B93AB9C10285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uk-UA" altLang="ru-RU"/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D5E8205E-084B-4072-9C0E-4B6007602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7431D8-5518-4F60-904D-B51A9557AE39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F29D8EE5-FF9C-4318-BF71-1F5EDD218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FC20BC3E-8BC3-4EE8-B6B0-1F488E107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16222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49522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3942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92779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028632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01010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>
            <a:extLst>
              <a:ext uri="{FF2B5EF4-FFF2-40B4-BE49-F238E27FC236}">
                <a16:creationId xmlns:a16="http://schemas.microsoft.com/office/drawing/2014/main" id="{CE3FFB13-08ED-48A6-ADF2-7AADA3D60C7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A377A5-4CAF-48A1-B628-31883A299178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uk-UA" altLang="ru-RU"/>
          </a:p>
        </p:txBody>
      </p:sp>
      <p:sp>
        <p:nvSpPr>
          <p:cNvPr id="21507" name="Text Box 1">
            <a:extLst>
              <a:ext uri="{FF2B5EF4-FFF2-40B4-BE49-F238E27FC236}">
                <a16:creationId xmlns:a16="http://schemas.microsoft.com/office/drawing/2014/main" id="{A3AD041B-000F-45B5-93FF-02003937A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0B70F48-18C8-4326-A5A9-E3C6585C31EE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7D500901-B959-4EAC-9F54-F07E84936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D2B20B38-5D46-433E-A652-89C946EDE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295538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1168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179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>
            <a:extLst>
              <a:ext uri="{FF2B5EF4-FFF2-40B4-BE49-F238E27FC236}">
                <a16:creationId xmlns:a16="http://schemas.microsoft.com/office/drawing/2014/main" id="{CE3FFB13-08ED-48A6-ADF2-7AADA3D60C7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A377A5-4CAF-48A1-B628-31883A299178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uk-UA" altLang="ru-RU"/>
          </a:p>
        </p:txBody>
      </p:sp>
      <p:sp>
        <p:nvSpPr>
          <p:cNvPr id="21507" name="Text Box 1">
            <a:extLst>
              <a:ext uri="{FF2B5EF4-FFF2-40B4-BE49-F238E27FC236}">
                <a16:creationId xmlns:a16="http://schemas.microsoft.com/office/drawing/2014/main" id="{A3AD041B-000F-45B5-93FF-02003937A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0B70F48-18C8-4326-A5A9-E3C6585C31EE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7D500901-B959-4EAC-9F54-F07E84936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D2B20B38-5D46-433E-A652-89C946EDE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694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">
            <a:extLst>
              <a:ext uri="{FF2B5EF4-FFF2-40B4-BE49-F238E27FC236}">
                <a16:creationId xmlns:a16="http://schemas.microsoft.com/office/drawing/2014/main" id="{91CF288A-4365-4D4A-B490-DA41015FB0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E6CFA1-CEAF-4F0F-BB48-011D74664EA6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uk-UA" altLang="ru-RU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A4AE8841-446D-4328-B90F-FBE8D164E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C28F61B-8390-4E27-BBF9-34A69EF8187E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A216FDC5-7248-46F2-8952-82A25A687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779A1CF8-1CC4-4154-8AA4-94BEF9037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>
            <a:extLst>
              <a:ext uri="{FF2B5EF4-FFF2-40B4-BE49-F238E27FC236}">
                <a16:creationId xmlns:a16="http://schemas.microsoft.com/office/drawing/2014/main" id="{58D9483A-997C-4DD1-8B70-160B68C2E6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0B19BF-DF10-4042-97D6-E1E6ED8DC620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uk-UA" altLang="ru-RU"/>
          </a:p>
        </p:txBody>
      </p:sp>
      <p:sp>
        <p:nvSpPr>
          <p:cNvPr id="15363" name="Text Box 1">
            <a:extLst>
              <a:ext uri="{FF2B5EF4-FFF2-40B4-BE49-F238E27FC236}">
                <a16:creationId xmlns:a16="http://schemas.microsoft.com/office/drawing/2014/main" id="{9953D520-863A-4FC1-A9D7-5E4BDF708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C4F54D8-3F5D-4F9C-A063-27B4A0660D64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9C1344A6-8F76-4F3C-88B1-7A7FE2BC15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10847080-5E20-4A91-B995-3A8DD5A87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6B9840-5147-40F8-921D-EC10DFECA4C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AA99-8EDC-47EA-B65E-F117EECE1FEF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22166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4F6A8F-A67F-496A-AED0-DEC4CBCADD5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73615-1DCB-43BF-98EE-2030FF74F68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8278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0338" y="609600"/>
            <a:ext cx="1939925" cy="54784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2138" cy="54784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A2DF743-C14E-4CEE-83F5-AD754B4ED4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9EC6A-3C43-405C-84AF-98ECA3C9C81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98595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5C4920-9A0F-4BE7-9513-D83FD238B5A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471715-1540-484C-883A-1544B7A2349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3C3D1-17F4-4FCB-A742-7478C787B1D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811696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E6FBA1-2367-45DC-86EB-8108F5182EB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075C17-5481-44F4-8063-720E2DAA193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813A4-5162-4254-8BCF-87FD0EBDEDB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66258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BCF931-3081-46B9-8645-0F33A352078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EB6237-C3F6-4302-B3A7-408DC966363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F8BA1-B38E-4670-AC62-815880E268C0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719560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5238" cy="41068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981200"/>
            <a:ext cx="3806825" cy="41068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DA536-63E9-4FEB-9653-5DF514EB935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96E2C-7248-48AD-9588-828E6FBEF8D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1B6BC-CDFF-4333-8A74-AF94F4D58720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63089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44111E-5EC2-49D9-9046-385FE66556F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1F2C10D-EA33-40A3-B56E-0BE3D1B8C62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90CB7-C882-45B3-8BC3-DA9A762F9941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00518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C8DAC8-4959-442D-B7CF-F406C27DDE0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F0556E7-EBB0-4489-AB79-E682300BEC8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AF992-C719-4590-BCB1-C7345EF96272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813969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F2C39E-FB94-4499-950C-E5CF47C6E6C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CA243F2-3EB6-4C3D-ABEC-AD59DBB1015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9A319-833F-483A-8912-484E79A2408C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625078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29106-68D7-4553-8A25-CC03CB30EF4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66917-A0D7-44C8-8F91-E7F264BCA85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5D389-1079-4E8A-8C00-B22F974CF19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600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71175F-6257-4DBB-9A20-0BCC1848919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A91F6-308C-49D2-B2E6-2DE53F4B1B8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781639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E1EBC-3D58-46F6-9D37-1A10BF71514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2E6A9-87CA-424A-B612-755BFAB7191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22453-96AE-4738-98CB-27154912188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182029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398C6A-8512-4BC7-8A0C-2BF01B73A3B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DA6F9C-8740-4750-A064-753E3E48ED7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7DA0C-18A6-4C81-8799-C068E67953B0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542113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0338" y="609600"/>
            <a:ext cx="1939925" cy="54784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2138" cy="54784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2CC651-4F4E-4C56-8CD3-1E05D92FB30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C250D5-981D-46CA-B43D-133FF3928F3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1E386-E3B3-41C2-AC74-F73A81D47E4D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66103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2EE201A-9C3A-4C7E-BE1E-4753109B0B7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D45C5-1943-4DBB-8E6A-F85FE3227247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34204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5238" cy="41068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981200"/>
            <a:ext cx="3806825" cy="41068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24FE36-6E63-4364-99C4-C0FCFE19806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D07D8-4EF3-4881-AC5D-C91CA453CFEE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41666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D7CC73C-FFA6-47F1-9756-55BDA607AAF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0FCF4-3F68-4F7D-B07D-A002DA232A1F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42045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91DCFB1-6A95-4B1B-AE26-27F0E380B7C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9E8CB-EBDE-4B25-ADD7-D4DBCEEDDFBA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965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4017064-CD22-41F3-B3B4-35B8F29D626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8D88-80BC-4076-BBD1-0078418D69CD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90969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67D170-7C81-48AF-BEF7-248A19EEE62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2D198-C5B7-42F1-B584-8BB6A38A2E8C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60911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633694-2294-4E64-9DD5-8FC32E2C863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7C7ED-774D-43DB-AD04-1E30C294B97C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62695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F0F50C6B-207D-4AC8-8527-D4C57FA6F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4463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заглавия щёлкните мышью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F67013C-C55F-48D0-BA82-5D4C922C9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4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15105200-2099-4340-A725-1F61D92A0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FDECDFA3-75AC-443C-990A-42769B492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9414D80-1005-46DB-807C-EC71116F589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70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4491D907-BFFE-497E-B824-9188AE70C744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D227D674-B9B0-474C-BE80-60CE0A76F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4463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заглавия щёлкните мышью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0F0C3C4F-A4A7-4223-9935-2D1BB924B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4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05DE998A-2FF7-47E5-87D8-1D7D4AEB4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138D3E4-5DC9-4BF7-AA7B-62C5DD01CCF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76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F4FD2E8-F064-4B9C-9654-14AF59ABC42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70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2A4FAA1B-0631-429C-A128-73144950246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31CCBB82-EE5C-4BA7-AE4C-29B1FEFD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9144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uk-UA" altLang="ru-RU" sz="4400" b="1" dirty="0">
                <a:solidFill>
                  <a:srgbClr val="0000FF"/>
                </a:solidFill>
                <a:latin typeface="Tahoma" panose="020B0604030504040204" pitchFamily="34" charset="0"/>
              </a:rPr>
              <a:t>Основні засади технології</a:t>
            </a:r>
            <a:r>
              <a:rPr lang="uk-UA" altLang="ru-RU" sz="4400" b="1" i="1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n-US" altLang="ru-RU" sz="4400" b="1" i="1" dirty="0" err="1">
                <a:solidFill>
                  <a:srgbClr val="0000FF"/>
                </a:solidFill>
                <a:latin typeface="Tahoma" panose="020B0604030504040204" pitchFamily="34" charset="0"/>
              </a:rPr>
              <a:t>gRPC</a:t>
            </a:r>
            <a:endParaRPr lang="uk-UA" altLang="ru-RU" sz="4400" b="1" i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C672A0C-641E-47F7-BB90-EEA79737D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6400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altLang="ru-RU" sz="2400" b="1" i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BloomRPC</a:t>
            </a:r>
            <a:endParaRPr lang="uk-UA" altLang="ru-RU" sz="2400" b="1" i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47CC79-EB0C-47C7-B580-5FC169C5E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998"/>
            <a:ext cx="9144000" cy="4646377"/>
          </a:xfrm>
          <a:prstGeom prst="rect">
            <a:avLst/>
          </a:prstGeom>
          <a:ln w="63500">
            <a:solidFill>
              <a:srgbClr val="7030A0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4E1FBB-DC9E-48E1-88BA-C42E3D80E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20" y="3962394"/>
            <a:ext cx="6156176" cy="2867910"/>
          </a:xfrm>
          <a:prstGeom prst="rect">
            <a:avLst/>
          </a:prstGeom>
          <a:ln w="63500">
            <a:solidFill>
              <a:srgbClr val="7030A0"/>
            </a:solidFill>
          </a:ln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BC6607B7-6CCF-4C0F-ABA1-82AF43F4E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1144588"/>
            <a:ext cx="2232248" cy="32915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A6D5D666-E296-4E66-B489-53D71A30A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" y="1758363"/>
            <a:ext cx="2232248" cy="32915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B5AE35F2-95F4-4B32-A491-594C529A3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02" y="2651762"/>
            <a:ext cx="636406" cy="24384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F77F2D06-EBAD-4365-A0D5-C11793403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5" y="3937343"/>
            <a:ext cx="2560813" cy="329154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ClrTx/>
              <a:buFontTx/>
              <a:buNone/>
            </a:pPr>
            <a:r>
              <a:rPr lang="en-US" altLang="uk-UA" sz="1400" i="1" dirty="0" err="1">
                <a:solidFill>
                  <a:schemeClr val="accent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GRPCdemo</a:t>
            </a:r>
            <a:r>
              <a:rPr lang="en-US" altLang="uk-UA" sz="1400" dirty="0" err="1">
                <a:solidFill>
                  <a:schemeClr val="accent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uk-UA" sz="1400" i="1" dirty="0" err="1">
                <a:solidFill>
                  <a:schemeClr val="accent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proto</a:t>
            </a:r>
            <a:r>
              <a:rPr lang="uk-UA" altLang="uk-UA" sz="1400" i="1" dirty="0">
                <a:solidFill>
                  <a:schemeClr val="accent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uk-UA" sz="1400" dirty="0">
                <a:solidFill>
                  <a:schemeClr val="accent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(фрагмент)</a:t>
            </a:r>
            <a:endParaRPr lang="uk-UA" altLang="ru-RU" sz="1400" dirty="0">
              <a:solidFill>
                <a:schemeClr val="accent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812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altLang="ru-RU" sz="2400" b="1" i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BloomRPC</a:t>
            </a:r>
            <a:endParaRPr lang="uk-UA" altLang="ru-RU" sz="2400" b="1" i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A82915-1DD6-4BC1-BE93-2F092F2A1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650"/>
            <a:ext cx="9144000" cy="46463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4E1FBB-DC9E-48E1-88BA-C42E3D80E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990090"/>
            <a:ext cx="6156176" cy="2867910"/>
          </a:xfrm>
          <a:prstGeom prst="rect">
            <a:avLst/>
          </a:prstGeom>
          <a:ln w="63500">
            <a:solidFill>
              <a:srgbClr val="7030A0"/>
            </a:solidFill>
          </a:ln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5AD9DC87-8FB2-4C94-ACA0-109F22635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914" y="1036634"/>
            <a:ext cx="2232248" cy="32915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484C7-35CC-4D5C-8D68-99F3EDC23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37" y="1629504"/>
            <a:ext cx="2232248" cy="32915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ED4AE44-CF76-467C-AD06-A84AE5E5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6" y="2239977"/>
            <a:ext cx="867525" cy="265228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7735914F-161F-40ED-A14C-3178E4FC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9017" y="3988096"/>
            <a:ext cx="2560813" cy="329154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ClrTx/>
              <a:buFontTx/>
              <a:buNone/>
            </a:pPr>
            <a:r>
              <a:rPr lang="en-US" altLang="uk-UA" sz="1400" i="1" dirty="0" err="1">
                <a:solidFill>
                  <a:schemeClr val="accent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GRPCdemo</a:t>
            </a:r>
            <a:r>
              <a:rPr lang="en-US" altLang="uk-UA" sz="1400" dirty="0" err="1">
                <a:solidFill>
                  <a:schemeClr val="accent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uk-UA" sz="1400" i="1" dirty="0" err="1">
                <a:solidFill>
                  <a:schemeClr val="accent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proto</a:t>
            </a:r>
            <a:r>
              <a:rPr lang="uk-UA" altLang="uk-UA" sz="1400" i="1" dirty="0">
                <a:solidFill>
                  <a:schemeClr val="accent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uk-UA" sz="1400" dirty="0">
                <a:solidFill>
                  <a:schemeClr val="accent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(фрагмент)</a:t>
            </a:r>
            <a:endParaRPr lang="uk-UA" altLang="ru-RU" sz="1400" dirty="0">
              <a:solidFill>
                <a:schemeClr val="accent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507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0"/>
            <a:ext cx="233975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altLang="ru-RU" sz="2400" b="1" i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BloomRPC</a:t>
            </a:r>
            <a:endParaRPr lang="uk-UA" altLang="ru-RU" sz="2400" b="1" i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897E45A-9C1A-4A8C-872A-624B9F020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6"/>
            <a:ext cx="7135289" cy="2477188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5276E1-5000-4FD5-A2C5-9D5897799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060848"/>
            <a:ext cx="7497465" cy="2482659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4022FE1-8AD6-494A-BAF4-5513B88C5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325" y="4149080"/>
            <a:ext cx="8180759" cy="270892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4E300CAF-6BCE-4F26-A25D-04EF246F9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188" y="479948"/>
            <a:ext cx="2893060" cy="32915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93BF971F-A53A-49CF-B8A5-82CA60BBD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672" y="3731900"/>
            <a:ext cx="2844672" cy="32915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10CE1A77-2A91-4216-B79A-C430F709E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038" y="5611542"/>
            <a:ext cx="2944961" cy="32915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19BDF1EC-26A2-40BF-A64C-121430386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205" y="3358733"/>
            <a:ext cx="1488913" cy="32915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256A20BC-6D1C-448E-87B1-E4D05240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7" y="6083823"/>
            <a:ext cx="2160240" cy="547916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DA8D7513-B4E4-40B0-A44C-9022D0A05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265" y="4304186"/>
            <a:ext cx="6660232" cy="824903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600" b="1" i="1" dirty="0">
                <a:latin typeface="Consolas" panose="020B0609020204030204" pitchFamily="49" charset="0"/>
              </a:rPr>
              <a:t>service</a:t>
            </a:r>
            <a:r>
              <a:rPr lang="en-US" altLang="uk-UA" sz="1400" b="1" dirty="0">
                <a:latin typeface="Consolas" panose="020B0609020204030204" pitchFamily="49" charset="0"/>
              </a:rPr>
              <a:t> </a:t>
            </a:r>
            <a:r>
              <a:rPr lang="en-US" altLang="uk-UA" sz="1400" b="1" dirty="0" err="1">
                <a:latin typeface="Consolas" panose="020B0609020204030204" pitchFamily="49" charset="0"/>
              </a:rPr>
              <a:t>CongratulatingService</a:t>
            </a:r>
            <a:r>
              <a:rPr lang="en-US" altLang="uk-UA" sz="1400" b="1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400" b="1" dirty="0">
                <a:latin typeface="Consolas" panose="020B0609020204030204" pitchFamily="49" charset="0"/>
              </a:rPr>
              <a:t>    </a:t>
            </a:r>
            <a:r>
              <a:rPr lang="en-US" altLang="uk-UA" sz="1400" b="1" dirty="0" err="1">
                <a:latin typeface="Consolas" panose="020B0609020204030204" pitchFamily="49" charset="0"/>
              </a:rPr>
              <a:t>rpc</a:t>
            </a:r>
            <a:r>
              <a:rPr lang="en-US" altLang="uk-UA" sz="1400" b="1" dirty="0">
                <a:latin typeface="Consolas" panose="020B0609020204030204" pitchFamily="49" charset="0"/>
              </a:rPr>
              <a:t> congratulate(</a:t>
            </a:r>
            <a:r>
              <a:rPr lang="en-US" altLang="uk-UA" sz="1400" b="1" dirty="0" err="1">
                <a:latin typeface="Consolas" panose="020B0609020204030204" pitchFamily="49" charset="0"/>
              </a:rPr>
              <a:t>DemoRequest</a:t>
            </a:r>
            <a:r>
              <a:rPr lang="en-US" altLang="uk-UA" sz="1400" b="1" dirty="0">
                <a:latin typeface="Consolas" panose="020B0609020204030204" pitchFamily="49" charset="0"/>
              </a:rPr>
              <a:t>) returns (stream </a:t>
            </a:r>
            <a:r>
              <a:rPr lang="en-US" altLang="uk-UA" sz="1400" b="1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400" b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400" b="1" dirty="0">
                <a:latin typeface="Consolas" panose="020B0609020204030204" pitchFamily="49" charset="0"/>
              </a:rPr>
              <a:t>}</a:t>
            </a:r>
            <a:endParaRPr lang="uk-UA" altLang="uk-UA" sz="1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F862B037-FD05-4A91-84DD-C1B521C7A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696" y="4845325"/>
            <a:ext cx="2560813" cy="291744"/>
          </a:xfrm>
          <a:prstGeom prst="rect">
            <a:avLst/>
          </a:prstGeom>
          <a:solidFill>
            <a:srgbClr val="FFFFCC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ClrTx/>
              <a:buFontTx/>
              <a:buNone/>
            </a:pPr>
            <a:r>
              <a:rPr lang="en-US" altLang="uk-UA" sz="1200" i="1" dirty="0" err="1">
                <a:solidFill>
                  <a:schemeClr val="accent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GRPCdemo</a:t>
            </a:r>
            <a:r>
              <a:rPr lang="en-US" altLang="uk-UA" sz="1200" dirty="0" err="1">
                <a:solidFill>
                  <a:schemeClr val="accent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uk-UA" sz="1200" i="1" dirty="0" err="1">
                <a:solidFill>
                  <a:schemeClr val="accent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proto</a:t>
            </a:r>
            <a:r>
              <a:rPr lang="uk-UA" altLang="uk-UA" sz="1200" i="1" dirty="0">
                <a:solidFill>
                  <a:schemeClr val="accent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uk-UA" sz="1200" dirty="0">
                <a:solidFill>
                  <a:schemeClr val="accent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(фрагмент)</a:t>
            </a:r>
            <a:endParaRPr lang="uk-UA" altLang="ru-RU" sz="1200" dirty="0">
              <a:solidFill>
                <a:schemeClr val="accent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BBA8A5B-151B-4E5D-97FD-EACC30DBCDD0}"/>
              </a:ext>
            </a:extLst>
          </p:cNvPr>
          <p:cNvCxnSpPr>
            <a:endCxn id="35" idx="0"/>
          </p:cNvCxnSpPr>
          <p:nvPr/>
        </p:nvCxnSpPr>
        <p:spPr bwMode="auto">
          <a:xfrm flipH="1">
            <a:off x="2555777" y="5137069"/>
            <a:ext cx="648071" cy="946754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970346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5" y="0"/>
            <a:ext cx="913034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altLang="ru-RU" sz="2400" b="1" i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BloomRPC</a:t>
            </a:r>
            <a:endParaRPr lang="uk-UA" altLang="ru-RU" sz="2400" b="1" i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D3E04EC-52EB-4BB2-9099-3D2ADEB8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" y="959886"/>
            <a:ext cx="9168268" cy="3035917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8B106EDF-AB96-4A07-B221-59A769B03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27" y="2925531"/>
            <a:ext cx="3078013" cy="456496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0080EEF8-F7C4-4E6D-95F3-DC08AC279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376" y="2567186"/>
            <a:ext cx="1200028" cy="32915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D867F08B-6ED4-402E-8B94-A252D73F8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1629666"/>
            <a:ext cx="3528392" cy="32915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89B54698-C2A5-4169-BCB3-971D5BF72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640" y="2896340"/>
            <a:ext cx="425764" cy="57963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353206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altLang="ru-RU" sz="2400" b="1" i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 Buffer.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Документація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. </a:t>
            </a:r>
            <a:r>
              <a:rPr lang="en-US" sz="2400" b="1" i="1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Scalar Value Types</a:t>
            </a:r>
            <a:r>
              <a:rPr lang="en-US" altLang="ru-RU" sz="2400" b="1" i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uk-UA" altLang="ru-RU" sz="2400" b="1" i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902299-9258-44A6-8363-3606E0AFE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" y="572790"/>
            <a:ext cx="7380573" cy="6332444"/>
          </a:xfrm>
          <a:prstGeom prst="rect">
            <a:avLst/>
          </a:prstGeom>
          <a:ln w="635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6132717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  <a:t>Protocol Buffer.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Документація</a:t>
            </a: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FB7BC6-4426-4CF1-8901-CBA33568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89" y="644525"/>
            <a:ext cx="9082734" cy="5529262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98DB8A5-7515-4CC6-A947-E74DE5743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060" y="3788602"/>
            <a:ext cx="1074064" cy="332462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C1331FC7-4B02-4E0A-974B-AF123D8AA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3248211"/>
            <a:ext cx="2520280" cy="361577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840" tIns="26640" rIns="69840" bIns="26640">
            <a:spAutoFit/>
          </a:bodyPr>
          <a:lstStyle>
            <a:lvl1pPr indent="1857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>
              <a:spcBef>
                <a:spcPts val="1125"/>
              </a:spcBef>
              <a:buClrTx/>
              <a:buFontTx/>
              <a:buNone/>
            </a:pPr>
            <a:r>
              <a:rPr lang="uk-UA" altLang="ru-RU" sz="2000" b="1" i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«Списки»</a:t>
            </a:r>
            <a:endParaRPr lang="uk-UA" altLang="ru-RU" sz="2000" b="1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BA6AA32F-CF5C-4309-959D-0D99EC3F9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39" y="3659271"/>
            <a:ext cx="2520281" cy="361577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840" tIns="26640" rIns="69840" bIns="26640">
            <a:spAutoFit/>
          </a:bodyPr>
          <a:lstStyle>
            <a:lvl1pPr indent="1857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>
              <a:spcBef>
                <a:spcPts val="1125"/>
              </a:spcBef>
              <a:buClrTx/>
              <a:buFontTx/>
              <a:buNone/>
            </a:pPr>
            <a:r>
              <a:rPr lang="uk-UA" altLang="ru-RU" sz="2000" b="1" i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«Складні типи»</a:t>
            </a:r>
            <a:endParaRPr lang="uk-UA" altLang="ru-RU" sz="2000" b="1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6396DEC-D4EF-4545-A9FF-7ED1211969D9}"/>
              </a:ext>
            </a:extLst>
          </p:cNvPr>
          <p:cNvCxnSpPr/>
          <p:nvPr/>
        </p:nvCxnSpPr>
        <p:spPr bwMode="auto">
          <a:xfrm flipH="1">
            <a:off x="1481421" y="4121064"/>
            <a:ext cx="469452" cy="609522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70387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  <a:t>Protocol Buffer.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Документація</a:t>
            </a: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6EEBD9-694F-4996-9ACA-ACE87DF2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8905"/>
            <a:ext cx="8028384" cy="6167996"/>
          </a:xfrm>
          <a:prstGeom prst="rect">
            <a:avLst/>
          </a:prstGeom>
        </p:spPr>
      </p:pic>
      <p:sp>
        <p:nvSpPr>
          <p:cNvPr id="12" name="Text Box 9">
            <a:extLst>
              <a:ext uri="{FF2B5EF4-FFF2-40B4-BE49-F238E27FC236}">
                <a16:creationId xmlns:a16="http://schemas.microsoft.com/office/drawing/2014/main" id="{48D6887B-2263-4121-9F80-CF59814F1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39" y="3659271"/>
            <a:ext cx="2520281" cy="361577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840" tIns="26640" rIns="69840" bIns="26640">
            <a:spAutoFit/>
          </a:bodyPr>
          <a:lstStyle>
            <a:lvl1pPr indent="1857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>
              <a:spcBef>
                <a:spcPts val="1125"/>
              </a:spcBef>
              <a:buClrTx/>
              <a:buFontTx/>
              <a:buNone/>
            </a:pPr>
            <a:r>
              <a:rPr lang="uk-UA" altLang="ru-RU" sz="2000" b="1" i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«Вкладені типи»</a:t>
            </a:r>
            <a:endParaRPr lang="uk-UA" altLang="ru-RU" sz="2000" b="1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524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  <a:t>Protocol Buffer.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Документація</a:t>
            </a: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1570C7-B8C2-4F84-A152-417B0120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385"/>
            <a:ext cx="9144000" cy="5701229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7A9421E5-9459-409F-BC25-8B1A6989A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01208"/>
            <a:ext cx="2392471" cy="235296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23895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  <a:t>Protocol Buffer.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Документація</a:t>
            </a: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808DDC-3A79-4DD5-BB62-C8148F2C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022"/>
            <a:ext cx="9144000" cy="5077956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6147D539-A617-4BEB-8FF7-D95D3B39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2" y="5785670"/>
            <a:ext cx="4817542" cy="489892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uk-UA" sz="1800" b="1" i="1" dirty="0">
                <a:latin typeface="Consolas" panose="020B0609020204030204" pitchFamily="49" charset="0"/>
              </a:rPr>
              <a:t>import “google/</a:t>
            </a:r>
            <a:r>
              <a:rPr lang="en-US" altLang="uk-UA" sz="1800" b="1" i="1" dirty="0" err="1">
                <a:latin typeface="Consolas" panose="020B0609020204030204" pitchFamily="49" charset="0"/>
              </a:rPr>
              <a:t>protobuf</a:t>
            </a:r>
            <a:r>
              <a:rPr lang="en-US" altLang="uk-UA" sz="1800" b="1" i="1" dirty="0">
                <a:latin typeface="Consolas" panose="020B0609020204030204" pitchFamily="49" charset="0"/>
              </a:rPr>
              <a:t>/</a:t>
            </a:r>
            <a:r>
              <a:rPr lang="en-US" altLang="uk-UA" sz="1800" b="1" i="1" dirty="0" err="1">
                <a:latin typeface="Consolas" panose="020B0609020204030204" pitchFamily="49" charset="0"/>
              </a:rPr>
              <a:t>empty.proto</a:t>
            </a:r>
            <a:r>
              <a:rPr lang="en-US" altLang="uk-UA" sz="1800" b="1" i="1" dirty="0">
                <a:latin typeface="Consolas" panose="020B0609020204030204" pitchFamily="49" charset="0"/>
              </a:rPr>
              <a:t>”;</a:t>
            </a:r>
            <a:endParaRPr lang="uk-UA" altLang="ru-RU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725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Документація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.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 types of </a:t>
            </a:r>
            <a:r>
              <a:rPr lang="en-US" sz="2400" b="1" dirty="0" err="1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sz="2400" b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 methods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E5E458-D8D6-4B78-95EE-8C2C2F384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205"/>
            <a:ext cx="9144000" cy="6019990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CEF6844-387C-4233-880F-DF70CD615069}"/>
              </a:ext>
            </a:extLst>
          </p:cNvPr>
          <p:cNvCxnSpPr/>
          <p:nvPr/>
        </p:nvCxnSpPr>
        <p:spPr bwMode="auto">
          <a:xfrm>
            <a:off x="4725727" y="6118814"/>
            <a:ext cx="4186498" cy="0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AD67B43-C677-4479-BCC7-395A513583F7}"/>
              </a:ext>
            </a:extLst>
          </p:cNvPr>
          <p:cNvCxnSpPr/>
          <p:nvPr/>
        </p:nvCxnSpPr>
        <p:spPr bwMode="auto">
          <a:xfrm>
            <a:off x="2699792" y="6453336"/>
            <a:ext cx="2160240" cy="0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6">
            <a:extLst>
              <a:ext uri="{FF2B5EF4-FFF2-40B4-BE49-F238E27FC236}">
                <a16:creationId xmlns:a16="http://schemas.microsoft.com/office/drawing/2014/main" id="{E2DD3ACC-4A03-4E16-A992-87D443D6C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5229200"/>
            <a:ext cx="6281737" cy="1352995"/>
          </a:xfrm>
          <a:prstGeom prst="rect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33558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F22BA084-6FFC-4003-8E96-9118BC63F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6400FD63-0ECD-4F76-A95C-5DD2979D2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D2AE44D-F395-4373-A3B4-0CDEE3D78AEF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6C0312EB-EF02-4A68-BAA7-247B06A9E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>
                <a:solidFill>
                  <a:srgbClr val="0000FF"/>
                </a:solidFill>
                <a:latin typeface="Tahoma" panose="020B0604030504040204" pitchFamily="34" charset="0"/>
              </a:rPr>
              <a:t>Технологія</a:t>
            </a:r>
            <a:r>
              <a:rPr lang="uk-UA" altLang="ru-RU" sz="2400" b="1" i="1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n-US" altLang="ru-RU" sz="2400" b="1" i="1">
                <a:solidFill>
                  <a:srgbClr val="0000FF"/>
                </a:solidFill>
                <a:latin typeface="Tahoma" panose="020B0604030504040204" pitchFamily="34" charset="0"/>
              </a:rPr>
              <a:t>gRPC</a:t>
            </a:r>
            <a:endParaRPr lang="uk-UA" altLang="ru-RU" sz="2400" b="1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6149" name="Line 5">
            <a:extLst>
              <a:ext uri="{FF2B5EF4-FFF2-40B4-BE49-F238E27FC236}">
                <a16:creationId xmlns:a16="http://schemas.microsoft.com/office/drawing/2014/main" id="{D3C02F27-A75C-487C-9577-76DB72712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5DBDE007-76AE-4C92-919D-A69F21D52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8" y="884238"/>
            <a:ext cx="9144001" cy="5445125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CC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altLang="uk-UA" sz="2000" i="1" dirty="0" err="1"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 – це фреймворк (</a:t>
            </a:r>
            <a:r>
              <a:rPr lang="uk-UA" altLang="uk-UA" sz="2000" i="1" dirty="0" err="1">
                <a:latin typeface="Tahoma" panose="020B0604030504040204" pitchFamily="34" charset="0"/>
                <a:cs typeface="Tahoma" panose="020B0604030504040204" pitchFamily="34" charset="0"/>
              </a:rPr>
              <a:t>Google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, 2015) для </a:t>
            </a:r>
            <a:r>
              <a:rPr lang="uk-UA" altLang="uk-UA" sz="2000" i="1" dirty="0">
                <a:latin typeface="Tahoma" panose="020B0604030504040204" pitchFamily="34" charset="0"/>
                <a:cs typeface="Tahoma" panose="020B0604030504040204" pitchFamily="34" charset="0"/>
              </a:rPr>
              <a:t>RPC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uk-UA" sz="2000" i="1" dirty="0">
                <a:solidFill>
                  <a:srgbClr val="20212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Remote Procedure Call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), що працює із використанням протоколу </a:t>
            </a:r>
            <a:r>
              <a:rPr lang="uk-UA" altLang="uk-UA" sz="2000" i="1" dirty="0">
                <a:latin typeface="Tahoma" panose="020B0604030504040204" pitchFamily="34" charset="0"/>
                <a:cs typeface="Tahoma" panose="020B0604030504040204" pitchFamily="34" charset="0"/>
              </a:rPr>
              <a:t>HTTP/2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uk-UA" altLang="uk-UA" sz="2000" dirty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Протокол </a:t>
            </a:r>
            <a:r>
              <a:rPr lang="uk-UA" altLang="uk-UA" sz="2000" i="1" dirty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uk-UA" altLang="uk-UA" sz="2000" dirty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/2 також розроблений </a:t>
            </a:r>
            <a:r>
              <a:rPr lang="uk-UA" altLang="uk-UA" sz="2000" i="1" dirty="0" err="1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Google</a:t>
            </a:r>
            <a:r>
              <a:rPr lang="uk-UA" altLang="uk-UA" sz="2000" dirty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власне для використання з </a:t>
            </a:r>
            <a:r>
              <a:rPr lang="uk-UA" altLang="uk-UA" sz="2000" dirty="0" err="1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uk-UA" altLang="uk-UA" sz="2000" dirty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altLang="uk-UA" sz="20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uk-UA" sz="2000" i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altLang="uk-UA" sz="2400" dirty="0">
                <a:latin typeface="Tahoma" panose="020B0604030504040204" pitchFamily="34" charset="0"/>
                <a:cs typeface="Tahoma" panose="020B0604030504040204" pitchFamily="34" charset="0"/>
              </a:rPr>
              <a:t>Важливі особливості:</a:t>
            </a:r>
          </a:p>
          <a:p>
            <a:pPr marL="627063" indent="-263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висока продуктивність (досягається за рахунок використання </a:t>
            </a:r>
            <a:r>
              <a:rPr lang="uk-UA" altLang="uk-UA" sz="2000" i="1" dirty="0">
                <a:latin typeface="Tahoma" panose="020B0604030504040204" pitchFamily="34" charset="0"/>
                <a:cs typeface="Tahoma" panose="020B0604030504040204" pitchFamily="34" charset="0"/>
              </a:rPr>
              <a:t>HTTP/2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 та особливостей </a:t>
            </a:r>
            <a:r>
              <a:rPr lang="uk-UA" altLang="uk-UA" sz="2000" i="1" dirty="0" err="1">
                <a:latin typeface="Tahoma" panose="020B0604030504040204" pitchFamily="34" charset="0"/>
                <a:cs typeface="Tahoma" panose="020B0604030504040204" pitchFamily="34" charset="0"/>
              </a:rPr>
              <a:t>Protocol</a:t>
            </a:r>
            <a:r>
              <a:rPr lang="uk-UA" altLang="uk-UA" sz="20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uk-UA" sz="2000" i="1" dirty="0" err="1">
                <a:latin typeface="Tahoma" panose="020B0604030504040204" pitchFamily="34" charset="0"/>
                <a:cs typeface="Tahoma" panose="020B0604030504040204" pitchFamily="34" charset="0"/>
              </a:rPr>
              <a:t>Buffers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); </a:t>
            </a:r>
          </a:p>
          <a:p>
            <a:pPr marL="627063" indent="-263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автоматична генерація коду (для </a:t>
            </a:r>
            <a:r>
              <a:rPr lang="uk-UA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кількох мов 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програмування) як на боці сервера, так і на боці клієнта.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Загалом, </a:t>
            </a:r>
            <a:r>
              <a:rPr lang="uk-UA" altLang="uk-UA" sz="2000" dirty="0" err="1"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 найкраще підходить для взаємодії із </a:t>
            </a:r>
            <a:r>
              <a:rPr lang="uk-UA" altLang="uk-UA" sz="2000" b="1" dirty="0">
                <a:latin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uk-UA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внутрішніми</a:t>
            </a:r>
            <a:r>
              <a:rPr lang="uk-UA" altLang="uk-UA" sz="2000" b="1" dirty="0">
                <a:latin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 сервісами (при застосуванні так званої </a:t>
            </a:r>
            <a:r>
              <a:rPr lang="uk-UA" altLang="uk-UA" sz="2000" b="1" i="1" dirty="0" err="1">
                <a:latin typeface="Tahoma" panose="020B0604030504040204" pitchFamily="34" charset="0"/>
                <a:cs typeface="Tahoma" panose="020B0604030504040204" pitchFamily="34" charset="0"/>
              </a:rPr>
              <a:t>мікросервісної</a:t>
            </a:r>
            <a:r>
              <a:rPr lang="uk-UA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 архітектури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) у той час, як </a:t>
            </a:r>
            <a:r>
              <a:rPr lang="uk-UA" altLang="uk-UA" sz="2000" i="1" dirty="0" err="1">
                <a:latin typeface="Tahoma" panose="020B0604030504040204" pitchFamily="34" charset="0"/>
                <a:cs typeface="Tahoma" panose="020B0604030504040204" pitchFamily="34" charset="0"/>
              </a:rPr>
              <a:t>RESTful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-сервіси і </a:t>
            </a:r>
            <a:r>
              <a:rPr lang="uk-UA" altLang="uk-UA" sz="2000" i="1" dirty="0" err="1">
                <a:latin typeface="Tahoma" panose="020B0604030504040204" pitchFamily="34" charset="0"/>
                <a:cs typeface="Tahoma" panose="020B0604030504040204" pitchFamily="34" charset="0"/>
              </a:rPr>
              <a:t>GraphQL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 більше підходять для </a:t>
            </a:r>
            <a:r>
              <a:rPr lang="uk-UA" altLang="uk-UA" sz="2000" b="1" dirty="0">
                <a:latin typeface="Tahoma" panose="020B0604030504040204" pitchFamily="34" charset="0"/>
                <a:cs typeface="Tahoma" panose="020B0604030504040204" pitchFamily="34" charset="0"/>
              </a:rPr>
              <a:t>«зовнішніх»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 звернень.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999" y="1"/>
            <a:ext cx="1724001" cy="76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sz="2400" b="1" i="1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Stubs</a:t>
            </a: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764704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59AE54-C014-4CFF-BA07-4DB468EE7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482" y="0"/>
            <a:ext cx="7451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968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852248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98EF3D-DE4A-49FD-94D9-B0020738E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63"/>
            <a:ext cx="7451481" cy="6858000"/>
          </a:xfrm>
          <a:prstGeom prst="rect">
            <a:avLst/>
          </a:prstGeom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D6A640EE-3389-44DB-B189-E3994D95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612" y="157162"/>
            <a:ext cx="1724001" cy="57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sz="2400" b="1" i="1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Stubs</a:t>
            </a:r>
          </a:p>
        </p:txBody>
      </p:sp>
    </p:spTree>
    <p:extLst>
      <p:ext uri="{BB962C8B-B14F-4D97-AF65-F5344CB8AC3E}">
        <p14:creationId xmlns:p14="http://schemas.microsoft.com/office/powerpoint/2010/main" val="9261485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852248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6A640EE-3389-44DB-B189-E3994D95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57162"/>
            <a:ext cx="5926413" cy="57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l"/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Stubs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1EBFDC-404A-4E4D-B652-5CD39B0C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956" y="628650"/>
            <a:ext cx="7534275" cy="622935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E438D375-0364-4ECE-A5C3-66D744EB1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229" y="4600565"/>
            <a:ext cx="2576771" cy="446087"/>
          </a:xfrm>
          <a:prstGeom prst="rect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15515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852248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6A640EE-3389-44DB-B189-E3994D95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3" y="157162"/>
            <a:ext cx="4824536" cy="57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l"/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Client Stubs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7347E9-38D5-4AB6-80D4-82C9CD8F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0" y="1037667"/>
            <a:ext cx="75342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28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852248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6A640EE-3389-44DB-B189-E3994D95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3" y="157162"/>
            <a:ext cx="4824536" cy="57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l"/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Client Stubs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7347E9-38D5-4AB6-80D4-82C9CD8F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0" y="1037667"/>
            <a:ext cx="75342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082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852248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6A640EE-3389-44DB-B189-E3994D95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3" y="157162"/>
            <a:ext cx="4824536" cy="57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l"/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Client Stubs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871EC8-2300-498E-830B-E47953203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658"/>
            <a:ext cx="8453438" cy="62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945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852248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6A640EE-3389-44DB-B189-E3994D95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3" y="157162"/>
            <a:ext cx="4824536" cy="57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Blocking Client Stubs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407648-AD68-4426-ADE9-F582DA2F2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" y="728661"/>
            <a:ext cx="9147137" cy="50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098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852248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6A640EE-3389-44DB-B189-E3994D95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3" y="157162"/>
            <a:ext cx="4824536" cy="57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Blocking Client Stubs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0313D6-05C9-478F-915B-F5359116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8814486" cy="62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973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3">
            <a:extLst>
              <a:ext uri="{FF2B5EF4-FFF2-40B4-BE49-F238E27FC236}">
                <a16:creationId xmlns:a16="http://schemas.microsoft.com/office/drawing/2014/main" id="{B42662C3-2E28-4748-9134-5120192EF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2400" b="1">
                <a:solidFill>
                  <a:srgbClr val="0000FF"/>
                </a:solidFill>
                <a:latin typeface="Tahoma" panose="020B0604030504040204" pitchFamily="34" charset="0"/>
              </a:rPr>
              <a:t>Серверна частина. 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Згенеровані </a:t>
            </a: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java-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класи</a:t>
            </a:r>
            <a:r>
              <a:rPr lang="uk-UA" altLang="ru-RU" sz="2400" b="1">
                <a:solidFill>
                  <a:srgbClr val="0000FF"/>
                </a:solidFill>
                <a:latin typeface="Tahoma" panose="020B0604030504040204" pitchFamily="34" charset="0"/>
              </a:rPr>
              <a:t>. </a:t>
            </a:r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ACF90D7D-49F4-49B6-A52F-DC48CCA42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E8B75EF-9799-476D-BCCD-858F20780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1146834"/>
            <a:ext cx="8532813" cy="4730438"/>
          </a:xfrm>
          <a:prstGeom prst="rect">
            <a:avLst/>
          </a:prstGeom>
          <a:solidFill>
            <a:srgbClr val="FFFFFF"/>
          </a:solidFill>
          <a:ln w="5080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dirty="0">
                <a:latin typeface="Consolas" panose="020B0609020204030204" pitchFamily="49" charset="0"/>
              </a:rPr>
              <a:t>message 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DemoRequest</a:t>
            </a:r>
            <a:r>
              <a:rPr lang="en-US" altLang="uk-UA" sz="18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dirty="0">
                <a:latin typeface="Consolas" panose="020B0609020204030204" pitchFamily="49" charset="0"/>
              </a:rPr>
              <a:t>    string </a:t>
            </a:r>
            <a:r>
              <a:rPr lang="en-US" altLang="uk-UA" sz="1800" dirty="0" err="1">
                <a:latin typeface="Consolas" panose="020B0609020204030204" pitchFamily="49" charset="0"/>
              </a:rPr>
              <a:t>firstName</a:t>
            </a:r>
            <a:r>
              <a:rPr lang="en-US" altLang="uk-UA" sz="1800" dirty="0">
                <a:latin typeface="Consolas" panose="020B0609020204030204" pitchFamily="49" charset="0"/>
              </a:rPr>
              <a:t> = 1</a:t>
            </a:r>
            <a:r>
              <a:rPr lang="uk-UA" altLang="uk-UA" sz="1800" dirty="0">
                <a:latin typeface="Consolas" panose="020B0609020204030204" pitchFamily="49" charset="0"/>
              </a:rPr>
              <a:t> </a:t>
            </a:r>
            <a:r>
              <a:rPr lang="en-US" altLang="uk-UA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dirty="0">
                <a:latin typeface="Consolas" panose="020B0609020204030204" pitchFamily="49" charset="0"/>
              </a:rPr>
              <a:t>    string </a:t>
            </a:r>
            <a:r>
              <a:rPr lang="en-US" altLang="uk-UA" sz="1800" dirty="0" err="1">
                <a:latin typeface="Consolas" panose="020B0609020204030204" pitchFamily="49" charset="0"/>
              </a:rPr>
              <a:t>lastName</a:t>
            </a:r>
            <a:r>
              <a:rPr lang="en-US" altLang="uk-UA" sz="1800" dirty="0">
                <a:latin typeface="Consolas" panose="020B0609020204030204" pitchFamily="49" charset="0"/>
              </a:rPr>
              <a:t> </a:t>
            </a:r>
            <a:r>
              <a:rPr lang="uk-UA" altLang="uk-UA" sz="1800" dirty="0">
                <a:latin typeface="Consolas" panose="020B0609020204030204" pitchFamily="49" charset="0"/>
              </a:rPr>
              <a:t> </a:t>
            </a:r>
            <a:r>
              <a:rPr lang="en-US" altLang="uk-UA" sz="1800" dirty="0">
                <a:latin typeface="Consolas" panose="020B0609020204030204" pitchFamily="49" charset="0"/>
              </a:rPr>
              <a:t>= 2</a:t>
            </a:r>
            <a:r>
              <a:rPr lang="uk-UA" altLang="uk-UA" sz="1800" dirty="0">
                <a:latin typeface="Consolas" panose="020B0609020204030204" pitchFamily="49" charset="0"/>
              </a:rPr>
              <a:t> </a:t>
            </a:r>
            <a:r>
              <a:rPr lang="en-US" altLang="uk-UA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uk-UA" sz="1800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dirty="0">
                <a:latin typeface="Consolas" panose="020B0609020204030204" pitchFamily="49" charset="0"/>
              </a:rPr>
              <a:t>message 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8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dirty="0">
                <a:latin typeface="Consolas" panose="020B0609020204030204" pitchFamily="49" charset="0"/>
              </a:rPr>
              <a:t>    string response = 1;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dirty="0">
                <a:latin typeface="Consolas" panose="020B0609020204030204" pitchFamily="49" charset="0"/>
              </a:rPr>
              <a:t>service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CongratulatingService</a:t>
            </a:r>
            <a:r>
              <a:rPr lang="en-US" altLang="uk-UA" sz="18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dirty="0">
                <a:latin typeface="Consolas" panose="020B0609020204030204" pitchFamily="49" charset="0"/>
              </a:rPr>
              <a:t>    </a:t>
            </a:r>
            <a:r>
              <a:rPr lang="en-US" altLang="uk-UA" sz="1800" dirty="0" err="1">
                <a:latin typeface="Consolas" panose="020B0609020204030204" pitchFamily="49" charset="0"/>
              </a:rPr>
              <a:t>rpc</a:t>
            </a:r>
            <a:r>
              <a:rPr lang="en-US" altLang="uk-UA" sz="1800" dirty="0">
                <a:latin typeface="Consolas" panose="020B0609020204030204" pitchFamily="49" charset="0"/>
              </a:rPr>
              <a:t> congratulate(</a:t>
            </a:r>
            <a:r>
              <a:rPr lang="en-US" altLang="uk-UA" sz="1800" dirty="0" err="1">
                <a:latin typeface="Consolas" panose="020B0609020204030204" pitchFamily="49" charset="0"/>
              </a:rPr>
              <a:t>DemoRequest</a:t>
            </a:r>
            <a:r>
              <a:rPr lang="en-US" altLang="uk-UA" sz="1800" dirty="0">
                <a:latin typeface="Consolas" panose="020B0609020204030204" pitchFamily="49" charset="0"/>
              </a:rPr>
              <a:t>) returns (stream </a:t>
            </a:r>
            <a:r>
              <a:rPr lang="en-US" altLang="uk-UA" sz="1800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dirty="0">
                <a:latin typeface="Consolas" panose="020B0609020204030204" pitchFamily="49" charset="0"/>
              </a:rPr>
              <a:t>}</a:t>
            </a:r>
            <a:endParaRPr lang="uk-UA" altLang="uk-UA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dirty="0">
                <a:latin typeface="Consolas" panose="020B0609020204030204" pitchFamily="49" charset="0"/>
              </a:rPr>
              <a:t>service </a:t>
            </a:r>
            <a:r>
              <a:rPr lang="en-US" altLang="uk-UA" sz="1800" b="1" dirty="0" err="1">
                <a:latin typeface="Consolas" panose="020B0609020204030204" pitchFamily="49" charset="0"/>
              </a:rPr>
              <a:t>GreetingService</a:t>
            </a:r>
            <a:r>
              <a:rPr lang="en-US" altLang="uk-UA" sz="18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dirty="0">
                <a:latin typeface="Consolas" panose="020B0609020204030204" pitchFamily="49" charset="0"/>
              </a:rPr>
              <a:t>    </a:t>
            </a:r>
            <a:r>
              <a:rPr lang="en-US" altLang="uk-UA" sz="1800" dirty="0" err="1">
                <a:latin typeface="Consolas" panose="020B0609020204030204" pitchFamily="49" charset="0"/>
              </a:rPr>
              <a:t>rpc</a:t>
            </a:r>
            <a:r>
              <a:rPr lang="en-US" altLang="uk-UA" sz="1800" dirty="0">
                <a:latin typeface="Consolas" panose="020B0609020204030204" pitchFamily="49" charset="0"/>
              </a:rPr>
              <a:t> hello(</a:t>
            </a:r>
            <a:r>
              <a:rPr lang="en-US" altLang="uk-UA" sz="1800" dirty="0" err="1">
                <a:latin typeface="Consolas" panose="020B0609020204030204" pitchFamily="49" charset="0"/>
              </a:rPr>
              <a:t>DemoRequest</a:t>
            </a:r>
            <a:r>
              <a:rPr lang="en-US" altLang="uk-UA" sz="1800" dirty="0">
                <a:latin typeface="Consolas" panose="020B0609020204030204" pitchFamily="49" charset="0"/>
              </a:rPr>
              <a:t>) returns (</a:t>
            </a:r>
            <a:r>
              <a:rPr lang="en-US" altLang="uk-UA" sz="1800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dirty="0">
                <a:latin typeface="Consolas" panose="020B0609020204030204" pitchFamily="49" charset="0"/>
              </a:rPr>
              <a:t>    </a:t>
            </a:r>
            <a:r>
              <a:rPr lang="en-US" altLang="uk-UA" sz="1800" dirty="0" err="1">
                <a:latin typeface="Consolas" panose="020B0609020204030204" pitchFamily="49" charset="0"/>
              </a:rPr>
              <a:t>rpc</a:t>
            </a:r>
            <a:r>
              <a:rPr lang="en-US" altLang="uk-UA" sz="1800" dirty="0">
                <a:latin typeface="Consolas" panose="020B0609020204030204" pitchFamily="49" charset="0"/>
              </a:rPr>
              <a:t> hi(</a:t>
            </a:r>
            <a:r>
              <a:rPr lang="en-US" altLang="uk-UA" sz="1800" dirty="0" err="1">
                <a:latin typeface="Consolas" panose="020B0609020204030204" pitchFamily="49" charset="0"/>
              </a:rPr>
              <a:t>DemoRequest</a:t>
            </a:r>
            <a:r>
              <a:rPr lang="en-US" altLang="uk-UA" sz="1800" dirty="0">
                <a:latin typeface="Consolas" panose="020B0609020204030204" pitchFamily="49" charset="0"/>
              </a:rPr>
              <a:t>) returns (</a:t>
            </a:r>
            <a:r>
              <a:rPr lang="en-US" altLang="uk-UA" sz="1800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dirty="0">
              <a:latin typeface="Consolas" panose="020B0609020204030204" pitchFamily="49" charset="0"/>
            </a:endParaRPr>
          </a:p>
        </p:txBody>
      </p:sp>
      <p:sp>
        <p:nvSpPr>
          <p:cNvPr id="18434" name="Text Box 1">
            <a:extLst>
              <a:ext uri="{FF2B5EF4-FFF2-40B4-BE49-F238E27FC236}">
                <a16:creationId xmlns:a16="http://schemas.microsoft.com/office/drawing/2014/main" id="{0FCFC5AC-86BA-40E9-B3B9-948F44180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37312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993C1262-7EB3-4320-B30C-9333872E8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7EB1792-E987-47E2-A131-281A60E375C3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pic>
        <p:nvPicPr>
          <p:cNvPr id="18438" name="Рисунок 3">
            <a:extLst>
              <a:ext uri="{FF2B5EF4-FFF2-40B4-BE49-F238E27FC236}">
                <a16:creationId xmlns:a16="http://schemas.microsoft.com/office/drawing/2014/main" id="{933BE233-0FD3-462F-8CB6-8D5439DCF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809625"/>
            <a:ext cx="4948238" cy="5380037"/>
          </a:xfrm>
          <a:prstGeom prst="rect">
            <a:avLst/>
          </a:prstGeom>
          <a:noFill/>
          <a:ln w="50800">
            <a:solidFill>
              <a:srgbClr val="7030A0"/>
            </a:solidFill>
            <a:miter lim="800000"/>
            <a:headEnd/>
            <a:tailEnd/>
          </a:ln>
        </p:spPr>
      </p:pic>
      <p:sp>
        <p:nvSpPr>
          <p:cNvPr id="18439" name="Rectangle 6">
            <a:extLst>
              <a:ext uri="{FF2B5EF4-FFF2-40B4-BE49-F238E27FC236}">
                <a16:creationId xmlns:a16="http://schemas.microsoft.com/office/drawing/2014/main" id="{EDB78AC3-FCFF-4A83-BF6E-1B06C0A0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7" y="1685925"/>
            <a:ext cx="3959225" cy="2244725"/>
          </a:xfrm>
          <a:prstGeom prst="rect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8440" name="Rectangle 15">
            <a:extLst>
              <a:ext uri="{FF2B5EF4-FFF2-40B4-BE49-F238E27FC236}">
                <a16:creationId xmlns:a16="http://schemas.microsoft.com/office/drawing/2014/main" id="{B24BF397-B6AE-4135-B99D-5585C83C9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216" y="3508549"/>
            <a:ext cx="1439862" cy="607665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ClrTx/>
              <a:buFontTx/>
              <a:buNone/>
            </a:pP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Згенеровані</a:t>
            </a:r>
            <a:r>
              <a:rPr lang="en-US" altLang="uk-UA" sz="1800" i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java-</a:t>
            </a:r>
            <a:r>
              <a:rPr lang="uk-UA" altLang="uk-UA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класи</a:t>
            </a: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5F3FEB09-DC01-4AF9-92E7-002BA82B7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70" y="2894675"/>
            <a:ext cx="2566143" cy="269244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840" tIns="26640" rIns="69840" bIns="26640">
            <a:spAutoFit/>
          </a:bodyPr>
          <a:lstStyle>
            <a:lvl1pPr indent="1857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>
              <a:spcBef>
                <a:spcPts val="1125"/>
              </a:spcBef>
              <a:buClrTx/>
              <a:buFontTx/>
              <a:buNone/>
            </a:pPr>
            <a:r>
              <a:rPr lang="en-US" altLang="uk-UA" sz="1400" b="1" i="1" dirty="0">
                <a:latin typeface="Tahoma" panose="020B0604030504040204" pitchFamily="34" charset="0"/>
                <a:cs typeface="Tahoma" panose="020B0604030504040204" pitchFamily="34" charset="0"/>
              </a:rPr>
              <a:t>1) “</a:t>
            </a:r>
            <a:r>
              <a:rPr lang="uk-UA" altLang="uk-UA" sz="1400" b="1" i="1" dirty="0">
                <a:latin typeface="Tahoma" panose="020B0604030504040204" pitchFamily="34" charset="0"/>
                <a:cs typeface="Tahoma" panose="020B0604030504040204" pitchFamily="34" charset="0"/>
              </a:rPr>
              <a:t>Об'єктна модель</a:t>
            </a:r>
            <a:r>
              <a:rPr lang="en-US" altLang="uk-UA" sz="1400" b="1" i="1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uk-UA" altLang="ru-RU" sz="1400" b="1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F45F19E2-C31D-4AEF-A2EB-785BEE0A4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061" y="4780111"/>
            <a:ext cx="1849417" cy="269244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840" tIns="26640" rIns="69840" bIns="26640">
            <a:spAutoFit/>
          </a:bodyPr>
          <a:lstStyle>
            <a:lvl1pPr indent="1857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>
              <a:spcBef>
                <a:spcPts val="1125"/>
              </a:spcBef>
              <a:buClrTx/>
              <a:buFontTx/>
              <a:buNone/>
            </a:pPr>
            <a:r>
              <a:rPr lang="en-US" altLang="uk-UA" sz="1400" b="1" i="1" dirty="0">
                <a:latin typeface="Tahoma" panose="020B0604030504040204" pitchFamily="34" charset="0"/>
                <a:cs typeface="Tahoma" panose="020B0604030504040204" pitchFamily="34" charset="0"/>
              </a:rPr>
              <a:t>2) “RPC-</a:t>
            </a:r>
            <a:r>
              <a:rPr lang="uk-UA" altLang="uk-UA" sz="1400" b="1" i="1" dirty="0">
                <a:latin typeface="Tahoma" panose="020B0604030504040204" pitchFamily="34" charset="0"/>
                <a:cs typeface="Tahoma" panose="020B0604030504040204" pitchFamily="34" charset="0"/>
              </a:rPr>
              <a:t>сервіси</a:t>
            </a:r>
            <a:r>
              <a:rPr lang="en-US" altLang="uk-UA" sz="1400" b="1" i="1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uk-UA" altLang="ru-RU" sz="1400" b="1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6F291EF3-3F54-4DBF-9800-5DDF00FC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368680"/>
            <a:ext cx="3714749" cy="501302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ClrTx/>
              <a:buFontTx/>
              <a:buNone/>
            </a:pP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Фрагмент файлу </a:t>
            </a:r>
            <a:r>
              <a:rPr lang="en-US" altLang="ru-RU" sz="18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GRPCdemo.proto</a:t>
            </a:r>
            <a:endParaRPr lang="uk-UA" altLang="ru-RU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516509B-0680-4F67-AF73-B72E00E978C9}"/>
              </a:ext>
            </a:extLst>
          </p:cNvPr>
          <p:cNvCxnSpPr/>
          <p:nvPr/>
        </p:nvCxnSpPr>
        <p:spPr bwMode="auto">
          <a:xfrm flipV="1">
            <a:off x="2706082" y="3832966"/>
            <a:ext cx="3131047" cy="1474756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92D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9047BA5-2C46-409B-8B25-2432FF6F0443}"/>
              </a:ext>
            </a:extLst>
          </p:cNvPr>
          <p:cNvCxnSpPr/>
          <p:nvPr/>
        </p:nvCxnSpPr>
        <p:spPr bwMode="auto">
          <a:xfrm flipV="1">
            <a:off x="3741088" y="1929008"/>
            <a:ext cx="1519844" cy="141839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55A2C35-B476-4E3E-8E1B-7CAD69DF04FA}"/>
              </a:ext>
            </a:extLst>
          </p:cNvPr>
          <p:cNvCxnSpPr/>
          <p:nvPr/>
        </p:nvCxnSpPr>
        <p:spPr bwMode="auto">
          <a:xfrm flipV="1">
            <a:off x="3015221" y="3429000"/>
            <a:ext cx="2302492" cy="700572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838EEF2-75F5-4C68-B83F-25C60CC9F447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2483768" y="1315760"/>
            <a:ext cx="2777164" cy="954476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02E385D1-C094-4AC0-8A92-FEA69E9AC4B4}"/>
              </a:ext>
            </a:extLst>
          </p:cNvPr>
          <p:cNvCxnSpPr/>
          <p:nvPr/>
        </p:nvCxnSpPr>
        <p:spPr bwMode="auto">
          <a:xfrm>
            <a:off x="2641326" y="2467122"/>
            <a:ext cx="2619606" cy="486072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Левая круглая скобка 13">
            <a:extLst>
              <a:ext uri="{FF2B5EF4-FFF2-40B4-BE49-F238E27FC236}">
                <a16:creationId xmlns:a16="http://schemas.microsoft.com/office/drawing/2014/main" id="{33CEB173-FA5B-430A-B915-225937C70B32}"/>
              </a:ext>
            </a:extLst>
          </p:cNvPr>
          <p:cNvSpPr/>
          <p:nvPr/>
        </p:nvSpPr>
        <p:spPr bwMode="auto">
          <a:xfrm>
            <a:off x="5260932" y="1986183"/>
            <a:ext cx="56781" cy="568105"/>
          </a:xfrm>
          <a:prstGeom prst="leftBracket">
            <a:avLst/>
          </a:prstGeom>
          <a:solidFill>
            <a:schemeClr val="accent3"/>
          </a:solidFill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31" name="Левая круглая скобка 30">
            <a:extLst>
              <a:ext uri="{FF2B5EF4-FFF2-40B4-BE49-F238E27FC236}">
                <a16:creationId xmlns:a16="http://schemas.microsoft.com/office/drawing/2014/main" id="{DECEB6BB-8703-4498-92CB-B420C0532A6B}"/>
              </a:ext>
            </a:extLst>
          </p:cNvPr>
          <p:cNvSpPr/>
          <p:nvPr/>
        </p:nvSpPr>
        <p:spPr bwMode="auto">
          <a:xfrm>
            <a:off x="5260932" y="2662672"/>
            <a:ext cx="56781" cy="568105"/>
          </a:xfrm>
          <a:prstGeom prst="leftBracket">
            <a:avLst/>
          </a:prstGeom>
          <a:solidFill>
            <a:schemeClr val="accent3"/>
          </a:solidFill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08FBB2CF-CC86-458D-A794-52E545A74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343" y="5315012"/>
            <a:ext cx="1156766" cy="508912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AC798C3-ED04-41A6-80C3-E6A0C1D088AE}"/>
              </a:ext>
            </a:extLst>
          </p:cNvPr>
          <p:cNvCxnSpPr>
            <a:endCxn id="12" idx="3"/>
          </p:cNvCxnSpPr>
          <p:nvPr/>
        </p:nvCxnSpPr>
        <p:spPr bwMode="auto">
          <a:xfrm flipH="1" flipV="1">
            <a:off x="3714750" y="5619331"/>
            <a:ext cx="1546182" cy="339543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92D050"/>
            </a:solidFill>
            <a:prstDash val="sysDash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839506A6-D357-4CC4-9488-4982A916D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F3D7151A-FAD1-4B34-B31D-F417B77A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65295D3-7927-49E7-B7AC-237300A61E7E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ECAFCF50-9AE3-45B3-A205-B6B1425CF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uk-UA" altLang="ru-RU" sz="2400" b="1">
                <a:solidFill>
                  <a:srgbClr val="0000FF"/>
                </a:solidFill>
                <a:latin typeface="Tahoma" panose="020B0604030504040204" pitchFamily="34" charset="0"/>
              </a:rPr>
              <a:t>Серверна частина. </a:t>
            </a:r>
            <a:r>
              <a:rPr lang="en-US" altLang="ru-RU" sz="2400" b="1" i="1">
                <a:solidFill>
                  <a:srgbClr val="0000FF"/>
                </a:solidFill>
                <a:latin typeface="Tahoma" panose="020B0604030504040204" pitchFamily="34" charset="0"/>
              </a:rPr>
              <a:t>pom.xml</a:t>
            </a:r>
            <a:endParaRPr lang="uk-UA" altLang="ru-RU" sz="2400" b="1" i="1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uk-UA" altLang="ru-RU" sz="2400" b="1">
                <a:solidFill>
                  <a:srgbClr val="0000FF"/>
                </a:solidFill>
                <a:latin typeface="Tahoma" panose="020B0604030504040204" pitchFamily="34" charset="0"/>
              </a:rPr>
              <a:t>Клієнтська частина. </a:t>
            </a:r>
            <a:r>
              <a:rPr lang="en-US" altLang="ru-RU" sz="2400" b="1" i="1">
                <a:solidFill>
                  <a:srgbClr val="0000FF"/>
                </a:solidFill>
                <a:latin typeface="Tahoma" panose="020B0604030504040204" pitchFamily="34" charset="0"/>
              </a:rPr>
              <a:t>pom.xml</a:t>
            </a:r>
            <a:endParaRPr lang="uk-UA" altLang="ru-RU" sz="2400" b="1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298D9FAE-C12E-44FF-B328-2FD1334DF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8CDB2D-5E34-4133-9F11-9150AA1D9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" y="727075"/>
            <a:ext cx="8024813" cy="6097588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B05D24-546B-431F-9C05-07AB12568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613" y="3890963"/>
            <a:ext cx="7418387" cy="2862262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22536" name="Rectangle 4">
            <a:extLst>
              <a:ext uri="{FF2B5EF4-FFF2-40B4-BE49-F238E27FC236}">
                <a16:creationId xmlns:a16="http://schemas.microsoft.com/office/drawing/2014/main" id="{D7D4884B-DB14-40DF-81CC-CAF8659C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40025"/>
            <a:ext cx="3240087" cy="376238"/>
          </a:xfrm>
          <a:prstGeom prst="rect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uk-UA"/>
          </a:p>
        </p:txBody>
      </p:sp>
      <p:sp>
        <p:nvSpPr>
          <p:cNvPr id="22537" name="Rectangle 4">
            <a:extLst>
              <a:ext uri="{FF2B5EF4-FFF2-40B4-BE49-F238E27FC236}">
                <a16:creationId xmlns:a16="http://schemas.microsoft.com/office/drawing/2014/main" id="{D5792F88-17F8-457D-A490-086F7D74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754688"/>
            <a:ext cx="1511300" cy="195262"/>
          </a:xfrm>
          <a:prstGeom prst="rect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uk-UA"/>
          </a:p>
        </p:txBody>
      </p:sp>
      <p:cxnSp>
        <p:nvCxnSpPr>
          <p:cNvPr id="22538" name="Прямая со стрелкой 5">
            <a:extLst>
              <a:ext uri="{FF2B5EF4-FFF2-40B4-BE49-F238E27FC236}">
                <a16:creationId xmlns:a16="http://schemas.microsoft.com/office/drawing/2014/main" id="{9A67ADCE-8E19-4D79-B23C-D31BFC15FA6B}"/>
              </a:ext>
            </a:extLst>
          </p:cNvPr>
          <p:cNvCxnSpPr>
            <a:cxnSpLocks noChangeShapeType="1"/>
            <a:stCxn id="22536" idx="2"/>
            <a:endCxn id="22537" idx="0"/>
          </p:cNvCxnSpPr>
          <p:nvPr/>
        </p:nvCxnSpPr>
        <p:spPr bwMode="auto">
          <a:xfrm>
            <a:off x="2303463" y="3116263"/>
            <a:ext cx="1008062" cy="2638425"/>
          </a:xfrm>
          <a:prstGeom prst="straightConnector1">
            <a:avLst/>
          </a:prstGeom>
          <a:noFill/>
          <a:ln w="63500" cmpd="dbl" algn="ctr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5">
            <a:extLst>
              <a:ext uri="{FF2B5EF4-FFF2-40B4-BE49-F238E27FC236}">
                <a16:creationId xmlns:a16="http://schemas.microsoft.com/office/drawing/2014/main" id="{D5A4D67A-207E-4F7E-A28B-5EE1F961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216" y="6336505"/>
            <a:ext cx="3714749" cy="452439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При копіюванні класів можна без плагіну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E29482B6-425B-4286-86A3-77FF3779E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C76B6312-DBA1-4D32-8024-0F6E7CEFA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DF9EC18-36CB-464E-ACE4-EA31F2AEF909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639A5BD7-2C26-4AA6-92E8-5F61E2A60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altLang="ru-RU" sz="2400" b="1" i="1">
                <a:solidFill>
                  <a:srgbClr val="2D2DB9"/>
                </a:solidFill>
                <a:latin typeface="Tahoma" panose="020B0604030504040204" pitchFamily="34" charset="0"/>
              </a:rPr>
              <a:t>gRPC  </a:t>
            </a:r>
            <a:r>
              <a:rPr lang="en-US" altLang="ru-RU" sz="2400" b="1">
                <a:solidFill>
                  <a:srgbClr val="2D2DB9"/>
                </a:solidFill>
                <a:latin typeface="Tahoma" panose="020B0604030504040204" pitchFamily="34" charset="0"/>
              </a:rPr>
              <a:t>:</a:t>
            </a:r>
            <a:r>
              <a:rPr lang="en-US" altLang="ru-RU" sz="2400" b="1" i="1">
                <a:solidFill>
                  <a:srgbClr val="2D2DB9"/>
                </a:solidFill>
                <a:latin typeface="Tahoma" panose="020B0604030504040204" pitchFamily="34" charset="0"/>
              </a:rPr>
              <a:t> 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висока продуктивність (досягається за рахунок використання </a:t>
            </a:r>
            <a:r>
              <a:rPr lang="uk-UA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/2 та </a:t>
            </a:r>
            <a:r>
              <a:rPr lang="uk-UA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Protocol Buffers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uk-UA" altLang="ru-RU" sz="2400" b="1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8197" name="Line 5">
            <a:extLst>
              <a:ext uri="{FF2B5EF4-FFF2-40B4-BE49-F238E27FC236}">
                <a16:creationId xmlns:a16="http://schemas.microsoft.com/office/drawing/2014/main" id="{A66FEC74-DAA5-420F-ACF6-B3CE1929A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A3FACBE6-15B6-4821-82D9-F7D49C0F0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300"/>
            <a:ext cx="9144000" cy="537210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8016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en-US" altLang="uk-UA" sz="2000" b="1" dirty="0">
                <a:latin typeface="Tahoma" panose="020B0604030504040204" pitchFamily="34" charset="0"/>
                <a:cs typeface="Tahoma" panose="020B0604030504040204" pitchFamily="34" charset="0"/>
              </a:rPr>
              <a:t>/2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бінарний протокол;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підтримка потоків даних</a:t>
            </a:r>
            <a:r>
              <a:rPr lang="en-US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uk-UA" altLang="uk-UA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uk-UA" sz="2000" dirty="0" err="1">
                <a:latin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Protocol Buffers </a:t>
            </a:r>
            <a:r>
              <a:rPr lang="en-US" altLang="uk-UA" sz="2000" b="1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uk-UA" sz="2000" b="1" i="1" dirty="0" err="1">
                <a:latin typeface="Tahoma" panose="020B0604030504040204" pitchFamily="34" charset="0"/>
                <a:cs typeface="Tahoma" panose="020B0604030504040204" pitchFamily="34" charset="0"/>
              </a:rPr>
              <a:t>protobuf</a:t>
            </a:r>
            <a:r>
              <a:rPr lang="en-US" altLang="uk-UA" sz="2000" b="1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формат серіалізації/</a:t>
            </a:r>
            <a:r>
              <a:rPr lang="uk-UA" altLang="uk-UA" sz="2000" dirty="0" err="1">
                <a:latin typeface="Tahoma" panose="020B0604030504040204" pitchFamily="34" charset="0"/>
                <a:cs typeface="Tahoma" panose="020B0604030504040204" pitchFamily="34" charset="0"/>
              </a:rPr>
              <a:t>десеріалізаціі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 для передачі даних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використовується строга типізація полів;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застосовується бінарний формат;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час виконання серіалізації/</a:t>
            </a:r>
            <a:r>
              <a:rPr lang="uk-UA" altLang="uk-UA" sz="2000" dirty="0" err="1">
                <a:latin typeface="Tahoma" panose="020B0604030504040204" pitchFamily="34" charset="0"/>
                <a:cs typeface="Tahoma" panose="020B0604030504040204" pitchFamily="34" charset="0"/>
              </a:rPr>
              <a:t>десеріалізаціі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 та розмір повідомлень значно менші порівняно з </a:t>
            </a:r>
            <a:r>
              <a:rPr lang="en-US" altLang="uk-UA" sz="2000" i="1" dirty="0">
                <a:latin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en-US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uk-UA" sz="2000" i="1" dirty="0">
                <a:latin typeface="Tahoma" panose="020B0604030504040204" pitchFamily="34" charset="0"/>
                <a:cs typeface="Tahoma" panose="020B0604030504040204" pitchFamily="34" charset="0"/>
              </a:rPr>
              <a:t>XML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uk-UA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uk-UA" sz="2000" i="1" dirty="0" err="1">
                <a:latin typeface="Tahoma" panose="020B0604030504040204" pitchFamily="34" charset="0"/>
                <a:cs typeface="Tahoma" panose="020B0604030504040204" pitchFamily="34" charset="0"/>
              </a:rPr>
              <a:t>protobuf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-файли ґрунтуються на принципах </a:t>
            </a:r>
            <a:r>
              <a:rPr lang="en-US" altLang="uk-UA" sz="2000" i="1" dirty="0">
                <a:latin typeface="Tahoma" panose="020B0604030504040204" pitchFamily="34" charset="0"/>
                <a:cs typeface="Tahoma" panose="020B0604030504040204" pitchFamily="34" charset="0"/>
              </a:rPr>
              <a:t>IDL</a:t>
            </a:r>
            <a:r>
              <a:rPr lang="en-US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uk-UA" altLang="uk-UA" sz="2000" dirty="0">
                <a:latin typeface="Tahoma" panose="020B0604030504040204" pitchFamily="34" charset="0"/>
                <a:cs typeface="Tahoma" panose="020B0604030504040204" pitchFamily="34" charset="0"/>
              </a:rPr>
              <a:t>специфікації.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76557744-D883-468C-B293-C08242D9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B1723DD0-B11F-4F96-8E23-73CFE6F6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29D0318-66EA-4368-86EB-E09EBA6A31C7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EE2A5056-A31B-482B-B50C-08D79764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Фрагмент файлу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  <a:t>pom.xml: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uk-UA" sz="2400" b="1" dirty="0">
                <a:solidFill>
                  <a:srgbClr val="008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uk-UA" sz="2400" b="1" dirty="0">
                <a:solidFill>
                  <a:srgbClr val="3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dependencies</a:t>
            </a:r>
            <a:r>
              <a:rPr lang="en-US" altLang="uk-UA" sz="2400" b="1" dirty="0">
                <a:solidFill>
                  <a:srgbClr val="008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uk-UA" altLang="uk-UA" sz="2400" b="1" dirty="0">
                <a:solidFill>
                  <a:srgbClr val="008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… </a:t>
            </a:r>
            <a:r>
              <a:rPr lang="en-US" altLang="uk-UA" sz="2400" b="1" dirty="0">
                <a:solidFill>
                  <a:srgbClr val="008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uk-UA" sz="2400" b="1" dirty="0">
                <a:solidFill>
                  <a:srgbClr val="3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dependencies</a:t>
            </a:r>
            <a:r>
              <a:rPr lang="en-US" altLang="uk-UA" sz="2400" b="1" dirty="0">
                <a:solidFill>
                  <a:srgbClr val="008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uk-UA" altLang="uk-UA" sz="2400" b="1" dirty="0">
                <a:solidFill>
                  <a:srgbClr val="008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8B5DB59A-3895-408C-9966-54192D618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121862" name="Рисунок 5">
            <a:extLst>
              <a:ext uri="{FF2B5EF4-FFF2-40B4-BE49-F238E27FC236}">
                <a16:creationId xmlns:a16="http://schemas.microsoft.com/office/drawing/2014/main" id="{E947A72D-83CF-4727-AE15-8FAAF3E8A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3" y="679513"/>
            <a:ext cx="7187737" cy="5514911"/>
          </a:xfrm>
          <a:prstGeom prst="rect">
            <a:avLst/>
          </a:prstGeom>
          <a:noFill/>
          <a:ln w="508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4583" name="Text Box 4">
            <a:extLst>
              <a:ext uri="{FF2B5EF4-FFF2-40B4-BE49-F238E27FC236}">
                <a16:creationId xmlns:a16="http://schemas.microsoft.com/office/drawing/2014/main" id="{5AFE82FD-1A15-499B-ADD8-6CC3CB0C5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9619" y="652090"/>
            <a:ext cx="2640013" cy="384175"/>
          </a:xfrm>
          <a:prstGeom prst="rect">
            <a:avLst/>
          </a:prstGeom>
          <a:solidFill>
            <a:srgbClr val="FFFFCC"/>
          </a:solidFill>
          <a:ln w="25560" cap="sq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952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pom.xml (</a:t>
            </a:r>
            <a:r>
              <a:rPr lang="uk-UA" altLang="ru-RU" sz="1800">
                <a:latin typeface="Tahoma" panose="020B0604030504040204" pitchFamily="34" charset="0"/>
              </a:rPr>
              <a:t>фрагмент</a:t>
            </a:r>
            <a:r>
              <a:rPr lang="en-US" altLang="ru-RU" sz="1800">
                <a:latin typeface="Tahoma" panose="020B0604030504040204" pitchFamily="34" charset="0"/>
              </a:rPr>
              <a:t>)</a:t>
            </a:r>
            <a:endParaRPr lang="uk-UA" altLang="ru-RU" sz="1800" b="1" i="1"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7F9D58A-A1AB-4891-AE80-995B37575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311" y="5740089"/>
            <a:ext cx="4412576" cy="1080120"/>
          </a:xfrm>
          <a:prstGeom prst="rect">
            <a:avLst/>
          </a:prstGeom>
          <a:solidFill>
            <a:srgbClr val="FFFFFF"/>
          </a:solidFill>
          <a:ln w="6350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lIns="18000" tIns="82800" rIns="0" bIns="10800"/>
          <a:lstStyle>
            <a:lvl1pPr indent="952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>
              <a:spcBef>
                <a:spcPts val="0"/>
              </a:spcBef>
              <a:defRPr/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1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sz="12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indent="0">
              <a:spcBef>
                <a:spcPts val="0"/>
              </a:spcBef>
              <a:defRPr/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 &lt;</a:t>
            </a:r>
            <a:r>
              <a:rPr lang="en-US" sz="1200" b="1" i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12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io.github.lognet</a:t>
            </a:r>
            <a:r>
              <a:rPr lang="en-US" sz="12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1" i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12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indent="0">
              <a:spcBef>
                <a:spcPts val="0"/>
              </a:spcBef>
              <a:defRPr/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 &lt;</a:t>
            </a:r>
            <a:r>
              <a:rPr lang="en-US" sz="1200" b="1" i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sz="12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grpc</a:t>
            </a:r>
            <a:r>
              <a:rPr lang="en-US" sz="12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-spring-boot-starter&lt;/</a:t>
            </a:r>
            <a:r>
              <a:rPr lang="en-US" sz="1200" b="1" i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sz="12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&gt;  </a:t>
            </a:r>
          </a:p>
          <a:p>
            <a:pPr indent="0">
              <a:spcBef>
                <a:spcPts val="0"/>
              </a:spcBef>
              <a:defRPr/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200" b="1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12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&gt;4.5.4&lt;/</a:t>
            </a:r>
            <a:r>
              <a:rPr lang="en-US" sz="1200" b="1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12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pPr indent="0">
              <a:spcBef>
                <a:spcPts val="0"/>
              </a:spcBef>
              <a:defRPr/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1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sz="12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&gt;</a:t>
            </a:r>
            <a:endParaRPr lang="uk-UA" altLang="ru-RU" sz="12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7A513F4E-3C17-438A-A404-F86923B73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362" y="6525344"/>
            <a:ext cx="1900238" cy="294865"/>
          </a:xfrm>
          <a:prstGeom prst="rect">
            <a:avLst/>
          </a:prstGeom>
          <a:solidFill>
            <a:srgbClr val="FFFFCC"/>
          </a:solidFill>
          <a:ln w="25560" cap="sq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952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sz="18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Spring-boot</a:t>
            </a:r>
            <a:endParaRPr lang="uk-UA" altLang="ru-RU" sz="1800" b="1" i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76557744-D883-468C-B293-C08242D9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B1723DD0-B11F-4F96-8E23-73CFE6F6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29D0318-66EA-4368-86EB-E09EBA6A31C7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EE2A5056-A31B-482B-B50C-08D79764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Spring-boot</a:t>
            </a:r>
            <a:endParaRPr lang="uk-UA" altLang="ru-RU" sz="2400" b="1" i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8B5DB59A-3895-408C-9966-54192D618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7524AB-D093-4F0E-9FB6-DBFB3E3DC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8" y="1052736"/>
            <a:ext cx="7811022" cy="1748054"/>
          </a:xfrm>
          <a:prstGeom prst="rect">
            <a:avLst/>
          </a:prstGeom>
          <a:solidFill>
            <a:srgbClr val="FFFFFF"/>
          </a:solidFill>
          <a:ln w="6350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lIns="18000" tIns="82800" rIns="0" bIns="10800"/>
          <a:lstStyle>
            <a:lvl1pPr indent="952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>
              <a:spcBef>
                <a:spcPts val="0"/>
              </a:spcBef>
              <a:defRPr/>
            </a:pPr>
            <a:r>
              <a:rPr lang="en-US" sz="20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1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sz="20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indent="0">
              <a:spcBef>
                <a:spcPts val="0"/>
              </a:spcBef>
              <a:defRPr/>
            </a:pPr>
            <a:r>
              <a:rPr lang="en-US" sz="20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 &lt;</a:t>
            </a:r>
            <a:r>
              <a:rPr lang="en-US" sz="2000" b="1" i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20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io.github.lognet</a:t>
            </a:r>
            <a:r>
              <a:rPr lang="en-US" sz="20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1" i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20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indent="0">
              <a:spcBef>
                <a:spcPts val="0"/>
              </a:spcBef>
              <a:defRPr/>
            </a:pPr>
            <a:r>
              <a:rPr lang="en-US" sz="20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 &lt;</a:t>
            </a:r>
            <a:r>
              <a:rPr lang="en-US" sz="2000" b="1" i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sz="20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grpc</a:t>
            </a:r>
            <a:r>
              <a:rPr lang="en-US" sz="20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-spring-boot-starter&lt;/</a:t>
            </a:r>
            <a:r>
              <a:rPr lang="en-US" sz="2000" b="1" i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sz="20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&gt;     </a:t>
            </a:r>
          </a:p>
          <a:p>
            <a:pPr indent="0">
              <a:spcBef>
                <a:spcPts val="0"/>
              </a:spcBef>
              <a:defRPr/>
            </a:pPr>
            <a:r>
              <a:rPr lang="en-US" sz="20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2000" b="1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20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&gt;4.5.4&lt;/</a:t>
            </a:r>
            <a:r>
              <a:rPr lang="en-US" sz="2000" b="1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20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pPr indent="0">
              <a:spcBef>
                <a:spcPts val="0"/>
              </a:spcBef>
              <a:defRPr/>
            </a:pPr>
            <a:r>
              <a:rPr lang="en-US" sz="20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1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sz="2000" b="0" i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&gt;</a:t>
            </a:r>
            <a:endParaRPr lang="uk-UA" altLang="ru-RU" sz="20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148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9088DBC3-A293-4D6A-86EC-F8D0177AD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ED6E6BB7-AE29-4AC4-8D0B-5446658E5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00042B4-F9EF-4C86-A483-DBCB49280103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13A8E2BA-20E3-47A2-BB9C-4B0879A0D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altLang="uk-UA" sz="2400" b="1" i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Клієнт, сервер. </a:t>
            </a:r>
            <a:b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Використання </a:t>
            </a:r>
            <a:r>
              <a:rPr lang="uk-UA" altLang="ru-RU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згенерованих </a:t>
            </a:r>
            <a:r>
              <a:rPr lang="en-US" altLang="uk-UA" sz="2400" b="1" i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java-</a:t>
            </a:r>
            <a: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класів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559414FA-4CFF-40AE-BD23-02E9E62F4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26630" name="Рисунок 2">
            <a:extLst>
              <a:ext uri="{FF2B5EF4-FFF2-40B4-BE49-F238E27FC236}">
                <a16:creationId xmlns:a16="http://schemas.microsoft.com/office/drawing/2014/main" id="{E8C4EA6E-3290-47A5-A821-F6950B4D6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4427538" cy="3254375"/>
          </a:xfrm>
          <a:prstGeom prst="rect">
            <a:avLst/>
          </a:prstGeom>
          <a:noFill/>
          <a:ln w="412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1" name="Рисунок 4">
            <a:extLst>
              <a:ext uri="{FF2B5EF4-FFF2-40B4-BE49-F238E27FC236}">
                <a16:creationId xmlns:a16="http://schemas.microsoft.com/office/drawing/2014/main" id="{ED0237D5-C30F-42D1-BB25-C57EF74AB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016250"/>
            <a:ext cx="4932362" cy="3841750"/>
          </a:xfrm>
          <a:prstGeom prst="rect">
            <a:avLst/>
          </a:prstGeom>
          <a:noFill/>
          <a:ln w="412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2" name="Rectangle 15">
            <a:extLst>
              <a:ext uri="{FF2B5EF4-FFF2-40B4-BE49-F238E27FC236}">
                <a16:creationId xmlns:a16="http://schemas.microsoft.com/office/drawing/2014/main" id="{8F8DA223-17C6-41D1-8D3D-94D0CBEFF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414" y="2321478"/>
            <a:ext cx="1907624" cy="703262"/>
          </a:xfrm>
          <a:prstGeom prst="rect">
            <a:avLst/>
          </a:prstGeom>
          <a:solidFill>
            <a:srgbClr val="FFFFA6"/>
          </a:solidFill>
          <a:ln w="889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Згенеровані </a:t>
            </a:r>
            <a:r>
              <a:rPr lang="en-US" altLang="uk-UA" sz="1800" b="1" i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java-</a:t>
            </a:r>
            <a:r>
              <a:rPr lang="uk-UA" altLang="uk-UA" sz="18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класи</a:t>
            </a: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9F2A0C-4FFB-4C3B-8723-0A44ED369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43" y="3875088"/>
            <a:ext cx="3717776" cy="768714"/>
          </a:xfrm>
          <a:prstGeom prst="rect">
            <a:avLst/>
          </a:prstGeom>
          <a:ln w="63500">
            <a:solidFill>
              <a:srgbClr val="FF0000"/>
            </a:solidFill>
          </a:ln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87DF0CDD-9B6E-4889-BA39-2BECC4A8F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298" y="633697"/>
            <a:ext cx="2160240" cy="479425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Серверний </a:t>
            </a:r>
            <a:r>
              <a:rPr lang="uk-UA" altLang="ru-RU" sz="18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проєкт</a:t>
            </a:r>
            <a:endParaRPr lang="uk-UA" altLang="ru-RU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DBA41875-04A0-497C-A561-888599D43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763" y="3016250"/>
            <a:ext cx="2408237" cy="479425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Клієнтський </a:t>
            </a:r>
            <a:r>
              <a:rPr lang="uk-UA" altLang="ru-RU" sz="18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проєкт</a:t>
            </a:r>
            <a:endParaRPr lang="uk-UA" altLang="ru-RU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200A2DD-1E5F-4049-AEAB-E90EC3728768}"/>
              </a:ext>
            </a:extLst>
          </p:cNvPr>
          <p:cNvCxnSpPr/>
          <p:nvPr/>
        </p:nvCxnSpPr>
        <p:spPr bwMode="auto">
          <a:xfrm flipV="1">
            <a:off x="3419872" y="3081403"/>
            <a:ext cx="813925" cy="75185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6">
            <a:extLst>
              <a:ext uri="{FF2B5EF4-FFF2-40B4-BE49-F238E27FC236}">
                <a16:creationId xmlns:a16="http://schemas.microsoft.com/office/drawing/2014/main" id="{B8503ADF-8700-4A74-B786-DC88D9A48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557543"/>
            <a:ext cx="3600078" cy="2244725"/>
          </a:xfrm>
          <a:prstGeom prst="rect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0D13B2DA-D625-4B48-B2F2-FF7C402AC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564" y="4400952"/>
            <a:ext cx="4010545" cy="2388155"/>
          </a:xfrm>
          <a:prstGeom prst="rect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9088DBC3-A293-4D6A-86EC-F8D0177AD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ED6E6BB7-AE29-4AC4-8D0B-5446658E5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00042B4-F9EF-4C86-A483-DBCB49280103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13A8E2BA-20E3-47A2-BB9C-4B0879A0D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altLang="uk-UA" sz="2400" b="1" i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Клієнт, сервер. З</a:t>
            </a:r>
            <a:r>
              <a:rPr lang="uk-UA" altLang="ru-RU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генеровані </a:t>
            </a:r>
            <a:r>
              <a:rPr lang="en-US" altLang="uk-UA" sz="2400" b="1" i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java-</a:t>
            </a:r>
            <a: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класи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559414FA-4CFF-40AE-BD23-02E9E62F4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D42F3E-8AED-4131-A08F-EFCA1E3E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214"/>
            <a:ext cx="6372200" cy="4671802"/>
          </a:xfrm>
          <a:prstGeom prst="rect">
            <a:avLst/>
          </a:prstGeom>
          <a:ln w="63500">
            <a:solidFill>
              <a:srgbClr val="7030A0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E85F2D-06B7-4429-9331-16908197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403816"/>
            <a:ext cx="6084168" cy="4460630"/>
          </a:xfrm>
          <a:prstGeom prst="rect">
            <a:avLst/>
          </a:prstGeom>
          <a:ln w="63500">
            <a:solidFill>
              <a:srgbClr val="7030A0"/>
            </a:solidFill>
          </a:ln>
        </p:spPr>
      </p:pic>
      <p:sp>
        <p:nvSpPr>
          <p:cNvPr id="17" name="Овал 1">
            <a:extLst>
              <a:ext uri="{FF2B5EF4-FFF2-40B4-BE49-F238E27FC236}">
                <a16:creationId xmlns:a16="http://schemas.microsoft.com/office/drawing/2014/main" id="{269FF1E9-BA24-44CA-B26E-77C5D8FE4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470073"/>
            <a:ext cx="1296144" cy="308909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  <p:sp>
        <p:nvSpPr>
          <p:cNvPr id="18" name="Овал 1">
            <a:extLst>
              <a:ext uri="{FF2B5EF4-FFF2-40B4-BE49-F238E27FC236}">
                <a16:creationId xmlns:a16="http://schemas.microsoft.com/office/drawing/2014/main" id="{2F90D71C-ADCD-4B62-907A-6ED19F88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403816"/>
            <a:ext cx="1296144" cy="308909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  <p:sp>
        <p:nvSpPr>
          <p:cNvPr id="19" name="Овал 1">
            <a:extLst>
              <a:ext uri="{FF2B5EF4-FFF2-40B4-BE49-F238E27FC236}">
                <a16:creationId xmlns:a16="http://schemas.microsoft.com/office/drawing/2014/main" id="{3F9FB3C9-53CC-474C-98EC-E69E61687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5343642"/>
            <a:ext cx="648072" cy="859188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42931476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9088DBC3-A293-4D6A-86EC-F8D0177AD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ED6E6BB7-AE29-4AC4-8D0B-5446658E5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00042B4-F9EF-4C86-A483-DBCB49280103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13A8E2BA-20E3-47A2-BB9C-4B0879A0D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altLang="uk-UA" sz="2400" b="1" i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Клієнт, сервер. З</a:t>
            </a:r>
            <a:r>
              <a:rPr lang="uk-UA" altLang="ru-RU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генеровані </a:t>
            </a:r>
            <a:r>
              <a:rPr lang="en-US" altLang="uk-UA" sz="2400" b="1" i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java-</a:t>
            </a:r>
            <a: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класи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559414FA-4CFF-40AE-BD23-02E9E62F4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0B59FF-BE5F-4D8A-82A7-6DB82878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" y="660240"/>
            <a:ext cx="8458200" cy="6201160"/>
          </a:xfrm>
          <a:prstGeom prst="rect">
            <a:avLst/>
          </a:prstGeom>
        </p:spPr>
      </p:pic>
      <p:sp>
        <p:nvSpPr>
          <p:cNvPr id="13" name="Овал 1">
            <a:extLst>
              <a:ext uri="{FF2B5EF4-FFF2-40B4-BE49-F238E27FC236}">
                <a16:creationId xmlns:a16="http://schemas.microsoft.com/office/drawing/2014/main" id="{0F78574C-B3AD-4432-AC30-F097DE94A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1844824"/>
            <a:ext cx="1296144" cy="308909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  <p:sp>
        <p:nvSpPr>
          <p:cNvPr id="14" name="Овал 1">
            <a:extLst>
              <a:ext uri="{FF2B5EF4-FFF2-40B4-BE49-F238E27FC236}">
                <a16:creationId xmlns:a16="http://schemas.microsoft.com/office/drawing/2014/main" id="{00C14787-FADF-43CA-8383-386DF6151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4812755"/>
            <a:ext cx="576065" cy="1213266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4401080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D9777281-D547-47DE-973D-CD35A468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F7F65E1D-FC28-4332-B09A-914804E48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644CF0E-DCFA-4DD5-B2B8-4411588334D8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07D228CC-E4CD-48F6-9F47-B099DC39D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Серверний </a:t>
            </a:r>
            <a:r>
              <a:rPr lang="uk-UA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проєкт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Клас </a:t>
            </a: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ServerClass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(1/2)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83E1F7BB-447F-4CB5-9251-0C47C41D9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28678" name="Рисунок 4">
            <a:extLst>
              <a:ext uri="{FF2B5EF4-FFF2-40B4-BE49-F238E27FC236}">
                <a16:creationId xmlns:a16="http://schemas.microsoft.com/office/drawing/2014/main" id="{6607FA0E-EC33-46C3-8896-937FC3968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838"/>
            <a:ext cx="8799513" cy="6338887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9" name="Rectangle 6">
            <a:extLst>
              <a:ext uri="{FF2B5EF4-FFF2-40B4-BE49-F238E27FC236}">
                <a16:creationId xmlns:a16="http://schemas.microsoft.com/office/drawing/2014/main" id="{5A8100B8-1FDA-44EC-BFCA-ABBC1626E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657850"/>
            <a:ext cx="2374900" cy="735013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8680" name="Rectangle 6">
            <a:extLst>
              <a:ext uri="{FF2B5EF4-FFF2-40B4-BE49-F238E27FC236}">
                <a16:creationId xmlns:a16="http://schemas.microsoft.com/office/drawing/2014/main" id="{3E09431A-3282-4D9C-BC4E-9BA218F1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049713"/>
            <a:ext cx="4025900" cy="735012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499A2155-BDC2-4424-B46E-5F965FCC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289051"/>
            <a:ext cx="3024336" cy="479425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Склад серверного </a:t>
            </a:r>
            <a:r>
              <a:rPr lang="uk-UA" altLang="ru-RU" sz="18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проєкту</a:t>
            </a:r>
            <a:endParaRPr lang="uk-UA" altLang="ru-RU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8309B61-02FD-4491-B9B4-2E61D63D8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24" y="4370932"/>
            <a:ext cx="2012543" cy="426102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DD44D9C-C246-48CA-B231-8870D58D3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30" y="3764507"/>
            <a:ext cx="2374900" cy="606425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774784F-35DD-44EA-A042-8E5610E5FDE4}"/>
              </a:ext>
            </a:extLst>
          </p:cNvPr>
          <p:cNvCxnSpPr/>
          <p:nvPr/>
        </p:nvCxnSpPr>
        <p:spPr bwMode="auto">
          <a:xfrm>
            <a:off x="5928226" y="3626135"/>
            <a:ext cx="1884134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5A202F8-826A-4572-AE3B-85179C54FD50}"/>
              </a:ext>
            </a:extLst>
          </p:cNvPr>
          <p:cNvCxnSpPr/>
          <p:nvPr/>
        </p:nvCxnSpPr>
        <p:spPr bwMode="auto">
          <a:xfrm>
            <a:off x="5928226" y="3801499"/>
            <a:ext cx="1452086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5">
            <a:extLst>
              <a:ext uri="{FF2B5EF4-FFF2-40B4-BE49-F238E27FC236}">
                <a16:creationId xmlns:a16="http://schemas.microsoft.com/office/drawing/2014/main" id="{55437A58-1EED-4A63-A8AE-97F92D2E9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646" y="3327826"/>
            <a:ext cx="1035050" cy="361949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ru-RU" sz="1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Port 8080</a:t>
            </a:r>
            <a:endParaRPr lang="uk-UA" altLang="ru-RU" sz="1400" i="1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9A8FDE-4EFC-46BA-9B9B-DB176DCD8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694" y="382933"/>
            <a:ext cx="5232002" cy="1220184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5BB0528-4D5B-4CF3-8FC3-B71705B1028E}"/>
              </a:ext>
            </a:extLst>
          </p:cNvPr>
          <p:cNvCxnSpPr/>
          <p:nvPr/>
        </p:nvCxnSpPr>
        <p:spPr bwMode="auto">
          <a:xfrm flipH="1">
            <a:off x="7956376" y="1603117"/>
            <a:ext cx="720081" cy="172470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01EFCB18-C20E-45AD-AFC7-2FFE3A6BD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A39ED810-C8E5-4D0A-AF14-8749D947B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0525C9E-CCCD-419B-9480-DC5323A26AD1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D2F08809-66E5-480F-B479-8662A7BCD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Серверний </a:t>
            </a:r>
            <a:r>
              <a:rPr lang="uk-UA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проєкт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Клас </a:t>
            </a: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ServerClass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(2/2)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C3799A9F-910F-4B60-A230-D405216F8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AC160CEA-721F-40D3-AED6-BB34CAD27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300"/>
            <a:ext cx="8243888" cy="5172075"/>
          </a:xfrm>
          <a:prstGeom prst="rect">
            <a:avLst/>
          </a:prstGeom>
          <a:solidFill>
            <a:schemeClr val="accent3"/>
          </a:solidFill>
          <a:ln w="50800" cap="sq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com.ttp.serverClass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java.io.IOException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com.ttp.impl.CongratulatingServiceImpl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com.ttp.impl.GreetingServiceImpl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io.grpc.Server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io.grpc.ServerBuilder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ServerClass</a:t>
            </a:r>
            <a:r>
              <a:rPr lang="en-US" altLang="uk-UA" sz="1800" b="1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dirty="0">
                <a:latin typeface="Consolas" panose="020B0609020204030204" pitchFamily="49" charset="0"/>
              </a:rPr>
              <a:t>    </a:t>
            </a: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uk-UA" sz="1800" b="1" dirty="0">
                <a:latin typeface="Consolas" panose="020B0609020204030204" pitchFamily="49" charset="0"/>
              </a:rPr>
              <a:t> main(String[] 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uk-UA" sz="1800" b="1" dirty="0"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dirty="0">
                <a:latin typeface="Consolas" panose="020B0609020204030204" pitchFamily="49" charset="0"/>
              </a:rPr>
              <a:t>    </a:t>
            </a: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IOException</a:t>
            </a:r>
            <a:r>
              <a:rPr lang="en-US" altLang="uk-UA" sz="1800" b="1" dirty="0">
                <a:latin typeface="Consolas" panose="020B0609020204030204" pitchFamily="49" charset="0"/>
              </a:rPr>
              <a:t>, </a:t>
            </a:r>
            <a:r>
              <a:rPr lang="en-US" altLang="uk-UA" sz="1800" b="1" dirty="0" err="1">
                <a:latin typeface="Consolas" panose="020B0609020204030204" pitchFamily="49" charset="0"/>
              </a:rPr>
              <a:t>InterruptedException</a:t>
            </a:r>
            <a:r>
              <a:rPr lang="en-US" altLang="uk-UA" sz="1800" b="1" dirty="0">
                <a:latin typeface="Consolas" panose="020B0609020204030204" pitchFamily="49" charset="0"/>
              </a:rPr>
              <a:t> {  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dirty="0">
                <a:latin typeface="Consolas" panose="020B0609020204030204" pitchFamily="49" charset="0"/>
              </a:rPr>
              <a:t>        Server </a:t>
            </a:r>
            <a:r>
              <a:rPr lang="en-US" altLang="uk-UA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server</a:t>
            </a:r>
            <a:r>
              <a:rPr lang="en-US" altLang="uk-UA" sz="1800" dirty="0">
                <a:latin typeface="Consolas" panose="020B0609020204030204" pitchFamily="49" charset="0"/>
              </a:rPr>
              <a:t> = </a:t>
            </a:r>
            <a:r>
              <a:rPr lang="en-US" altLang="uk-UA" sz="1800" b="1" dirty="0" err="1">
                <a:latin typeface="Consolas" panose="020B0609020204030204" pitchFamily="49" charset="0"/>
              </a:rPr>
              <a:t>ServerBuilder</a:t>
            </a:r>
            <a:r>
              <a:rPr lang="en-US" altLang="uk-UA" sz="1800" dirty="0" err="1">
                <a:latin typeface="Consolas" panose="020B0609020204030204" pitchFamily="49" charset="0"/>
              </a:rPr>
              <a:t>.</a:t>
            </a:r>
            <a:r>
              <a:rPr lang="en-US" altLang="uk-UA" sz="1800" i="1" dirty="0" err="1">
                <a:latin typeface="Consolas" panose="020B0609020204030204" pitchFamily="49" charset="0"/>
              </a:rPr>
              <a:t>forPort</a:t>
            </a:r>
            <a:r>
              <a:rPr lang="en-US" altLang="uk-UA" sz="1800" i="1" dirty="0">
                <a:latin typeface="Consolas" panose="020B0609020204030204" pitchFamily="49" charset="0"/>
              </a:rPr>
              <a:t>(8080)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dirty="0">
                <a:latin typeface="Consolas" panose="020B0609020204030204" pitchFamily="49" charset="0"/>
              </a:rPr>
              <a:t>          .</a:t>
            </a:r>
            <a:r>
              <a:rPr lang="en-US" altLang="uk-UA" sz="1800" dirty="0" err="1">
                <a:latin typeface="Consolas" panose="020B0609020204030204" pitchFamily="49" charset="0"/>
              </a:rPr>
              <a:t>addService</a:t>
            </a:r>
            <a:r>
              <a:rPr lang="en-US" altLang="uk-UA" sz="1800" dirty="0">
                <a:latin typeface="Consolas" panose="020B0609020204030204" pitchFamily="49" charset="0"/>
              </a:rPr>
              <a:t>(</a:t>
            </a: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CongratulatingServiceImpl</a:t>
            </a:r>
            <a:r>
              <a:rPr lang="en-US" altLang="uk-UA" sz="1800" b="1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dirty="0">
                <a:latin typeface="Consolas" panose="020B0609020204030204" pitchFamily="49" charset="0"/>
              </a:rPr>
              <a:t>          .</a:t>
            </a:r>
            <a:r>
              <a:rPr lang="en-US" altLang="uk-UA" sz="1800" dirty="0" err="1">
                <a:latin typeface="Consolas" panose="020B0609020204030204" pitchFamily="49" charset="0"/>
              </a:rPr>
              <a:t>addService</a:t>
            </a:r>
            <a:r>
              <a:rPr lang="en-US" altLang="uk-UA" sz="1800" dirty="0">
                <a:latin typeface="Consolas" panose="020B0609020204030204" pitchFamily="49" charset="0"/>
              </a:rPr>
              <a:t>(</a:t>
            </a: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GreetingServiceImpl</a:t>
            </a:r>
            <a:r>
              <a:rPr lang="en-US" altLang="uk-UA" sz="1800" b="1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dirty="0">
                <a:latin typeface="Consolas" panose="020B0609020204030204" pitchFamily="49" charset="0"/>
              </a:rPr>
              <a:t>          .</a:t>
            </a:r>
            <a:r>
              <a:rPr lang="en-US" altLang="uk-UA" sz="1800" b="1" dirty="0">
                <a:latin typeface="Consolas" panose="020B0609020204030204" pitchFamily="49" charset="0"/>
              </a:rPr>
              <a:t>build</a:t>
            </a:r>
            <a:r>
              <a:rPr lang="en-US" altLang="uk-UA" sz="18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dirty="0">
                <a:latin typeface="Consolas" panose="020B0609020204030204" pitchFamily="49" charset="0"/>
              </a:rPr>
              <a:t>        </a:t>
            </a:r>
            <a:r>
              <a:rPr lang="en-US" altLang="uk-UA" sz="1800" dirty="0" err="1">
                <a:latin typeface="Consolas" panose="020B0609020204030204" pitchFamily="49" charset="0"/>
              </a:rPr>
              <a:t>System.</a:t>
            </a:r>
            <a:r>
              <a:rPr lang="en-US" altLang="uk-UA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uk-UA" sz="1800" b="1" i="1" dirty="0" err="1">
                <a:latin typeface="Consolas" panose="020B0609020204030204" pitchFamily="49" charset="0"/>
              </a:rPr>
              <a:t>.println</a:t>
            </a:r>
            <a:r>
              <a:rPr lang="en-US" altLang="uk-UA" sz="1800" b="1" i="1" dirty="0">
                <a:latin typeface="Consolas" panose="020B0609020204030204" pitchFamily="49" charset="0"/>
              </a:rPr>
              <a:t>(</a:t>
            </a:r>
            <a:r>
              <a:rPr lang="en-US" altLang="uk-UA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"Starting server..."</a:t>
            </a:r>
            <a:r>
              <a:rPr lang="en-US" altLang="uk-UA" sz="1800" b="1" i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dirty="0">
                <a:latin typeface="Consolas" panose="020B0609020204030204" pitchFamily="49" charset="0"/>
              </a:rPr>
              <a:t>        </a:t>
            </a:r>
            <a:r>
              <a:rPr lang="en-US" altLang="uk-UA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server</a:t>
            </a:r>
            <a:r>
              <a:rPr lang="en-US" altLang="uk-UA" sz="1800" dirty="0" err="1">
                <a:latin typeface="Consolas" panose="020B0609020204030204" pitchFamily="49" charset="0"/>
              </a:rPr>
              <a:t>.start</a:t>
            </a:r>
            <a:r>
              <a:rPr lang="en-US" altLang="uk-UA" sz="18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dirty="0">
                <a:latin typeface="Consolas" panose="020B0609020204030204" pitchFamily="49" charset="0"/>
              </a:rPr>
              <a:t>        </a:t>
            </a:r>
            <a:r>
              <a:rPr lang="en-US" altLang="uk-UA" sz="1800" dirty="0" err="1">
                <a:latin typeface="Consolas" panose="020B0609020204030204" pitchFamily="49" charset="0"/>
              </a:rPr>
              <a:t>System.</a:t>
            </a:r>
            <a:r>
              <a:rPr lang="en-US" altLang="uk-UA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uk-UA" sz="1800" b="1" i="1" dirty="0" err="1">
                <a:latin typeface="Consolas" panose="020B0609020204030204" pitchFamily="49" charset="0"/>
              </a:rPr>
              <a:t>.println</a:t>
            </a:r>
            <a:r>
              <a:rPr lang="en-US" altLang="uk-UA" sz="1800" b="1" i="1" dirty="0">
                <a:latin typeface="Consolas" panose="020B0609020204030204" pitchFamily="49" charset="0"/>
              </a:rPr>
              <a:t>(</a:t>
            </a:r>
            <a:r>
              <a:rPr lang="en-US" altLang="uk-UA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"Server started!"</a:t>
            </a:r>
            <a:r>
              <a:rPr lang="en-US" altLang="uk-UA" sz="1800" b="1" i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dirty="0">
                <a:latin typeface="Consolas" panose="020B0609020204030204" pitchFamily="49" charset="0"/>
              </a:rPr>
              <a:t>        </a:t>
            </a:r>
            <a:r>
              <a:rPr lang="en-US" altLang="uk-UA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server</a:t>
            </a:r>
            <a:r>
              <a:rPr lang="en-US" altLang="uk-UA" sz="1800" dirty="0" err="1">
                <a:latin typeface="Consolas" panose="020B0609020204030204" pitchFamily="49" charset="0"/>
              </a:rPr>
              <a:t>.awaitTermination</a:t>
            </a:r>
            <a:r>
              <a:rPr lang="en-US" altLang="uk-UA" sz="18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uk-UA" altLang="uk-UA" sz="18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uk-UA" altLang="uk-UA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727" name="Rectangle 15">
            <a:extLst>
              <a:ext uri="{FF2B5EF4-FFF2-40B4-BE49-F238E27FC236}">
                <a16:creationId xmlns:a16="http://schemas.microsoft.com/office/drawing/2014/main" id="{77EC7AB6-B451-47C5-A13C-483ED97CF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1230313"/>
            <a:ext cx="1984375" cy="479425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Патерн</a:t>
            </a: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uk-UA" sz="1800" b="1" i="1" dirty="0">
                <a:latin typeface="Consolas" panose="020B0609020204030204" pitchFamily="49" charset="0"/>
              </a:rPr>
              <a:t>Builder</a:t>
            </a: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0728" name="Rectangle 15">
            <a:extLst>
              <a:ext uri="{FF2B5EF4-FFF2-40B4-BE49-F238E27FC236}">
                <a16:creationId xmlns:a16="http://schemas.microsoft.com/office/drawing/2014/main" id="{010FFC4B-ED52-44FB-8246-097A37159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1909763"/>
            <a:ext cx="3625850" cy="869950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Підтримка двох сервісів: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uk-UA" sz="1800" b="1" i="1" dirty="0">
                <a:latin typeface="Consolas" panose="020B0609020204030204" pitchFamily="49" charset="0"/>
              </a:rPr>
              <a:t>Congratulating</a:t>
            </a:r>
            <a:r>
              <a:rPr lang="uk-UA" altLang="uk-UA" sz="1800" b="1" dirty="0">
                <a:latin typeface="Consolas" panose="020B0609020204030204" pitchFamily="49" charset="0"/>
              </a:rPr>
              <a:t>, </a:t>
            </a:r>
            <a:r>
              <a:rPr lang="en-US" altLang="uk-UA" sz="1800" b="1" i="1" dirty="0">
                <a:latin typeface="Consolas" panose="020B0609020204030204" pitchFamily="49" charset="0"/>
              </a:rPr>
              <a:t>Greeting</a:t>
            </a:r>
            <a:endParaRPr lang="uk-UA" altLang="ru-RU" sz="1800" i="1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729" name="Rectangle 6">
            <a:extLst>
              <a:ext uri="{FF2B5EF4-FFF2-40B4-BE49-F238E27FC236}">
                <a16:creationId xmlns:a16="http://schemas.microsoft.com/office/drawing/2014/main" id="{1E866D09-D3E3-48A3-9050-862406A6B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284538"/>
            <a:ext cx="6034087" cy="1062037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C4DFC01-36C5-4492-A705-9F41A948BE50}"/>
              </a:ext>
            </a:extLst>
          </p:cNvPr>
          <p:cNvCxnSpPr/>
          <p:nvPr/>
        </p:nvCxnSpPr>
        <p:spPr bwMode="auto">
          <a:xfrm>
            <a:off x="3347864" y="3789040"/>
            <a:ext cx="2667174" cy="0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D57E609-4BB2-42A2-AC2B-97F943F63C6E}"/>
              </a:ext>
            </a:extLst>
          </p:cNvPr>
          <p:cNvCxnSpPr/>
          <p:nvPr/>
        </p:nvCxnSpPr>
        <p:spPr bwMode="auto">
          <a:xfrm>
            <a:off x="3347864" y="4077072"/>
            <a:ext cx="1872208" cy="0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2B161D-3B2A-477C-83FC-42D884555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003" y="5178425"/>
            <a:ext cx="3921435" cy="1476888"/>
          </a:xfrm>
          <a:prstGeom prst="rect">
            <a:avLst/>
          </a:prstGeom>
          <a:ln w="50800">
            <a:solidFill>
              <a:srgbClr val="7030A0"/>
            </a:solidFill>
          </a:ln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B8D995A-D9D9-45EF-8500-5445919B3E0B}"/>
              </a:ext>
            </a:extLst>
          </p:cNvPr>
          <p:cNvCxnSpPr/>
          <p:nvPr/>
        </p:nvCxnSpPr>
        <p:spPr bwMode="auto">
          <a:xfrm flipH="1" flipV="1">
            <a:off x="6444208" y="4346575"/>
            <a:ext cx="632867" cy="83185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9">
            <a:extLst>
              <a:ext uri="{FF2B5EF4-FFF2-40B4-BE49-F238E27FC236}">
                <a16:creationId xmlns:a16="http://schemas.microsoft.com/office/drawing/2014/main" id="{E38C9371-0478-49C3-B53A-7022C7864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190" y="5804183"/>
            <a:ext cx="1849417" cy="269244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840" tIns="26640" rIns="69840" bIns="26640">
            <a:spAutoFit/>
          </a:bodyPr>
          <a:lstStyle>
            <a:lvl1pPr indent="1857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>
              <a:spcBef>
                <a:spcPts val="1125"/>
              </a:spcBef>
              <a:buClrTx/>
              <a:buFontTx/>
              <a:buNone/>
            </a:pPr>
            <a:r>
              <a:rPr lang="en-US" altLang="uk-UA" sz="1400" b="1" i="1" dirty="0">
                <a:latin typeface="Tahoma" panose="020B0604030504040204" pitchFamily="34" charset="0"/>
                <a:cs typeface="Tahoma" panose="020B0604030504040204" pitchFamily="34" charset="0"/>
              </a:rPr>
              <a:t>“RPC-</a:t>
            </a:r>
            <a:r>
              <a:rPr lang="uk-UA" altLang="uk-UA" sz="1400" b="1" i="1" dirty="0">
                <a:latin typeface="Tahoma" panose="020B0604030504040204" pitchFamily="34" charset="0"/>
                <a:cs typeface="Tahoma" panose="020B0604030504040204" pitchFamily="34" charset="0"/>
              </a:rPr>
              <a:t>сервіси</a:t>
            </a:r>
            <a:r>
              <a:rPr lang="en-US" altLang="uk-UA" sz="1400" b="1" i="1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uk-UA" altLang="ru-RU" sz="1400" b="1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1710014-4E26-45FB-81F1-22699AE781F0}"/>
              </a:ext>
            </a:extLst>
          </p:cNvPr>
          <p:cNvCxnSpPr/>
          <p:nvPr/>
        </p:nvCxnSpPr>
        <p:spPr bwMode="auto">
          <a:xfrm flipH="1" flipV="1">
            <a:off x="7503318" y="2804765"/>
            <a:ext cx="316435" cy="234860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6">
            <a:extLst>
              <a:ext uri="{FF2B5EF4-FFF2-40B4-BE49-F238E27FC236}">
                <a16:creationId xmlns:a16="http://schemas.microsoft.com/office/drawing/2014/main" id="{1EE9515F-F529-4CAE-B9FD-4F193201B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1" y="1954060"/>
            <a:ext cx="3095825" cy="554539"/>
          </a:xfrm>
          <a:prstGeom prst="rect">
            <a:avLst/>
          </a:prstGeom>
          <a:noFill/>
          <a:ln w="50800" cap="sq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710508"/>
            <a:ext cx="9144000" cy="129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4400" b="1" dirty="0">
                <a:solidFill>
                  <a:srgbClr val="0000FF"/>
                </a:solidFill>
                <a:latin typeface="Tahoma" panose="020B0604030504040204" pitchFamily="34" charset="0"/>
              </a:rPr>
              <a:t>Реалізація та використання </a:t>
            </a:r>
            <a:br>
              <a:rPr lang="uk-UA" altLang="ru-RU" sz="4400" b="1" dirty="0">
                <a:solidFill>
                  <a:srgbClr val="0000FF"/>
                </a:solidFill>
                <a:latin typeface="Tahoma" panose="020B0604030504040204" pitchFamily="34" charset="0"/>
              </a:rPr>
            </a:br>
            <a:r>
              <a:rPr lang="uk-UA" altLang="ru-RU" sz="4400" b="1" dirty="0">
                <a:solidFill>
                  <a:srgbClr val="0000FF"/>
                </a:solidFill>
                <a:latin typeface="Tahoma" panose="020B0604030504040204" pitchFamily="34" charset="0"/>
              </a:rPr>
              <a:t>сервісу </a:t>
            </a:r>
            <a:r>
              <a:rPr lang="en-US" altLang="uk-UA" sz="4400" b="1" i="1" dirty="0" err="1">
                <a:latin typeface="Consolas" panose="020B0609020204030204" pitchFamily="49" charset="0"/>
              </a:rPr>
              <a:t>GreetingService</a:t>
            </a:r>
            <a:endParaRPr lang="uk-UA" altLang="ru-RU" sz="4400" b="1" i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8232C19-B7BC-49A0-ADA9-F35CC5322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" y="969865"/>
            <a:ext cx="6553200" cy="1003595"/>
          </a:xfrm>
          <a:prstGeom prst="rect">
            <a:avLst/>
          </a:prstGeom>
          <a:solidFill>
            <a:srgbClr val="FFFFFF"/>
          </a:solidFill>
          <a:ln w="5080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dirty="0">
                <a:latin typeface="Consolas" panose="020B0609020204030204" pitchFamily="49" charset="0"/>
              </a:rPr>
              <a:t>service </a:t>
            </a:r>
            <a:r>
              <a:rPr lang="en-US" altLang="uk-UA" sz="1800" b="1" dirty="0" err="1">
                <a:latin typeface="Consolas" panose="020B0609020204030204" pitchFamily="49" charset="0"/>
              </a:rPr>
              <a:t>GreetingService</a:t>
            </a:r>
            <a:r>
              <a:rPr lang="en-US" altLang="uk-UA" sz="18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dirty="0">
                <a:latin typeface="Consolas" panose="020B0609020204030204" pitchFamily="49" charset="0"/>
              </a:rPr>
              <a:t>    </a:t>
            </a:r>
            <a:r>
              <a:rPr lang="en-US" altLang="uk-UA" sz="1800" dirty="0" err="1">
                <a:latin typeface="Consolas" panose="020B0609020204030204" pitchFamily="49" charset="0"/>
              </a:rPr>
              <a:t>rpc</a:t>
            </a:r>
            <a:r>
              <a:rPr lang="en-US" altLang="uk-UA" sz="1800" dirty="0">
                <a:latin typeface="Consolas" panose="020B0609020204030204" pitchFamily="49" charset="0"/>
              </a:rPr>
              <a:t> hello(</a:t>
            </a:r>
            <a:r>
              <a:rPr lang="en-US" altLang="uk-UA" sz="1800" dirty="0" err="1">
                <a:latin typeface="Consolas" panose="020B0609020204030204" pitchFamily="49" charset="0"/>
              </a:rPr>
              <a:t>DemoRequest</a:t>
            </a:r>
            <a:r>
              <a:rPr lang="en-US" altLang="uk-UA" sz="1800" dirty="0">
                <a:latin typeface="Consolas" panose="020B0609020204030204" pitchFamily="49" charset="0"/>
              </a:rPr>
              <a:t>) returns (</a:t>
            </a:r>
            <a:r>
              <a:rPr lang="en-US" altLang="uk-UA" sz="1800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dirty="0">
                <a:latin typeface="Consolas" panose="020B0609020204030204" pitchFamily="49" charset="0"/>
              </a:rPr>
              <a:t>    </a:t>
            </a:r>
            <a:r>
              <a:rPr lang="en-US" altLang="uk-UA" sz="1800" dirty="0" err="1">
                <a:latin typeface="Consolas" panose="020B0609020204030204" pitchFamily="49" charset="0"/>
              </a:rPr>
              <a:t>rpc</a:t>
            </a:r>
            <a:r>
              <a:rPr lang="en-US" altLang="uk-UA" sz="1800" dirty="0">
                <a:latin typeface="Consolas" panose="020B0609020204030204" pitchFamily="49" charset="0"/>
              </a:rPr>
              <a:t> hi(</a:t>
            </a:r>
            <a:r>
              <a:rPr lang="en-US" altLang="uk-UA" sz="1800" dirty="0" err="1">
                <a:latin typeface="Consolas" panose="020B0609020204030204" pitchFamily="49" charset="0"/>
              </a:rPr>
              <a:t>DemoRequest</a:t>
            </a:r>
            <a:r>
              <a:rPr lang="en-US" altLang="uk-UA" sz="1800" dirty="0">
                <a:latin typeface="Consolas" panose="020B0609020204030204" pitchFamily="49" charset="0"/>
              </a:rPr>
              <a:t>) returns (</a:t>
            </a:r>
            <a:r>
              <a:rPr lang="en-US" altLang="uk-UA" sz="1800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877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Line 5">
            <a:extLst>
              <a:ext uri="{FF2B5EF4-FFF2-40B4-BE49-F238E27FC236}">
                <a16:creationId xmlns:a16="http://schemas.microsoft.com/office/drawing/2014/main" id="{83E1F7BB-447F-4CB5-9251-0C47C41D9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8674" name="Text Box 1">
            <a:extLst>
              <a:ext uri="{FF2B5EF4-FFF2-40B4-BE49-F238E27FC236}">
                <a16:creationId xmlns:a16="http://schemas.microsoft.com/office/drawing/2014/main" id="{D9777281-D547-47DE-973D-CD35A468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F7F65E1D-FC28-4332-B09A-914804E48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644CF0E-DCFA-4DD5-B2B8-4411588334D8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07D228CC-E4CD-48F6-9F47-B099DC39D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1201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Приклад клієнтського </a:t>
            </a:r>
            <a:r>
              <a:rPr lang="uk-UA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проєкту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 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Client1Class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1/2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F0DDAF-1A76-406D-923C-C50779520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41" y="908820"/>
            <a:ext cx="9144000" cy="5656384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6FE4D881-6EF9-4AD5-B8A8-6A92EA77E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1" y="1412776"/>
            <a:ext cx="3124200" cy="713606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Склад клієнтського </a:t>
            </a:r>
            <a:r>
              <a:rPr lang="uk-UA" altLang="ru-RU" sz="18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проєкту</a:t>
            </a: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000" b="1" i="1" dirty="0">
                <a:solidFill>
                  <a:schemeClr val="tx1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grpcClient1</a:t>
            </a:r>
            <a:endParaRPr lang="uk-UA" altLang="ru-RU" sz="2000" b="1" i="1" dirty="0">
              <a:solidFill>
                <a:schemeClr val="tx1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E1FADA9-CD77-40E4-B0B7-3FD7EFD46415}"/>
              </a:ext>
            </a:extLst>
          </p:cNvPr>
          <p:cNvCxnSpPr/>
          <p:nvPr/>
        </p:nvCxnSpPr>
        <p:spPr bwMode="auto">
          <a:xfrm>
            <a:off x="5540330" y="3953036"/>
            <a:ext cx="835829" cy="0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1980A60-EAE6-43AF-BA1F-A9CC68BF0AB7}"/>
              </a:ext>
            </a:extLst>
          </p:cNvPr>
          <p:cNvCxnSpPr/>
          <p:nvPr/>
        </p:nvCxnSpPr>
        <p:spPr bwMode="auto">
          <a:xfrm>
            <a:off x="6815439" y="3495736"/>
            <a:ext cx="431115" cy="0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00F8E38-ADAD-4CBF-A0C1-E86D38FA4650}"/>
              </a:ext>
            </a:extLst>
          </p:cNvPr>
          <p:cNvCxnSpPr/>
          <p:nvPr/>
        </p:nvCxnSpPr>
        <p:spPr bwMode="auto">
          <a:xfrm>
            <a:off x="5164549" y="3652411"/>
            <a:ext cx="1211610" cy="0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928163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Line 5">
            <a:extLst>
              <a:ext uri="{FF2B5EF4-FFF2-40B4-BE49-F238E27FC236}">
                <a16:creationId xmlns:a16="http://schemas.microsoft.com/office/drawing/2014/main" id="{83E1F7BB-447F-4CB5-9251-0C47C41D9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8674" name="Text Box 1">
            <a:extLst>
              <a:ext uri="{FF2B5EF4-FFF2-40B4-BE49-F238E27FC236}">
                <a16:creationId xmlns:a16="http://schemas.microsoft.com/office/drawing/2014/main" id="{D9777281-D547-47DE-973D-CD35A468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F7F65E1D-FC28-4332-B09A-914804E48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644CF0E-DCFA-4DD5-B2B8-4411588334D8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07D228CC-E4CD-48F6-9F47-B099DC39D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Приклад клієнтського </a:t>
            </a:r>
            <a:r>
              <a:rPr lang="uk-UA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проєкту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 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Client1Class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76A0DBE-0B4A-49F7-8C67-C6C1F1BB2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300"/>
            <a:ext cx="9144000" cy="5975348"/>
          </a:xfrm>
          <a:prstGeom prst="rect">
            <a:avLst/>
          </a:prstGeom>
          <a:solidFill>
            <a:schemeClr val="accent3"/>
          </a:solidFill>
          <a:ln w="50800" cap="sq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com.ttp.client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com.ttp.grpc.DemoRequest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com.ttp.grpc.DemoResponse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com.ttp.grpc.GreetingServiceGrpc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io.grpc.ManagedChannel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io.grpc.ManagedChannelBuilder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Client1Class {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ManagedChannel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channel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ManagedChannelBuilder.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forAddress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"localhost"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8080)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usePlaintext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.build();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GreetingServiceGrpc.GreetingServiceBlockingStub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stub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GreetingServiceGrpc.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newBlockingStub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channel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DemoResponse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helloResponse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stub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.hello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DemoRequest.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newBuilder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JavaJava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setLastName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gRPC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.build());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"Response received from server:\n"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b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helloResponse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channel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.shutdown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uk-U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uk-U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endParaRPr lang="uk-UA" sz="1800" b="1" dirty="0">
              <a:latin typeface="Consolas" panose="020B0609020204030204" pitchFamily="49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</a:pPr>
            <a:endParaRPr lang="uk-UA" sz="1800" b="1" dirty="0"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D3FAFF1-25DB-49E4-A2F0-B92A43225122}"/>
              </a:ext>
            </a:extLst>
          </p:cNvPr>
          <p:cNvCxnSpPr/>
          <p:nvPr/>
        </p:nvCxnSpPr>
        <p:spPr bwMode="auto">
          <a:xfrm>
            <a:off x="3635896" y="4653136"/>
            <a:ext cx="1584176" cy="0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70C5CEE-DED5-46C5-A56E-929B4AEFC01D}"/>
              </a:ext>
            </a:extLst>
          </p:cNvPr>
          <p:cNvCxnSpPr/>
          <p:nvPr/>
        </p:nvCxnSpPr>
        <p:spPr bwMode="auto">
          <a:xfrm>
            <a:off x="6444208" y="3933056"/>
            <a:ext cx="792088" cy="0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6">
            <a:extLst>
              <a:ext uri="{FF2B5EF4-FFF2-40B4-BE49-F238E27FC236}">
                <a16:creationId xmlns:a16="http://schemas.microsoft.com/office/drawing/2014/main" id="{7654382E-9EE3-4207-AD2F-0F0AFFE79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747" y="4919706"/>
            <a:ext cx="7500733" cy="452439"/>
          </a:xfrm>
          <a:prstGeom prst="rect">
            <a:avLst/>
          </a:prstGeom>
          <a:noFill/>
          <a:ln w="50800" cap="sq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6343C743-03E7-4368-BA80-CD24E3FB5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796" y="4921403"/>
            <a:ext cx="4042652" cy="479425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Не буде у модифікованому запиті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74D83CC-D780-4122-8ADF-4791D1CEC8EA}"/>
              </a:ext>
            </a:extLst>
          </p:cNvPr>
          <p:cNvCxnSpPr/>
          <p:nvPr/>
        </p:nvCxnSpPr>
        <p:spPr bwMode="auto">
          <a:xfrm>
            <a:off x="2987824" y="3933056"/>
            <a:ext cx="3384376" cy="0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5F24719E-9DBE-419D-9173-4B82F13CC646}"/>
              </a:ext>
            </a:extLst>
          </p:cNvPr>
          <p:cNvCxnSpPr/>
          <p:nvPr/>
        </p:nvCxnSpPr>
        <p:spPr bwMode="auto">
          <a:xfrm>
            <a:off x="429233" y="3037279"/>
            <a:ext cx="2918631" cy="0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6">
            <a:extLst>
              <a:ext uri="{FF2B5EF4-FFF2-40B4-BE49-F238E27FC236}">
                <a16:creationId xmlns:a16="http://schemas.microsoft.com/office/drawing/2014/main" id="{BB345FC3-EA57-47FC-B9E2-CD2CF6B66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53119"/>
            <a:ext cx="3945632" cy="447674"/>
          </a:xfrm>
          <a:prstGeom prst="rect">
            <a:avLst/>
          </a:prstGeom>
          <a:noFill/>
          <a:ln w="50800" cap="sq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86DD59E6-9BE6-40D9-B967-6CD856573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59839"/>
            <a:ext cx="1641376" cy="693279"/>
          </a:xfrm>
          <a:prstGeom prst="rect">
            <a:avLst/>
          </a:prstGeom>
          <a:noFill/>
          <a:ln w="50800" cap="sq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D65D93AB-0C40-4687-85C4-55F808CFA88F}"/>
              </a:ext>
            </a:extLst>
          </p:cNvPr>
          <p:cNvCxnSpPr/>
          <p:nvPr/>
        </p:nvCxnSpPr>
        <p:spPr bwMode="auto">
          <a:xfrm>
            <a:off x="429233" y="3926627"/>
            <a:ext cx="2414575" cy="0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84423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  <a:t>GRPC. Protocol Buffer.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Документація</a:t>
            </a:r>
            <a:r>
              <a:rPr lang="ru-RU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. </a:t>
            </a:r>
            <a:br>
              <a:rPr lang="ru-RU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</a:b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Підтримка різних мов програмування</a:t>
            </a: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1E80F81A-24C0-41A7-A3C6-1E603F84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158" y="609452"/>
            <a:ext cx="7868617" cy="330799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840" tIns="26640" rIns="69840" bIns="26640">
            <a:spAutoFit/>
          </a:bodyPr>
          <a:lstStyle>
            <a:lvl1pPr indent="1857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uk-UA" sz="1800" b="1" i="1" dirty="0">
                <a:latin typeface="Consolas" panose="020B0609020204030204" pitchFamily="49" charset="0"/>
                <a:cs typeface="Tahoma" panose="020B0604030504040204" pitchFamily="34" charset="0"/>
              </a:rPr>
              <a:t>https://developers.google.com/protocol-buffers/docs/proto3</a:t>
            </a:r>
            <a:endParaRPr lang="uk-UA" altLang="ru-RU" sz="1800" b="1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3710C9-44EC-44CA-9665-14AFCBDB5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149" y="976832"/>
            <a:ext cx="9144000" cy="5701229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456B83A5-86EA-4409-9A88-CB51C5A36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93" y="2852936"/>
            <a:ext cx="1904223" cy="2433048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4F1F26-BC80-4520-89B3-260CE024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182" y="5319882"/>
            <a:ext cx="5552256" cy="95414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C5EF50A0-3457-43BF-8435-88D85441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" y="5445223"/>
            <a:ext cx="1904223" cy="288033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7F282683-9C01-4B9C-B4A0-6DFE11CFD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199" y="4865694"/>
            <a:ext cx="2081239" cy="291497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45313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D9777281-D547-47DE-973D-CD35A468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F7F65E1D-FC28-4332-B09A-914804E48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644CF0E-DCFA-4DD5-B2B8-4411588334D8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07D228CC-E4CD-48F6-9F47-B099DC39D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Клієнтського </a:t>
            </a:r>
            <a:r>
              <a:rPr lang="uk-UA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проєкт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із модифікованим запитом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83E1F7BB-447F-4CB5-9251-0C47C41D9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0C1C1A-4B5D-44D4-B96F-AAEE15D2F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4664"/>
            <a:ext cx="8709747" cy="6453336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2D82AF3C-E8B4-4D93-945A-262005516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4005063"/>
            <a:ext cx="2996269" cy="241259"/>
          </a:xfrm>
          <a:prstGeom prst="rect">
            <a:avLst/>
          </a:prstGeom>
          <a:noFill/>
          <a:ln w="50800" cap="sq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77074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398DB767-BC6C-458E-8F54-312A370A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8913" y="6253163"/>
            <a:ext cx="289083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B05A5E0B-D784-4363-AD14-D37BC7413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6253163"/>
            <a:ext cx="19002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FAF287E-97DD-4809-B683-10512A65A84C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8924538C-83ED-4AFA-A07D-A91916EC3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altLang="uk-UA" sz="2400" b="1" i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altLang="uk-UA" sz="2400" b="1" i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Об'єкт типу</a:t>
            </a:r>
            <a:r>
              <a:rPr lang="en-US" altLang="uk-UA" sz="2400" b="1" dirty="0">
                <a:latin typeface="Consolas" panose="020B0609020204030204" pitchFamily="49" charset="0"/>
              </a:rPr>
              <a:t> </a:t>
            </a:r>
            <a:r>
              <a:rPr lang="en-US" altLang="uk-UA" sz="24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DemoRequest</a:t>
            </a:r>
            <a: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але з одним полем </a:t>
            </a:r>
            <a:b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uk-UA" altLang="uk-UA" sz="2400" b="1" dirty="0">
                <a:latin typeface="Tahoma" panose="020B0604030504040204" pitchFamily="34" charset="0"/>
                <a:cs typeface="Tahoma" panose="020B0604030504040204" pitchFamily="34" charset="0"/>
              </a:rPr>
              <a:t>(модифіковано </a:t>
            </a:r>
            <a:r>
              <a:rPr lang="en-US" altLang="uk-UA" sz="2400" b="1" dirty="0">
                <a:latin typeface="Tahoma" panose="020B0604030504040204" pitchFamily="34" charset="0"/>
                <a:cs typeface="Tahoma" panose="020B0604030504040204" pitchFamily="34" charset="0"/>
              </a:rPr>
              <a:t>Client1Class</a:t>
            </a:r>
            <a:r>
              <a:rPr lang="uk-UA" altLang="uk-UA" sz="2400" b="1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uk-UA" sz="2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67FAF8CF-ED86-4725-B15B-79C00DBEE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8" y="709613"/>
            <a:ext cx="8458200" cy="1587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8918" name="Text Box 5">
            <a:extLst>
              <a:ext uri="{FF2B5EF4-FFF2-40B4-BE49-F238E27FC236}">
                <a16:creationId xmlns:a16="http://schemas.microsoft.com/office/drawing/2014/main" id="{56F0A1D7-030E-44CD-B462-71A1DBEAD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" y="762000"/>
            <a:ext cx="9144000" cy="2295525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 dirty="0">
                <a:latin typeface="Consolas" panose="020B0609020204030204" pitchFamily="49" charset="0"/>
              </a:rPr>
              <a:t>       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helloResponse</a:t>
            </a:r>
            <a:r>
              <a:rPr lang="en-US" altLang="uk-UA" sz="1800" b="1" dirty="0">
                <a:latin typeface="Consolas" panose="020B0609020204030204" pitchFamily="49" charset="0"/>
              </a:rPr>
              <a:t> = 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stub</a:t>
            </a:r>
            <a:r>
              <a:rPr lang="en-US" altLang="uk-UA" sz="1800" b="1" dirty="0" err="1">
                <a:latin typeface="Consolas" panose="020B0609020204030204" pitchFamily="49" charset="0"/>
              </a:rPr>
              <a:t>.hello</a:t>
            </a:r>
            <a:r>
              <a:rPr lang="en-US" altLang="uk-UA" sz="1800" b="1" dirty="0">
                <a:latin typeface="Consolas" panose="020B0609020204030204" pitchFamily="49" charset="0"/>
              </a:rPr>
              <a:t>(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DemoRequest.</a:t>
            </a:r>
            <a:r>
              <a:rPr lang="en-US" altLang="uk-UA" sz="1800" b="1" i="1" dirty="0" err="1">
                <a:latin typeface="Consolas" panose="020B0609020204030204" pitchFamily="49" charset="0"/>
              </a:rPr>
              <a:t>newBuilder</a:t>
            </a:r>
            <a:r>
              <a:rPr lang="en-US" altLang="uk-UA" sz="1800" b="1" i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          .</a:t>
            </a:r>
            <a:r>
              <a:rPr lang="en-US" altLang="uk-UA" sz="1800" b="1" dirty="0" err="1">
                <a:latin typeface="Consolas" panose="020B0609020204030204" pitchFamily="49" charset="0"/>
              </a:rPr>
              <a:t>setFirstName</a:t>
            </a:r>
            <a:r>
              <a:rPr lang="en-US" altLang="uk-UA" sz="1800" b="1" dirty="0">
                <a:latin typeface="Consolas" panose="020B0609020204030204" pitchFamily="49" charset="0"/>
              </a:rPr>
              <a:t>(</a:t>
            </a:r>
            <a:r>
              <a:rPr lang="en-US" altLang="uk-UA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altLang="uk-UA" sz="18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          .</a:t>
            </a:r>
            <a:r>
              <a:rPr lang="en-US" altLang="uk-UA" sz="1800" b="1" dirty="0" err="1">
                <a:latin typeface="Consolas" panose="020B0609020204030204" pitchFamily="49" charset="0"/>
              </a:rPr>
              <a:t>setLastName</a:t>
            </a:r>
            <a:r>
              <a:rPr lang="en-US" altLang="uk-UA" sz="1800" b="1" dirty="0">
                <a:latin typeface="Consolas" panose="020B0609020204030204" pitchFamily="49" charset="0"/>
              </a:rPr>
              <a:t>(</a:t>
            </a:r>
            <a:r>
              <a:rPr lang="en-US" altLang="uk-UA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uk-UA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gRPC</a:t>
            </a:r>
            <a:r>
              <a:rPr lang="en-US" altLang="uk-UA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uk-UA" sz="18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          .build());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     </a:t>
            </a:r>
            <a:r>
              <a:rPr lang="en-US" altLang="uk-UA" sz="1800" b="1" dirty="0" err="1">
                <a:latin typeface="Consolas" panose="020B0609020204030204" pitchFamily="49" charset="0"/>
              </a:rPr>
              <a:t>System.</a:t>
            </a:r>
            <a:r>
              <a:rPr lang="en-US" altLang="uk-UA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uk-UA" sz="1800" b="1" i="1" dirty="0" err="1">
                <a:latin typeface="Consolas" panose="020B0609020204030204" pitchFamily="49" charset="0"/>
              </a:rPr>
              <a:t>.println</a:t>
            </a:r>
            <a:r>
              <a:rPr lang="en-US" altLang="uk-UA" sz="1800" b="1" i="1" dirty="0">
                <a:latin typeface="Consolas" panose="020B0609020204030204" pitchFamily="49" charset="0"/>
              </a:rPr>
              <a:t>(</a:t>
            </a:r>
            <a:r>
              <a:rPr lang="en-US" altLang="uk-UA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"Response received from server:\n"</a:t>
            </a:r>
            <a:r>
              <a:rPr lang="en-US" altLang="uk-UA" sz="1800" b="1" i="1" dirty="0">
                <a:latin typeface="Consolas" panose="020B0609020204030204" pitchFamily="49" charset="0"/>
              </a:rPr>
              <a:t> +</a:t>
            </a:r>
            <a:br>
              <a:rPr lang="uk-UA" altLang="uk-UA" sz="1800" b="1" i="1" dirty="0">
                <a:latin typeface="Consolas" panose="020B0609020204030204" pitchFamily="49" charset="0"/>
              </a:rPr>
            </a:br>
            <a:r>
              <a:rPr lang="uk-UA" altLang="uk-UA" sz="1800" b="1" i="1" dirty="0">
                <a:latin typeface="Consolas" panose="020B0609020204030204" pitchFamily="49" charset="0"/>
              </a:rPr>
              <a:t>              </a:t>
            </a:r>
            <a:r>
              <a:rPr lang="en-US" altLang="uk-UA" sz="1800" b="1" i="1" dirty="0">
                <a:latin typeface="Consolas" panose="020B0609020204030204" pitchFamily="49" charset="0"/>
              </a:rPr>
              <a:t> </a:t>
            </a:r>
            <a:r>
              <a:rPr lang="en-US" altLang="uk-UA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helloResponse</a:t>
            </a:r>
            <a:r>
              <a:rPr lang="en-US" altLang="uk-UA" sz="1800" b="1" i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     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channel</a:t>
            </a:r>
            <a:r>
              <a:rPr lang="en-US" altLang="uk-UA" sz="1800" b="1" dirty="0" err="1">
                <a:latin typeface="Consolas" panose="020B0609020204030204" pitchFamily="49" charset="0"/>
              </a:rPr>
              <a:t>.shutdown</a:t>
            </a:r>
            <a:r>
              <a:rPr lang="en-US" altLang="uk-UA" sz="18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b="1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b="1" dirty="0">
              <a:latin typeface="Consolas" panose="020B0609020204030204" pitchFamily="49" charset="0"/>
            </a:endParaRPr>
          </a:p>
        </p:txBody>
      </p:sp>
      <p:pic>
        <p:nvPicPr>
          <p:cNvPr id="38919" name="Рисунок 2">
            <a:extLst>
              <a:ext uri="{FF2B5EF4-FFF2-40B4-BE49-F238E27FC236}">
                <a16:creationId xmlns:a16="http://schemas.microsoft.com/office/drawing/2014/main" id="{5700CE79-A100-422B-A3F0-C9469AE94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2311400"/>
            <a:ext cx="5287963" cy="1408113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0" name="Рисунок 3">
            <a:extLst>
              <a:ext uri="{FF2B5EF4-FFF2-40B4-BE49-F238E27FC236}">
                <a16:creationId xmlns:a16="http://schemas.microsoft.com/office/drawing/2014/main" id="{9BF9023D-1E70-4B17-9725-3B7E61E2F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4005263"/>
            <a:ext cx="9028113" cy="2852737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E426817B-4D7A-4ADA-87CB-9C570390B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" y="5805488"/>
            <a:ext cx="3832225" cy="1057275"/>
          </a:xfrm>
          <a:prstGeom prst="rect">
            <a:avLst/>
          </a:prstGeom>
          <a:noFill/>
          <a:ln w="50800" cap="sq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ru-RU" altLang="ru-RU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C133B685-C8D8-4387-B553-27D356034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213389"/>
            <a:ext cx="3644281" cy="323311"/>
          </a:xfrm>
          <a:prstGeom prst="rect">
            <a:avLst/>
          </a:prstGeom>
          <a:noFill/>
          <a:ln w="50800" cap="sq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774FE888-5F00-45A9-83AE-C8A17A0F6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4445269"/>
            <a:ext cx="3644281" cy="323311"/>
          </a:xfrm>
          <a:prstGeom prst="rect">
            <a:avLst/>
          </a:prstGeom>
          <a:noFill/>
          <a:ln w="50800" cap="sq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AC31924-3341-43EC-8453-FBD29C356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1116758"/>
            <a:ext cx="3050109" cy="479425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20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Гнучкість технології</a:t>
            </a:r>
          </a:p>
        </p:txBody>
      </p:sp>
    </p:spTree>
    <p:extLst>
      <p:ext uri="{BB962C8B-B14F-4D97-AF65-F5344CB8AC3E}">
        <p14:creationId xmlns:p14="http://schemas.microsoft.com/office/powerpoint/2010/main" val="3820350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2FC25E5F-C1F6-4264-8C61-B3DA104F9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1EFC8517-1E56-4649-9DF3-256DE8BF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ADC14DA-15E8-4A9B-875E-968F4F8A9C6B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73F56C11-5B2F-4B8B-B21D-EC1C805B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defRPr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Серверна частина.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GreetingServiceImpl</a:t>
            </a:r>
            <a:r>
              <a:rPr lang="uk-UA" sz="2400" b="1" dirty="0">
                <a:latin typeface="Consolas" panose="020B0609020204030204" pitchFamily="49" charset="0"/>
              </a:rPr>
              <a:t>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(реалізація сервісу </a:t>
            </a:r>
            <a:r>
              <a:rPr lang="en-US" sz="2400" b="1" dirty="0" err="1">
                <a:latin typeface="Consolas" panose="020B0609020204030204" pitchFamily="49" charset="0"/>
              </a:rPr>
              <a:t>GreetingService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)  (1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/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2)</a:t>
            </a:r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B0DD41A5-A557-491A-9D19-0D090339C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id="{A55144E4-477F-4DFC-AE08-CD1A07518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8799513" cy="6234112"/>
          </a:xfrm>
          <a:prstGeom prst="rect">
            <a:avLst/>
          </a:prstGeom>
          <a:solidFill>
            <a:srgbClr val="FFFFFF"/>
          </a:solidFill>
          <a:ln w="50800" cap="sq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com.ttp.impl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com.ttp.grpc.DemoRequest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com.ttp.grpc.DemoResponse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com.ttp.grpc.GreetingServiceGrpc.GreetingServiceImplBase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io.grpc.stub.StreamObserver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b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</a:b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GreetingServiceImpl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GreetingServiceImplBase</a:t>
            </a:r>
            <a:r>
              <a:rPr lang="en-US" altLang="uk-UA" sz="1800" b="1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uk-UA" sz="1800" b="1" dirty="0">
                <a:latin typeface="Consolas" panose="020B0609020204030204" pitchFamily="49" charset="0"/>
              </a:rPr>
              <a:t> hello(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DemoRequest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uk-UA" sz="1800" b="1" dirty="0">
                <a:latin typeface="Consolas" panose="020B0609020204030204" pitchFamily="49" charset="0"/>
              </a:rPr>
              <a:t>, </a:t>
            </a:r>
            <a:br>
              <a:rPr lang="en-US" altLang="uk-UA" sz="1800" b="1" dirty="0">
                <a:latin typeface="Consolas" panose="020B0609020204030204" pitchFamily="49" charset="0"/>
              </a:rPr>
            </a:br>
            <a:r>
              <a:rPr lang="en-US" altLang="uk-UA" sz="1800" b="1" dirty="0">
                <a:latin typeface="Consolas" panose="020B0609020204030204" pitchFamily="49" charset="0"/>
              </a:rPr>
              <a:t>         </a:t>
            </a:r>
            <a:r>
              <a:rPr lang="en-US" altLang="uk-UA" sz="1800" b="1" dirty="0" err="1">
                <a:latin typeface="Consolas" panose="020B0609020204030204" pitchFamily="49" charset="0"/>
              </a:rPr>
              <a:t>StreamObserver</a:t>
            </a:r>
            <a:r>
              <a:rPr lang="en-US" altLang="uk-UA" sz="1800" b="1" dirty="0">
                <a:latin typeface="Consolas" panose="020B0609020204030204" pitchFamily="49" charset="0"/>
              </a:rPr>
              <a:t>&lt;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800" b="1" dirty="0">
                <a:latin typeface="Consolas" panose="020B0609020204030204" pitchFamily="49" charset="0"/>
              </a:rPr>
              <a:t>&gt; 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responseObserver</a:t>
            </a:r>
            <a:r>
              <a:rPr lang="en-US" altLang="uk-UA" sz="18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</a:t>
            </a:r>
            <a:r>
              <a:rPr lang="en-US" altLang="uk-UA" sz="1800" b="1" dirty="0" err="1">
                <a:latin typeface="Consolas" panose="020B0609020204030204" pitchFamily="49" charset="0"/>
              </a:rPr>
              <a:t>System.</a:t>
            </a:r>
            <a:r>
              <a:rPr lang="en-US" altLang="uk-UA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uk-UA" sz="1800" b="1" i="1" dirty="0" err="1">
                <a:latin typeface="Consolas" panose="020B0609020204030204" pitchFamily="49" charset="0"/>
              </a:rPr>
              <a:t>.println</a:t>
            </a:r>
            <a:r>
              <a:rPr lang="en-US" altLang="uk-UA" sz="1800" b="1" i="1" dirty="0">
                <a:latin typeface="Consolas" panose="020B0609020204030204" pitchFamily="49" charset="0"/>
              </a:rPr>
              <a:t>(</a:t>
            </a:r>
            <a:r>
              <a:rPr lang="en-US" altLang="uk-UA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"Hello. Request received from client:\n"</a:t>
            </a:r>
            <a:r>
              <a:rPr lang="en-US" altLang="uk-UA" sz="1800" b="1" i="1" dirty="0">
                <a:latin typeface="Consolas" panose="020B0609020204030204" pitchFamily="49" charset="0"/>
              </a:rPr>
              <a:t> +</a:t>
            </a:r>
            <a:br>
              <a:rPr lang="en-US" altLang="uk-UA" sz="1800" b="1" i="1" dirty="0">
                <a:latin typeface="Consolas" panose="020B0609020204030204" pitchFamily="49" charset="0"/>
              </a:rPr>
            </a:br>
            <a:r>
              <a:rPr lang="en-US" altLang="uk-UA" sz="1800" b="1" i="1" dirty="0">
                <a:latin typeface="Consolas" panose="020B0609020204030204" pitchFamily="49" charset="0"/>
              </a:rPr>
              <a:t>                      </a:t>
            </a:r>
            <a:r>
              <a:rPr lang="en-US" altLang="uk-UA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uk-UA" sz="1800" b="1" i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String </a:t>
            </a:r>
            <a:r>
              <a:rPr lang="en-US" altLang="uk-UA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uk-UA" sz="1800" b="1" dirty="0">
                <a:latin typeface="Consolas" panose="020B0609020204030204" pitchFamily="49" charset="0"/>
              </a:rPr>
              <a:t> = </a:t>
            </a: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uk-UA" sz="1800" b="1" dirty="0">
                <a:latin typeface="Consolas" panose="020B0609020204030204" pitchFamily="49" charset="0"/>
              </a:rPr>
              <a:t> StringBuilder()</a:t>
            </a:r>
            <a:br>
              <a:rPr lang="en-US" altLang="uk-UA" sz="1800" b="1" dirty="0">
                <a:latin typeface="Consolas" panose="020B0609020204030204" pitchFamily="49" charset="0"/>
              </a:rPr>
            </a:br>
            <a:r>
              <a:rPr lang="en-US" altLang="uk-UA" sz="1800" b="1" dirty="0">
                <a:latin typeface="Consolas" panose="020B0609020204030204" pitchFamily="49" charset="0"/>
              </a:rPr>
              <a:t>                       .append(</a:t>
            </a:r>
            <a:r>
              <a:rPr lang="en-US" altLang="uk-UA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"Hello, "</a:t>
            </a:r>
            <a:r>
              <a:rPr lang="en-US" altLang="uk-UA" sz="1800" b="1" dirty="0">
                <a:latin typeface="Consolas" panose="020B0609020204030204" pitchFamily="49" charset="0"/>
              </a:rPr>
              <a:t>)</a:t>
            </a:r>
            <a:br>
              <a:rPr lang="en-US" altLang="uk-UA" sz="1800" b="1" dirty="0">
                <a:latin typeface="Consolas" panose="020B0609020204030204" pitchFamily="49" charset="0"/>
              </a:rPr>
            </a:br>
            <a:r>
              <a:rPr lang="en-US" altLang="uk-UA" sz="1800" b="1" dirty="0">
                <a:latin typeface="Consolas" panose="020B0609020204030204" pitchFamily="49" charset="0"/>
              </a:rPr>
              <a:t>                       .append(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uk-UA" sz="1800" b="1" dirty="0" err="1">
                <a:latin typeface="Consolas" panose="020B0609020204030204" pitchFamily="49" charset="0"/>
              </a:rPr>
              <a:t>.getFirstName</a:t>
            </a:r>
            <a:r>
              <a:rPr lang="en-US" altLang="uk-UA" sz="1800" b="1" dirty="0">
                <a:latin typeface="Consolas" panose="020B0609020204030204" pitchFamily="49" charset="0"/>
              </a:rPr>
              <a:t>())</a:t>
            </a:r>
            <a:br>
              <a:rPr lang="en-US" altLang="uk-UA" sz="1800" b="1" dirty="0">
                <a:latin typeface="Consolas" panose="020B0609020204030204" pitchFamily="49" charset="0"/>
              </a:rPr>
            </a:br>
            <a:r>
              <a:rPr lang="en-US" altLang="uk-UA" sz="1800" b="1" dirty="0">
                <a:latin typeface="Consolas" panose="020B0609020204030204" pitchFamily="49" charset="0"/>
              </a:rPr>
              <a:t>                       .append(</a:t>
            </a:r>
            <a:r>
              <a:rPr lang="en-US" altLang="uk-UA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uk-UA" sz="1800" b="1" dirty="0">
                <a:latin typeface="Consolas" panose="020B0609020204030204" pitchFamily="49" charset="0"/>
              </a:rPr>
              <a:t>)</a:t>
            </a:r>
            <a:br>
              <a:rPr lang="en-US" altLang="uk-UA" sz="1800" b="1" dirty="0">
                <a:latin typeface="Consolas" panose="020B0609020204030204" pitchFamily="49" charset="0"/>
              </a:rPr>
            </a:br>
            <a:r>
              <a:rPr lang="en-US" altLang="uk-UA" sz="1800" b="1" dirty="0">
                <a:latin typeface="Consolas" panose="020B0609020204030204" pitchFamily="49" charset="0"/>
              </a:rPr>
              <a:t>                       .append(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uk-UA" sz="1800" b="1" dirty="0" err="1">
                <a:latin typeface="Consolas" panose="020B0609020204030204" pitchFamily="49" charset="0"/>
              </a:rPr>
              <a:t>.getLastName</a:t>
            </a:r>
            <a:r>
              <a:rPr lang="en-US" altLang="uk-UA" sz="1800" b="1" dirty="0">
                <a:latin typeface="Consolas" panose="020B0609020204030204" pitchFamily="49" charset="0"/>
              </a:rPr>
              <a:t>()).</a:t>
            </a:r>
            <a:r>
              <a:rPr lang="en-US" altLang="uk-UA" sz="1800" b="1" dirty="0" err="1">
                <a:latin typeface="Consolas" panose="020B0609020204030204" pitchFamily="49" charset="0"/>
              </a:rPr>
              <a:t>toString</a:t>
            </a:r>
            <a:r>
              <a:rPr lang="en-US" altLang="uk-UA" sz="18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demoResponse</a:t>
            </a:r>
            <a:r>
              <a:rPr lang="en-US" altLang="uk-UA" sz="1800" b="1" dirty="0">
                <a:latin typeface="Consolas" panose="020B0609020204030204" pitchFamily="49" charset="0"/>
              </a:rPr>
              <a:t> = 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DemoResponse.</a:t>
            </a:r>
            <a:r>
              <a:rPr lang="en-US" altLang="uk-UA" sz="1800" b="1" i="1" dirty="0" err="1">
                <a:latin typeface="Consolas" panose="020B0609020204030204" pitchFamily="49" charset="0"/>
              </a:rPr>
              <a:t>newBuilder</a:t>
            </a:r>
            <a:r>
              <a:rPr lang="en-US" altLang="uk-UA" sz="1800" b="1" i="1" dirty="0">
                <a:latin typeface="Consolas" panose="020B0609020204030204" pitchFamily="49" charset="0"/>
              </a:rPr>
              <a:t>()</a:t>
            </a:r>
            <a:br>
              <a:rPr lang="en-US" altLang="uk-UA" sz="1800" b="1" i="1" dirty="0">
                <a:latin typeface="Consolas" panose="020B0609020204030204" pitchFamily="49" charset="0"/>
              </a:rPr>
            </a:br>
            <a:r>
              <a:rPr lang="en-US" altLang="uk-UA" sz="1800" b="1" i="1" dirty="0">
                <a:latin typeface="Consolas" panose="020B0609020204030204" pitchFamily="49" charset="0"/>
              </a:rPr>
              <a:t>                    .</a:t>
            </a:r>
            <a:r>
              <a:rPr lang="en-US" altLang="uk-UA" sz="1800" b="1" i="1" dirty="0" err="1">
                <a:latin typeface="Consolas" panose="020B0609020204030204" pitchFamily="49" charset="0"/>
              </a:rPr>
              <a:t>setResponse</a:t>
            </a:r>
            <a:r>
              <a:rPr lang="en-US" altLang="uk-UA" sz="1800" b="1" i="1" dirty="0">
                <a:latin typeface="Consolas" panose="020B0609020204030204" pitchFamily="49" charset="0"/>
              </a:rPr>
              <a:t>(</a:t>
            </a:r>
            <a:r>
              <a:rPr lang="en-US" altLang="uk-UA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uk-UA" sz="1800" b="1" i="1" dirty="0">
                <a:latin typeface="Consolas" panose="020B0609020204030204" pitchFamily="49" charset="0"/>
              </a:rPr>
              <a:t>).build();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responseObserver</a:t>
            </a:r>
            <a:r>
              <a:rPr lang="en-US" altLang="uk-UA" sz="1800" b="1" dirty="0" err="1">
                <a:latin typeface="Consolas" panose="020B0609020204030204" pitchFamily="49" charset="0"/>
              </a:rPr>
              <a:t>.onNext</a:t>
            </a:r>
            <a:r>
              <a:rPr lang="en-US" altLang="uk-UA" sz="1800" b="1" dirty="0">
                <a:latin typeface="Consolas" panose="020B0609020204030204" pitchFamily="49" charset="0"/>
              </a:rPr>
              <a:t>(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demoResponse</a:t>
            </a:r>
            <a:r>
              <a:rPr lang="en-US" altLang="uk-UA" sz="1800" b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responseObserver</a:t>
            </a:r>
            <a:r>
              <a:rPr lang="en-US" altLang="uk-UA" sz="1800" b="1" dirty="0" err="1">
                <a:latin typeface="Consolas" panose="020B0609020204030204" pitchFamily="49" charset="0"/>
              </a:rPr>
              <a:t>.onCompleted</a:t>
            </a:r>
            <a:r>
              <a:rPr lang="en-US" altLang="uk-UA" sz="18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uk-UA" altLang="uk-UA" sz="18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     @Override   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uk-UA" sz="1800" b="1" dirty="0">
                <a:latin typeface="Consolas" panose="020B0609020204030204" pitchFamily="49" charset="0"/>
              </a:rPr>
              <a:t> hi(</a:t>
            </a:r>
            <a:r>
              <a:rPr lang="uk-UA" altLang="uk-UA" sz="1800" b="1" dirty="0">
                <a:latin typeface="Consolas" panose="020B0609020204030204" pitchFamily="49" charset="0"/>
              </a:rPr>
              <a:t> ...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}</a:t>
            </a:r>
            <a:endParaRPr lang="uk-UA" altLang="uk-UA" sz="1800" b="1" dirty="0">
              <a:latin typeface="Consolas" panose="020B0609020204030204" pitchFamily="49" charset="0"/>
            </a:endParaRPr>
          </a:p>
        </p:txBody>
      </p:sp>
      <p:sp>
        <p:nvSpPr>
          <p:cNvPr id="32775" name="Rectangle 15">
            <a:extLst>
              <a:ext uri="{FF2B5EF4-FFF2-40B4-BE49-F238E27FC236}">
                <a16:creationId xmlns:a16="http://schemas.microsoft.com/office/drawing/2014/main" id="{BCD8E95A-0886-467E-AC51-7BA3FB2B5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657225"/>
            <a:ext cx="2859088" cy="479425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Знову патерн  </a:t>
            </a:r>
            <a:r>
              <a:rPr lang="en-US" altLang="uk-UA" sz="1800" b="1" i="1">
                <a:latin typeface="Consolas" panose="020B0609020204030204" pitchFamily="49" charset="0"/>
              </a:rPr>
              <a:t>Builder</a:t>
            </a: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2776" name="Rectangle 15">
            <a:extLst>
              <a:ext uri="{FF2B5EF4-FFF2-40B4-BE49-F238E27FC236}">
                <a16:creationId xmlns:a16="http://schemas.microsoft.com/office/drawing/2014/main" id="{9D965005-DA93-4330-81F2-59375C212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" y="6356350"/>
            <a:ext cx="5310807" cy="452438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Два методи </a:t>
            </a:r>
            <a:r>
              <a:rPr lang="en-US" altLang="uk-UA" sz="1800" b="1" i="1" dirty="0">
                <a:latin typeface="Consolas" panose="020B0609020204030204" pitchFamily="49" charset="0"/>
              </a:rPr>
              <a:t>hello</a:t>
            </a:r>
            <a:r>
              <a:rPr lang="uk-UA" altLang="uk-UA" sz="1800" b="1" dirty="0">
                <a:latin typeface="Consolas" panose="020B0609020204030204" pitchFamily="49" charset="0"/>
              </a:rPr>
              <a:t> </a:t>
            </a: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та </a:t>
            </a:r>
            <a:r>
              <a:rPr lang="en-US" altLang="uk-UA" sz="1800" b="1" i="1" dirty="0">
                <a:latin typeface="Consolas" panose="020B0609020204030204" pitchFamily="49" charset="0"/>
              </a:rPr>
              <a:t>hi</a:t>
            </a: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є абсолютно схожими.</a:t>
            </a:r>
            <a:endParaRPr lang="uk-UA" altLang="ru-RU" sz="1800" i="1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777" name="Рисунок 2">
            <a:extLst>
              <a:ext uri="{FF2B5EF4-FFF2-40B4-BE49-F238E27FC236}">
                <a16:creationId xmlns:a16="http://schemas.microsoft.com/office/drawing/2014/main" id="{022FF672-61CB-4641-A82E-1BD47F932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5" y="5300663"/>
            <a:ext cx="4376738" cy="1150937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вал 1">
            <a:extLst>
              <a:ext uri="{FF2B5EF4-FFF2-40B4-BE49-F238E27FC236}">
                <a16:creationId xmlns:a16="http://schemas.microsoft.com/office/drawing/2014/main" id="{248B0E38-C890-4268-8D15-21BF10362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319" y="-51646"/>
            <a:ext cx="936104" cy="508265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  <p:sp>
        <p:nvSpPr>
          <p:cNvPr id="11" name="Овал 1">
            <a:extLst>
              <a:ext uri="{FF2B5EF4-FFF2-40B4-BE49-F238E27FC236}">
                <a16:creationId xmlns:a16="http://schemas.microsoft.com/office/drawing/2014/main" id="{DA7451A9-E446-484C-8D0E-1FA5999E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492896"/>
            <a:ext cx="864096" cy="308909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  <p:sp>
        <p:nvSpPr>
          <p:cNvPr id="12" name="Овал 1">
            <a:extLst>
              <a:ext uri="{FF2B5EF4-FFF2-40B4-BE49-F238E27FC236}">
                <a16:creationId xmlns:a16="http://schemas.microsoft.com/office/drawing/2014/main" id="{0756C035-7484-4C3C-BEE8-0442A278C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456" y="5998228"/>
            <a:ext cx="661280" cy="308909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13A34C1-AE00-418C-A9AC-DA8D8D266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142" y="3409150"/>
            <a:ext cx="5759747" cy="1243986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37BF9BF-7A0A-4525-9902-349DB21EB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452" y="6175331"/>
            <a:ext cx="2123482" cy="291211"/>
          </a:xfrm>
          <a:prstGeom prst="rect">
            <a:avLst/>
          </a:prstGeom>
          <a:noFill/>
          <a:ln w="50800" cap="sq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C785B2-009D-415F-8D0F-92B88B508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008" y="3207291"/>
            <a:ext cx="2859088" cy="703768"/>
          </a:xfrm>
          <a:prstGeom prst="rect">
            <a:avLst/>
          </a:prstGeom>
          <a:ln w="50800">
            <a:solidFill>
              <a:srgbClr val="FF33CC"/>
            </a:solidFill>
          </a:ln>
        </p:spPr>
      </p:pic>
      <p:cxnSp>
        <p:nvCxnSpPr>
          <p:cNvPr id="19" name="Прямая со стрелкой 5">
            <a:extLst>
              <a:ext uri="{FF2B5EF4-FFF2-40B4-BE49-F238E27FC236}">
                <a16:creationId xmlns:a16="http://schemas.microsoft.com/office/drawing/2014/main" id="{921BA065-71ED-4EAD-90A5-E6CB57FC933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09544" y="3911059"/>
            <a:ext cx="1066914" cy="2212626"/>
          </a:xfrm>
          <a:prstGeom prst="straightConnector1">
            <a:avLst/>
          </a:prstGeom>
          <a:noFill/>
          <a:ln w="63500" cmpd="dbl" algn="ctr">
            <a:solidFill>
              <a:srgbClr val="FF33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15">
            <a:extLst>
              <a:ext uri="{FF2B5EF4-FFF2-40B4-BE49-F238E27FC236}">
                <a16:creationId xmlns:a16="http://schemas.microsoft.com/office/drawing/2014/main" id="{D6C1DEB7-6C70-4EB2-94E5-3211C866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201" y="3865709"/>
            <a:ext cx="1801886" cy="255021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 algn="ctr">
              <a:lnSpc>
                <a:spcPct val="65000"/>
              </a:lnSpc>
              <a:spcBef>
                <a:spcPts val="0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Клієнтський запит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66E92FFE-59D9-4C8F-846E-8C349B689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662" y="6357981"/>
            <a:ext cx="1720093" cy="255021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 algn="ctr">
              <a:lnSpc>
                <a:spcPct val="65000"/>
              </a:lnSpc>
              <a:spcBef>
                <a:spcPts val="0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Відповідь на запит</a:t>
            </a:r>
          </a:p>
        </p:txBody>
      </p:sp>
    </p:spTree>
    <p:extLst>
      <p:ext uri="{BB962C8B-B14F-4D97-AF65-F5344CB8AC3E}">
        <p14:creationId xmlns:p14="http://schemas.microsoft.com/office/powerpoint/2010/main" val="5049691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2FC25E5F-C1F6-4264-8C61-B3DA104F9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1EFC8517-1E56-4649-9DF3-256DE8BF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ADC14DA-15E8-4A9B-875E-968F4F8A9C6B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73F56C11-5B2F-4B8B-B21D-EC1C805B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499992" cy="90872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GreetingServiceImpl</a:t>
            </a:r>
            <a:r>
              <a:rPr lang="uk-UA" sz="2400" b="1" dirty="0">
                <a:latin typeface="Consolas" panose="020B0609020204030204" pitchFamily="49" charset="0"/>
              </a:rPr>
              <a:t>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2/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2)</a:t>
            </a:r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B0DD41A5-A557-491A-9D19-0D090339C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id="{A55144E4-477F-4DFC-AE08-CD1A07518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37620"/>
            <a:ext cx="9144000" cy="4720380"/>
          </a:xfrm>
          <a:prstGeom prst="rect">
            <a:avLst/>
          </a:prstGeom>
          <a:solidFill>
            <a:srgbClr val="FFFFFF"/>
          </a:solidFill>
          <a:ln w="50800" cap="sq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com.ttp.impl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com.ttp.grpc.DemoRequest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com.ttp.grpc.DemoResponse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com.ttp.grpc.GreetingServiceGrpc.GreetingServiceImplBase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io.grpc.stub.StreamObserver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GreetingServiceImpl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GreetingServiceImplBase</a:t>
            </a:r>
            <a:r>
              <a:rPr lang="en-US" altLang="uk-UA" sz="1800" b="1" dirty="0">
                <a:latin typeface="Consolas" panose="020B0609020204030204" pitchFamily="49" charset="0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altLang="uk-UA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   @Override</a:t>
            </a:r>
          </a:p>
          <a:p>
            <a:pPr>
              <a:spcBef>
                <a:spcPct val="0"/>
              </a:spcBef>
            </a:pP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uk-UA" sz="1800" b="1" dirty="0">
                <a:latin typeface="Consolas" panose="020B0609020204030204" pitchFamily="49" charset="0"/>
              </a:rPr>
              <a:t> hello(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DemoRequest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uk-UA" sz="1800" b="1" dirty="0">
                <a:latin typeface="Consolas" panose="020B0609020204030204" pitchFamily="49" charset="0"/>
              </a:rPr>
              <a:t>, </a:t>
            </a:r>
            <a:br>
              <a:rPr lang="en-US" altLang="uk-UA" sz="1800" b="1" dirty="0">
                <a:latin typeface="Consolas" panose="020B0609020204030204" pitchFamily="49" charset="0"/>
              </a:rPr>
            </a:br>
            <a:r>
              <a:rPr lang="en-US" altLang="uk-UA" sz="1800" b="1" dirty="0">
                <a:latin typeface="Consolas" panose="020B0609020204030204" pitchFamily="49" charset="0"/>
              </a:rPr>
              <a:t>         </a:t>
            </a:r>
            <a:r>
              <a:rPr lang="en-US" altLang="uk-UA" sz="1800" b="1" dirty="0" err="1">
                <a:latin typeface="Consolas" panose="020B0609020204030204" pitchFamily="49" charset="0"/>
              </a:rPr>
              <a:t>StreamObserver</a:t>
            </a:r>
            <a:r>
              <a:rPr lang="en-US" altLang="uk-UA" sz="1800" b="1" dirty="0">
                <a:latin typeface="Consolas" panose="020B0609020204030204" pitchFamily="49" charset="0"/>
              </a:rPr>
              <a:t>&lt;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800" b="1" dirty="0">
                <a:latin typeface="Consolas" panose="020B0609020204030204" pitchFamily="49" charset="0"/>
              </a:rPr>
              <a:t>&gt; 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responseObserver</a:t>
            </a:r>
            <a:r>
              <a:rPr lang="en-US" altLang="uk-UA" sz="1800" b="1" dirty="0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</a:t>
            </a:r>
            <a:r>
              <a:rPr lang="en-US" altLang="uk-UA" sz="1800" b="1" dirty="0" err="1">
                <a:latin typeface="Consolas" panose="020B0609020204030204" pitchFamily="49" charset="0"/>
              </a:rPr>
              <a:t>System.</a:t>
            </a:r>
            <a:r>
              <a:rPr lang="en-US" altLang="uk-UA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uk-UA" sz="1800" b="1" i="1" dirty="0" err="1">
                <a:latin typeface="Consolas" panose="020B0609020204030204" pitchFamily="49" charset="0"/>
              </a:rPr>
              <a:t>.println</a:t>
            </a:r>
            <a:r>
              <a:rPr lang="en-US" altLang="uk-UA" sz="1700" b="1" i="1" dirty="0">
                <a:latin typeface="Consolas" panose="020B0609020204030204" pitchFamily="49" charset="0"/>
              </a:rPr>
              <a:t>(</a:t>
            </a:r>
            <a:r>
              <a:rPr lang="en-US" altLang="uk-UA" sz="1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"Hello. Request received from client:\n"</a:t>
            </a:r>
            <a:r>
              <a:rPr lang="en-US" altLang="uk-UA" sz="1700" b="1" i="1" dirty="0">
                <a:latin typeface="Consolas" panose="020B0609020204030204" pitchFamily="49" charset="0"/>
              </a:rPr>
              <a:t>+ </a:t>
            </a:r>
            <a:r>
              <a:rPr lang="en-US" altLang="uk-UA" sz="1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uk-UA" sz="1700" b="1" i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String </a:t>
            </a:r>
            <a:r>
              <a:rPr lang="en-US" altLang="uk-UA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uk-UA" sz="1800" b="1" dirty="0">
                <a:latin typeface="Consolas" panose="020B0609020204030204" pitchFamily="49" charset="0"/>
              </a:rPr>
              <a:t> = </a:t>
            </a:r>
            <a:r>
              <a:rPr lang="en-US" alt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uk-UA" sz="1800" b="1" dirty="0">
                <a:latin typeface="Consolas" panose="020B0609020204030204" pitchFamily="49" charset="0"/>
              </a:rPr>
              <a:t> StringBuilder().append(</a:t>
            </a:r>
            <a:r>
              <a:rPr lang="en-US" altLang="uk-UA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"Hello, "</a:t>
            </a:r>
            <a:r>
              <a:rPr lang="en-US" altLang="uk-UA" sz="1800" b="1" dirty="0">
                <a:latin typeface="Consolas" panose="020B0609020204030204" pitchFamily="49" charset="0"/>
              </a:rPr>
              <a:t>)</a:t>
            </a:r>
            <a:br>
              <a:rPr lang="en-US" altLang="uk-UA" sz="1800" b="1" dirty="0">
                <a:latin typeface="Consolas" panose="020B0609020204030204" pitchFamily="49" charset="0"/>
              </a:rPr>
            </a:br>
            <a:r>
              <a:rPr lang="en-US" altLang="uk-UA" sz="1800" b="1" dirty="0">
                <a:latin typeface="Consolas" panose="020B0609020204030204" pitchFamily="49" charset="0"/>
              </a:rPr>
              <a:t>    .append(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uk-UA" sz="1800" b="1" dirty="0" err="1">
                <a:latin typeface="Consolas" panose="020B0609020204030204" pitchFamily="49" charset="0"/>
              </a:rPr>
              <a:t>.getFirstName</a:t>
            </a:r>
            <a:r>
              <a:rPr lang="en-US" altLang="uk-UA" sz="1800" b="1" dirty="0">
                <a:latin typeface="Consolas" panose="020B0609020204030204" pitchFamily="49" charset="0"/>
              </a:rPr>
              <a:t>()).append(</a:t>
            </a:r>
            <a:r>
              <a:rPr lang="en-US" altLang="uk-UA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uk-UA" sz="1800" b="1" dirty="0">
                <a:latin typeface="Consolas" panose="020B0609020204030204" pitchFamily="49" charset="0"/>
              </a:rPr>
              <a:t>)</a:t>
            </a:r>
            <a:br>
              <a:rPr lang="en-US" altLang="uk-UA" sz="1800" b="1" dirty="0">
                <a:latin typeface="Consolas" panose="020B0609020204030204" pitchFamily="49" charset="0"/>
              </a:rPr>
            </a:br>
            <a:r>
              <a:rPr lang="en-US" altLang="uk-UA" sz="1800" b="1" dirty="0">
                <a:latin typeface="Consolas" panose="020B0609020204030204" pitchFamily="49" charset="0"/>
              </a:rPr>
              <a:t>    .append(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uk-UA" sz="1800" b="1" dirty="0" err="1">
                <a:latin typeface="Consolas" panose="020B0609020204030204" pitchFamily="49" charset="0"/>
              </a:rPr>
              <a:t>.getLastName</a:t>
            </a:r>
            <a:r>
              <a:rPr lang="en-US" altLang="uk-UA" sz="1800" b="1" dirty="0">
                <a:latin typeface="Consolas" panose="020B0609020204030204" pitchFamily="49" charset="0"/>
              </a:rPr>
              <a:t>()).</a:t>
            </a:r>
            <a:r>
              <a:rPr lang="en-US" altLang="uk-UA" sz="1800" b="1" dirty="0" err="1">
                <a:latin typeface="Consolas" panose="020B0609020204030204" pitchFamily="49" charset="0"/>
              </a:rPr>
              <a:t>toString</a:t>
            </a:r>
            <a:r>
              <a:rPr lang="en-US" altLang="uk-UA" sz="18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demoResponse</a:t>
            </a:r>
            <a:r>
              <a:rPr lang="en-US" altLang="uk-UA" sz="1800" b="1" dirty="0">
                <a:latin typeface="Consolas" panose="020B0609020204030204" pitchFamily="49" charset="0"/>
              </a:rPr>
              <a:t> = 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DemoResponse.</a:t>
            </a:r>
            <a:r>
              <a:rPr lang="en-US" altLang="uk-UA" sz="1800" b="1" i="1" dirty="0" err="1">
                <a:latin typeface="Consolas" panose="020B0609020204030204" pitchFamily="49" charset="0"/>
              </a:rPr>
              <a:t>newBuilder</a:t>
            </a:r>
            <a:r>
              <a:rPr lang="en-US" altLang="uk-UA" sz="1800" b="1" i="1" dirty="0">
                <a:latin typeface="Consolas" panose="020B0609020204030204" pitchFamily="49" charset="0"/>
              </a:rPr>
              <a:t>()</a:t>
            </a:r>
            <a:br>
              <a:rPr lang="en-US" altLang="uk-UA" sz="1800" b="1" i="1" dirty="0">
                <a:latin typeface="Consolas" panose="020B0609020204030204" pitchFamily="49" charset="0"/>
              </a:rPr>
            </a:br>
            <a:r>
              <a:rPr lang="en-US" altLang="uk-UA" sz="1800" b="1" i="1" dirty="0">
                <a:latin typeface="Consolas" panose="020B0609020204030204" pitchFamily="49" charset="0"/>
              </a:rPr>
              <a:t>                    .</a:t>
            </a:r>
            <a:r>
              <a:rPr lang="en-US" altLang="uk-UA" sz="1800" b="1" i="1" dirty="0" err="1">
                <a:latin typeface="Consolas" panose="020B0609020204030204" pitchFamily="49" charset="0"/>
              </a:rPr>
              <a:t>setResponse</a:t>
            </a:r>
            <a:r>
              <a:rPr lang="en-US" altLang="uk-UA" sz="1800" b="1" i="1" dirty="0">
                <a:latin typeface="Consolas" panose="020B0609020204030204" pitchFamily="49" charset="0"/>
              </a:rPr>
              <a:t>(</a:t>
            </a:r>
            <a:r>
              <a:rPr lang="en-US" altLang="uk-UA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uk-UA" sz="1800" b="1" i="1" dirty="0">
                <a:latin typeface="Consolas" panose="020B0609020204030204" pitchFamily="49" charset="0"/>
              </a:rPr>
              <a:t>).build();</a:t>
            </a:r>
          </a:p>
          <a:p>
            <a:pPr>
              <a:spcBef>
                <a:spcPct val="0"/>
              </a:spcBef>
            </a:pPr>
            <a:r>
              <a:rPr lang="en-US" altLang="uk-UA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responseObserver</a:t>
            </a:r>
            <a:r>
              <a:rPr lang="en-US" altLang="uk-UA" sz="1800" b="1" dirty="0" err="1">
                <a:latin typeface="Consolas" panose="020B0609020204030204" pitchFamily="49" charset="0"/>
              </a:rPr>
              <a:t>.onNext</a:t>
            </a:r>
            <a:r>
              <a:rPr lang="en-US" altLang="uk-UA" sz="1800" b="1" dirty="0">
                <a:latin typeface="Consolas" panose="020B0609020204030204" pitchFamily="49" charset="0"/>
              </a:rPr>
              <a:t>(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demoResponse</a:t>
            </a:r>
            <a:r>
              <a:rPr lang="en-US" altLang="uk-UA" sz="18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uk-UA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uk-U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responseObserver</a:t>
            </a:r>
            <a:r>
              <a:rPr lang="en-US" altLang="uk-UA" sz="1800" b="1" dirty="0" err="1">
                <a:latin typeface="Consolas" panose="020B0609020204030204" pitchFamily="49" charset="0"/>
              </a:rPr>
              <a:t>.onCompleted</a:t>
            </a:r>
            <a:r>
              <a:rPr lang="en-US" altLang="uk-UA" sz="18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uk-UA" altLang="uk-UA" sz="18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7AE109-D877-4A1F-A4B5-62440B871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-2465"/>
            <a:ext cx="4584526" cy="2781134"/>
          </a:xfrm>
          <a:prstGeom prst="rect">
            <a:avLst/>
          </a:prstGeom>
          <a:ln w="63500">
            <a:solidFill>
              <a:srgbClr val="7030A0"/>
            </a:solidFill>
          </a:ln>
        </p:spPr>
      </p:pic>
      <p:sp>
        <p:nvSpPr>
          <p:cNvPr id="21" name="Rectangle 6">
            <a:extLst>
              <a:ext uri="{FF2B5EF4-FFF2-40B4-BE49-F238E27FC236}">
                <a16:creationId xmlns:a16="http://schemas.microsoft.com/office/drawing/2014/main" id="{6B5D0BC7-4843-4355-B63D-069D5F632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36" y="2445485"/>
            <a:ext cx="1716375" cy="671202"/>
          </a:xfrm>
          <a:prstGeom prst="rect">
            <a:avLst/>
          </a:prstGeom>
          <a:noFill/>
          <a:ln w="50800" cap="sq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1776D10E-2B84-4209-BF8C-7FDCFFA94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411" y="3116686"/>
            <a:ext cx="1885581" cy="267719"/>
          </a:xfrm>
          <a:prstGeom prst="rect">
            <a:avLst/>
          </a:prstGeom>
          <a:noFill/>
          <a:ln w="50800" cap="sq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8DE6F82E-69FD-48DA-8F67-F035B8AA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4175375"/>
            <a:ext cx="6039772" cy="319352"/>
          </a:xfrm>
          <a:prstGeom prst="rect">
            <a:avLst/>
          </a:prstGeom>
          <a:noFill/>
          <a:ln w="50800" cap="sq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F2094394-19DA-475C-8A53-910CFF4A9A33}"/>
              </a:ext>
            </a:extLst>
          </p:cNvPr>
          <p:cNvCxnSpPr/>
          <p:nvPr/>
        </p:nvCxnSpPr>
        <p:spPr bwMode="auto">
          <a:xfrm>
            <a:off x="5255035" y="751445"/>
            <a:ext cx="1828345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rgbClr val="FF006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3EA550DF-98AD-4FCA-8CE9-B8FEB7FFC77B}"/>
              </a:ext>
            </a:extLst>
          </p:cNvPr>
          <p:cNvCxnSpPr/>
          <p:nvPr/>
        </p:nvCxnSpPr>
        <p:spPr bwMode="auto">
          <a:xfrm>
            <a:off x="5255035" y="1515532"/>
            <a:ext cx="1828345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rgbClr val="FF006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568ABF0-1F32-4374-A5C1-32060BA9A580}"/>
              </a:ext>
            </a:extLst>
          </p:cNvPr>
          <p:cNvCxnSpPr/>
          <p:nvPr/>
        </p:nvCxnSpPr>
        <p:spPr bwMode="auto">
          <a:xfrm>
            <a:off x="5255035" y="2304672"/>
            <a:ext cx="2557325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rgbClr val="FF006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18125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" y="2710508"/>
            <a:ext cx="9134489" cy="129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4400" b="1" dirty="0">
                <a:solidFill>
                  <a:srgbClr val="0000FF"/>
                </a:solidFill>
                <a:latin typeface="Tahoma" panose="020B0604030504040204" pitchFamily="34" charset="0"/>
              </a:rPr>
              <a:t>Реалізація та використання </a:t>
            </a:r>
            <a:br>
              <a:rPr lang="uk-UA" altLang="ru-RU" sz="4400" b="1" dirty="0">
                <a:solidFill>
                  <a:srgbClr val="0000FF"/>
                </a:solidFill>
                <a:latin typeface="Tahoma" panose="020B0604030504040204" pitchFamily="34" charset="0"/>
              </a:rPr>
            </a:br>
            <a:r>
              <a:rPr lang="uk-UA" altLang="ru-RU" sz="4400" b="1" dirty="0">
                <a:solidFill>
                  <a:srgbClr val="0000FF"/>
                </a:solidFill>
                <a:latin typeface="Tahoma" panose="020B0604030504040204" pitchFamily="34" charset="0"/>
              </a:rPr>
              <a:t>сервісу </a:t>
            </a:r>
            <a:r>
              <a:rPr lang="en-US" altLang="uk-UA" sz="4400" b="1" i="1" dirty="0" err="1">
                <a:latin typeface="Consolas" panose="020B0609020204030204" pitchFamily="49" charset="0"/>
              </a:rPr>
              <a:t>CongratulatingService</a:t>
            </a:r>
            <a:endParaRPr lang="uk-UA" altLang="ru-RU" sz="4400" b="1" i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2BF3ECE-A317-4067-AE66-8293402C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09" y="980728"/>
            <a:ext cx="8811715" cy="864096"/>
          </a:xfrm>
          <a:prstGeom prst="rect">
            <a:avLst/>
          </a:prstGeom>
          <a:solidFill>
            <a:srgbClr val="FFFFFF"/>
          </a:solidFill>
          <a:ln w="5080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dirty="0">
                <a:latin typeface="Consolas" panose="020B0609020204030204" pitchFamily="49" charset="0"/>
              </a:rPr>
              <a:t>service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CongratulatingService</a:t>
            </a:r>
            <a:r>
              <a:rPr lang="en-US" altLang="uk-UA" sz="18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dirty="0">
                <a:latin typeface="Consolas" panose="020B0609020204030204" pitchFamily="49" charset="0"/>
              </a:rPr>
              <a:t>    </a:t>
            </a:r>
            <a:r>
              <a:rPr lang="en-US" altLang="uk-UA" sz="1800" dirty="0" err="1">
                <a:latin typeface="Consolas" panose="020B0609020204030204" pitchFamily="49" charset="0"/>
              </a:rPr>
              <a:t>rpc</a:t>
            </a:r>
            <a:r>
              <a:rPr lang="en-US" altLang="uk-UA" sz="1800" dirty="0">
                <a:latin typeface="Consolas" panose="020B0609020204030204" pitchFamily="49" charset="0"/>
              </a:rPr>
              <a:t> congratulate(</a:t>
            </a:r>
            <a:r>
              <a:rPr lang="en-US" altLang="uk-UA" sz="1800" dirty="0" err="1">
                <a:latin typeface="Consolas" panose="020B0609020204030204" pitchFamily="49" charset="0"/>
              </a:rPr>
              <a:t>DemoRequest</a:t>
            </a:r>
            <a:r>
              <a:rPr lang="en-US" altLang="uk-UA" sz="1800" dirty="0">
                <a:latin typeface="Consolas" panose="020B0609020204030204" pitchFamily="49" charset="0"/>
              </a:rPr>
              <a:t>) returns (</a:t>
            </a:r>
            <a:r>
              <a:rPr lang="uk-UA" altLang="uk-UA" sz="1800" dirty="0">
                <a:latin typeface="Consolas" panose="020B0609020204030204" pitchFamily="49" charset="0"/>
              </a:rPr>
              <a:t> </a:t>
            </a:r>
            <a:r>
              <a:rPr lang="en-US" altLang="uk-UA" sz="1800" dirty="0">
                <a:latin typeface="Consolas" panose="020B0609020204030204" pitchFamily="49" charset="0"/>
              </a:rPr>
              <a:t>stream </a:t>
            </a:r>
            <a:r>
              <a:rPr lang="uk-UA" altLang="uk-UA" sz="1800" dirty="0">
                <a:latin typeface="Consolas" panose="020B0609020204030204" pitchFamily="49" charset="0"/>
              </a:rPr>
              <a:t> </a:t>
            </a:r>
            <a:r>
              <a:rPr lang="en-US" altLang="uk-UA" sz="1800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dirty="0">
                <a:latin typeface="Consolas" panose="020B0609020204030204" pitchFamily="49" charset="0"/>
              </a:rPr>
              <a:t>}</a:t>
            </a:r>
            <a:endParaRPr lang="uk-UA" altLang="uk-UA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dirty="0">
              <a:latin typeface="Consolas" panose="020B0609020204030204" pitchFamily="49" charset="0"/>
            </a:endParaRPr>
          </a:p>
        </p:txBody>
      </p:sp>
      <p:sp>
        <p:nvSpPr>
          <p:cNvPr id="8" name="Овал 1">
            <a:extLst>
              <a:ext uri="{FF2B5EF4-FFF2-40B4-BE49-F238E27FC236}">
                <a16:creationId xmlns:a16="http://schemas.microsoft.com/office/drawing/2014/main" id="{374F471E-2AA9-4DD1-90D3-6243B4607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1018842"/>
            <a:ext cx="901080" cy="675914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4423386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Line 5">
            <a:extLst>
              <a:ext uri="{FF2B5EF4-FFF2-40B4-BE49-F238E27FC236}">
                <a16:creationId xmlns:a16="http://schemas.microsoft.com/office/drawing/2014/main" id="{83E1F7BB-447F-4CB5-9251-0C47C41D9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8674" name="Text Box 1">
            <a:extLst>
              <a:ext uri="{FF2B5EF4-FFF2-40B4-BE49-F238E27FC236}">
                <a16:creationId xmlns:a16="http://schemas.microsoft.com/office/drawing/2014/main" id="{D9777281-D547-47DE-973D-CD35A468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F7F65E1D-FC28-4332-B09A-914804E48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644CF0E-DCFA-4DD5-B2B8-4411588334D8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07D228CC-E4CD-48F6-9F47-B099DC39D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9144000" cy="94600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Приклад клієнтського </a:t>
            </a:r>
            <a:r>
              <a:rPr lang="uk-UA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проєкту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 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1/2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6186D8-912F-4B4F-8BFC-EA9E53C96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" y="815757"/>
            <a:ext cx="9144001" cy="5297848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1980A60-EAE6-43AF-BA1F-A9CC68BF0AB7}"/>
              </a:ext>
            </a:extLst>
          </p:cNvPr>
          <p:cNvCxnSpPr/>
          <p:nvPr/>
        </p:nvCxnSpPr>
        <p:spPr bwMode="auto">
          <a:xfrm>
            <a:off x="6804248" y="2794428"/>
            <a:ext cx="431115" cy="0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5">
            <a:extLst>
              <a:ext uri="{FF2B5EF4-FFF2-40B4-BE49-F238E27FC236}">
                <a16:creationId xmlns:a16="http://schemas.microsoft.com/office/drawing/2014/main" id="{6FE4D881-6EF9-4AD5-B8A8-6A92EA77E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" y="1412776"/>
            <a:ext cx="3124200" cy="713606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Склад клієнтського </a:t>
            </a:r>
            <a:r>
              <a:rPr lang="uk-UA" altLang="ru-RU" sz="18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проєкту</a:t>
            </a: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000" b="1" i="1" dirty="0" err="1">
                <a:solidFill>
                  <a:schemeClr val="tx1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gRPCstreamClient</a:t>
            </a:r>
            <a:endParaRPr lang="uk-UA" altLang="ru-RU" sz="2000" b="1" i="1" dirty="0">
              <a:solidFill>
                <a:schemeClr val="tx1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2C8A249-109E-4217-9CAC-9286EE2E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540" y="3441959"/>
            <a:ext cx="4004667" cy="723848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8D80C0E3-3715-4332-819D-E1C88BB1C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574" y="3963010"/>
            <a:ext cx="1801886" cy="255021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 algn="ctr">
              <a:lnSpc>
                <a:spcPct val="65000"/>
              </a:lnSpc>
              <a:spcBef>
                <a:spcPts val="0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Клієнтський запит</a:t>
            </a:r>
          </a:p>
        </p:txBody>
      </p:sp>
    </p:spTree>
    <p:extLst>
      <p:ext uri="{BB962C8B-B14F-4D97-AF65-F5344CB8AC3E}">
        <p14:creationId xmlns:p14="http://schemas.microsoft.com/office/powerpoint/2010/main" val="15501732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Line 5">
            <a:extLst>
              <a:ext uri="{FF2B5EF4-FFF2-40B4-BE49-F238E27FC236}">
                <a16:creationId xmlns:a16="http://schemas.microsoft.com/office/drawing/2014/main" id="{83E1F7BB-447F-4CB5-9251-0C47C41D9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8674" name="Text Box 1">
            <a:extLst>
              <a:ext uri="{FF2B5EF4-FFF2-40B4-BE49-F238E27FC236}">
                <a16:creationId xmlns:a16="http://schemas.microsoft.com/office/drawing/2014/main" id="{D9777281-D547-47DE-973D-CD35A468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F7F65E1D-FC28-4332-B09A-914804E48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644CF0E-DCFA-4DD5-B2B8-4411588334D8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07D228CC-E4CD-48F6-9F47-B099DC39D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Приклад клієнтського </a:t>
            </a:r>
            <a:r>
              <a:rPr lang="uk-UA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проєкту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 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Client2Class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76A0DBE-0B4A-49F7-8C67-C6C1F1BB2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0688"/>
            <a:ext cx="9144000" cy="6076974"/>
          </a:xfrm>
          <a:prstGeom prst="rect">
            <a:avLst/>
          </a:prstGeom>
          <a:solidFill>
            <a:schemeClr val="accent3"/>
          </a:solidFill>
          <a:ln w="50800" cap="sq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com.ttp.client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java.util.Iterator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com.ttp.grpc.CongratulatingServiceGrpc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com.ttp.grpc.DemoRequest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com.ttp.grpc.DemoResponse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io.grpc.ManagedChannel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io.grpc.ManagedChannelBuilder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Client2Class {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ManagedChannel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channel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ManagedChannelBuilder.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forAddress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"localhost"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8080)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usePlaintext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().build();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CongratulatingServiceGrpc.CongratulatingServiceBlockingStub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stub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CongratulatingServiceGrpc.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newBlockingStub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channel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Iterator&lt;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DemoResponse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congResponse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stub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.congratulate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DemoRequest.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newBuilder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gRPCjava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setLastName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"STREAM"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).build());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congResponse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congResponse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uk-U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channel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.shutdown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uk-U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endParaRPr lang="uk-UA" sz="1800" b="1" dirty="0">
              <a:latin typeface="Consolas" panose="020B0609020204030204" pitchFamily="49" charset="0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BFF8DF6-7650-4F51-8F3D-345B8EDEEDDA}"/>
              </a:ext>
            </a:extLst>
          </p:cNvPr>
          <p:cNvCxnSpPr/>
          <p:nvPr/>
        </p:nvCxnSpPr>
        <p:spPr bwMode="auto">
          <a:xfrm>
            <a:off x="8003332" y="3701358"/>
            <a:ext cx="576064" cy="0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EC9AC9B-9D16-4498-85DA-3181D765519A}"/>
              </a:ext>
            </a:extLst>
          </p:cNvPr>
          <p:cNvCxnSpPr/>
          <p:nvPr/>
        </p:nvCxnSpPr>
        <p:spPr bwMode="auto">
          <a:xfrm>
            <a:off x="467544" y="4437112"/>
            <a:ext cx="2808312" cy="0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Овал 1">
            <a:extLst>
              <a:ext uri="{FF2B5EF4-FFF2-40B4-BE49-F238E27FC236}">
                <a16:creationId xmlns:a16="http://schemas.microsoft.com/office/drawing/2014/main" id="{9745DCC1-D01C-4DB6-BE74-4D4C5067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3400016"/>
            <a:ext cx="1584176" cy="352833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A5AEFCD-B5DA-40D1-B006-2C5C7BEED1BD}"/>
              </a:ext>
            </a:extLst>
          </p:cNvPr>
          <p:cNvCxnSpPr/>
          <p:nvPr/>
        </p:nvCxnSpPr>
        <p:spPr bwMode="auto">
          <a:xfrm>
            <a:off x="1845407" y="4900575"/>
            <a:ext cx="2294545" cy="0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6">
            <a:extLst>
              <a:ext uri="{FF2B5EF4-FFF2-40B4-BE49-F238E27FC236}">
                <a16:creationId xmlns:a16="http://schemas.microsoft.com/office/drawing/2014/main" id="{5CBF8B42-B72D-4651-9728-626D25134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220" y="1147936"/>
            <a:ext cx="1627192" cy="711220"/>
          </a:xfrm>
          <a:prstGeom prst="rect">
            <a:avLst/>
          </a:prstGeom>
          <a:noFill/>
          <a:ln w="50800" cap="sq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2E992353-0FBE-48A0-BB2F-D4657229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53119"/>
            <a:ext cx="3945632" cy="447674"/>
          </a:xfrm>
          <a:prstGeom prst="rect">
            <a:avLst/>
          </a:prstGeom>
          <a:noFill/>
          <a:ln w="50800" cap="sq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88290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2FC25E5F-C1F6-4264-8C61-B3DA104F9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1EFC8517-1E56-4649-9DF3-256DE8BF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ADC14DA-15E8-4A9B-875E-968F4F8A9C6B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73F56C11-5B2F-4B8B-B21D-EC1C805B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defRPr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Серверна частина.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Congratulating</a:t>
            </a:r>
            <a:r>
              <a:rPr lang="en-US" sz="2400" b="1" dirty="0" err="1">
                <a:latin typeface="Consolas" panose="020B0609020204030204" pitchFamily="49" charset="0"/>
              </a:rPr>
              <a:t>ServiceImpl</a:t>
            </a:r>
            <a:r>
              <a:rPr lang="uk-UA" sz="2400" b="1" dirty="0">
                <a:latin typeface="Consolas" panose="020B0609020204030204" pitchFamily="49" charset="0"/>
              </a:rPr>
              <a:t>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(реалізація сервісу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Congratulating</a:t>
            </a:r>
            <a:r>
              <a:rPr lang="en-US" sz="2400" b="1" dirty="0" err="1">
                <a:latin typeface="Consolas" panose="020B0609020204030204" pitchFamily="49" charset="0"/>
              </a:rPr>
              <a:t>Service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)  (1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/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2)</a:t>
            </a:r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B0DD41A5-A557-491A-9D19-0D090339C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id="{A55144E4-477F-4DFC-AE08-CD1A07518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6234112"/>
          </a:xfrm>
          <a:prstGeom prst="rect">
            <a:avLst/>
          </a:prstGeom>
          <a:solidFill>
            <a:srgbClr val="FFFFFF"/>
          </a:solidFill>
          <a:ln w="50800" cap="sq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com.ttp.impl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com.ttp.grpc.CongratulatingServiceGrpc.CongratulatingServiceImplBase;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com.ttp.grpc.DemoRequest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com.ttp.grpc.DemoResponse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io.grpc.stub.StreamObserver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CongratulatingServiceImpl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b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CongratulatingServiceImplBase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congratulate(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DemoRequest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StreamObserver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DemoResponse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responseObserver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"Request received from client:\n"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(Integer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uk-U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greeting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StringBuilder().append(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.append(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   Congratulation,"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).append(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.getFirstName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.append(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).append(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.getLastName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DemoResponse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DemoResponse.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newBuilder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setResponse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greeting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).build();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responseObserver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.onNext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uk-U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responseObserver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.onCompleted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uk-U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endParaRPr lang="uk-UA" sz="1800" b="1" dirty="0">
              <a:latin typeface="Consolas" panose="020B0609020204030204" pitchFamily="49" charset="0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B2CEF1F3-6CB6-4B82-9670-42A0C6045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3" y="872840"/>
            <a:ext cx="1680770" cy="730492"/>
          </a:xfrm>
          <a:prstGeom prst="rect">
            <a:avLst/>
          </a:prstGeom>
          <a:noFill/>
          <a:ln w="50800" cap="sq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9FA5D09C-794E-4C87-BEEB-024BBB096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603332"/>
            <a:ext cx="3625452" cy="225468"/>
          </a:xfrm>
          <a:prstGeom prst="rect">
            <a:avLst/>
          </a:prstGeom>
          <a:noFill/>
          <a:ln w="50800" cap="sq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1C4143-D9A2-48D2-8C4F-484C87EAF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207" y="5950868"/>
            <a:ext cx="4221031" cy="954757"/>
          </a:xfrm>
          <a:prstGeom prst="rect">
            <a:avLst/>
          </a:prstGeom>
          <a:ln w="63500">
            <a:solidFill>
              <a:srgbClr val="7030A0"/>
            </a:solidFill>
          </a:ln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8FCA290-D75B-40C6-9687-E19C8D371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540" y="3441959"/>
            <a:ext cx="4004667" cy="723848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26" name="Rectangle 15">
            <a:extLst>
              <a:ext uri="{FF2B5EF4-FFF2-40B4-BE49-F238E27FC236}">
                <a16:creationId xmlns:a16="http://schemas.microsoft.com/office/drawing/2014/main" id="{02AA84C1-9278-4C1A-8872-A36F55116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574" y="3963010"/>
            <a:ext cx="1801886" cy="255021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 algn="ctr">
              <a:lnSpc>
                <a:spcPct val="65000"/>
              </a:lnSpc>
              <a:spcBef>
                <a:spcPts val="0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Клієнтський запит</a:t>
            </a:r>
          </a:p>
        </p:txBody>
      </p:sp>
    </p:spTree>
    <p:extLst>
      <p:ext uri="{BB962C8B-B14F-4D97-AF65-F5344CB8AC3E}">
        <p14:creationId xmlns:p14="http://schemas.microsoft.com/office/powerpoint/2010/main" val="27039415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03368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4400" b="1" dirty="0">
                <a:solidFill>
                  <a:srgbClr val="0000FF"/>
                </a:solidFill>
                <a:latin typeface="Tahoma" panose="020B0604030504040204" pitchFamily="34" charset="0"/>
              </a:rPr>
              <a:t>Додаток</a:t>
            </a: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55775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D71CCD3-887C-4EFE-8753-A2D589C44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" y="1964024"/>
            <a:ext cx="8683412" cy="4903304"/>
          </a:xfrm>
          <a:prstGeom prst="rect">
            <a:avLst/>
          </a:prstGeom>
          <a:ln w="63500">
            <a:solidFill>
              <a:srgbClr val="7030A0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13646D3-0D58-48C0-952A-DBB33D56C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1" y="6713"/>
            <a:ext cx="6116557" cy="3610041"/>
          </a:xfrm>
          <a:prstGeom prst="rect">
            <a:avLst/>
          </a:prstGeom>
          <a:ln w="635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2420048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  <a:t>GRPC. Protocol Buffer. </a:t>
            </a:r>
            <a:br>
              <a:rPr lang="uk-UA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</a:b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Підтримка різних мов програмування</a:t>
            </a: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61B1E8-D8BA-4E84-824A-E090DD9CF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" y="663497"/>
            <a:ext cx="9096375" cy="5915025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053149CC-E18C-41E5-A132-7EC499AF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05" y="1809343"/>
            <a:ext cx="2081239" cy="291497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5954C35-581F-4CDB-9C9E-295F423BA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9620" y="1144588"/>
            <a:ext cx="1342666" cy="233275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2563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4276" y="0"/>
            <a:ext cx="5209724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vs </a:t>
            </a:r>
            <a:r>
              <a:rPr lang="en-US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gRPC</a:t>
            </a:r>
            <a:endParaRPr lang="en-US" sz="2400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CD45F9-691E-4BC0-A8B9-E57A05168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" y="847725"/>
            <a:ext cx="8648700" cy="6010275"/>
          </a:xfrm>
          <a:prstGeom prst="rect">
            <a:avLst/>
          </a:prstGeom>
          <a:ln w="63500">
            <a:solidFill>
              <a:srgbClr val="7030A0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8821540-9BFE-438B-97C5-E324E0EAC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2" y="77961"/>
            <a:ext cx="4352761" cy="2439631"/>
          </a:xfrm>
          <a:prstGeom prst="rect">
            <a:avLst/>
          </a:prstGeom>
          <a:ln w="635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1174102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4276" y="0"/>
            <a:ext cx="5209724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vs </a:t>
            </a:r>
            <a:r>
              <a:rPr lang="en-US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gRPC</a:t>
            </a:r>
            <a:endParaRPr lang="en-US" sz="2400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0FF420-FC29-43B5-8EE1-C89677CB7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731" y="1635153"/>
            <a:ext cx="7807839" cy="5241419"/>
          </a:xfrm>
          <a:prstGeom prst="rect">
            <a:avLst/>
          </a:prstGeom>
          <a:ln w="63500">
            <a:solidFill>
              <a:srgbClr val="7030A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85D222-4C41-463A-A685-8022C18E0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951630" cy="2906038"/>
          </a:xfrm>
          <a:prstGeom prst="rect">
            <a:avLst/>
          </a:prstGeom>
          <a:ln w="635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9462277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E6EF0E08-E3D5-447F-B82B-AFDE58F99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D6C07B47-D991-4F88-8ACA-531D7052E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9E8F3F3-AB01-4F2A-A090-3D52BB35536B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455A5F1A-3F6A-4C1D-B8B5-4E2B79529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defRPr/>
            </a:pP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Серверна частина. </a:t>
            </a:r>
            <a:b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</a:b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Файл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  <a:t>pom.xml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 (повністю, для копіювання)</a:t>
            </a:r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193BFB67-8CEF-4B3E-A130-66975C907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68A1235-7D03-4E2D-94FD-E0473B23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6925"/>
            <a:ext cx="7740650" cy="6048375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lIns="18000" tIns="82800" rIns="0" bIns="10800"/>
          <a:lstStyle>
            <a:lvl1pPr indent="952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&lt;project 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="http://maven.apache.org/POM/4.0.0"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xmlns:xsi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="http://www.w3.org/2001/XMLSchema-instance"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xsi:schemaLocation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="http://maven.apache.org/POM/4.0.0 https://maven.apache.org/xsd/maven-4.0.0.xsd"&gt;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modelVersion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&gt;4.0.0&lt;/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modelVersion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com.ttp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grpc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&lt;version&gt;0.0.1-SNAPSHOT&lt;/version&gt;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&lt;name&gt;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GrpcDEMO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&lt;/name&gt;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&lt;dependencies&gt;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&lt;dependency&gt;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com.google.protobuf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protobuf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-java&lt;/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&lt;version&gt;3.6.1&lt;/version&gt;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&lt;/dependency&gt;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&lt;dependency&gt;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io.grpc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grpc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-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netty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-shaded&lt;/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&lt;version&gt;1.15.1&lt;/version&gt;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&lt;/dependency&gt;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&lt;dependency&gt;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io.grpc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grpc-protobuf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&lt;version&gt;1.15.1&lt;/version&gt;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&lt;/dependency&gt;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&lt;dependency&gt;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io.grpc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grpc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-stub&lt;/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&lt;version&gt;1.15.1&lt;/version&gt;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&lt;/dependency&gt;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&lt;/dependencies&gt;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&lt;properties&gt;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&gt;UTF-8&lt;/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&lt;/properties&gt;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&lt;build&gt;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defaultGoal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&gt;clean generate-sources compile install&lt;/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defaultGoal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&lt;plugins&gt;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&lt;!-- compile proto file into java files. --&gt;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&lt;plugin&gt;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&gt;com.github.os72&lt;/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protoc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-jar-maven-plugin&lt;/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&lt;version&gt;3.6.0.1&lt;/version&gt;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&lt;executions&gt;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&lt;execution&gt;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&lt;phase&gt;generate-sources&lt;/phase&gt;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&lt;goals&gt;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&lt;goal&gt;run&lt;/goal&gt;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&lt;/goals&gt;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&lt;configuration&gt;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includeMavenTypes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&gt;direct&lt;/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includeMavenTypes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inputDirectories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&lt;include&gt;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/main/resources&lt;/include&gt;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inputDirectories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outputTargets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	&lt;type&gt;java&lt;/type&gt;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outputDirectory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/main/java&lt;/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outputDirectory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	&lt;type&gt;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grpc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-java&lt;/type&gt;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pluginArtifact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&gt;io.grpc:protoc-gen-grpc-java:1.15.0&lt;/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pluginArtifact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outputDirectory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/main/java&lt;/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outputDirectory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outputTargets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&lt;/configuration&gt;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&lt;/execution&gt;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&lt;/executions&gt;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&lt;/plugin&gt;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&lt;plugin&gt;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org.apache.maven.plugins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&gt;maven-compiler-plugin&lt;/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&lt;version&gt;3.8.0&lt;/version&gt;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&lt;configuration&gt;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&lt;source&gt;1.8&lt;/source&gt;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&lt;target&gt;1.8&lt;/target&gt;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&lt;/configuration&gt;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&lt;/plugin&gt;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&lt;/plugins&gt;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&lt;/build&gt;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&lt;/project&gt;</a:t>
            </a:r>
            <a:endParaRPr lang="uk-UA" altLang="ru-RU" sz="8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20487" name="Text Box 4">
            <a:extLst>
              <a:ext uri="{FF2B5EF4-FFF2-40B4-BE49-F238E27FC236}">
                <a16:creationId xmlns:a16="http://schemas.microsoft.com/office/drawing/2014/main" id="{8A31AA95-03A0-4929-82D5-51984A2FD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1268413"/>
            <a:ext cx="2640012" cy="384175"/>
          </a:xfrm>
          <a:prstGeom prst="rect">
            <a:avLst/>
          </a:prstGeom>
          <a:solidFill>
            <a:srgbClr val="FFFFCC"/>
          </a:solidFill>
          <a:ln w="25560" cap="sq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952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pom.xml</a:t>
            </a:r>
            <a:endParaRPr lang="uk-UA" altLang="ru-RU" sz="1800" b="1" i="1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i="1" dirty="0" err="1">
                <a:solidFill>
                  <a:srgbClr val="0000FF"/>
                </a:solidFill>
                <a:latin typeface="Tahoma" panose="020B0604030504040204" pitchFamily="34" charset="0"/>
              </a:rPr>
              <a:t>Protoc</a:t>
            </a:r>
            <a:r>
              <a:rPr lang="ru-RU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. 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Підтримка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  <a:t>Java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E06FC3-F611-4406-B1AC-E0CC480AD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524"/>
            <a:ext cx="9144000" cy="62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508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i="1" dirty="0" err="1">
                <a:solidFill>
                  <a:srgbClr val="0000FF"/>
                </a:solidFill>
                <a:latin typeface="Tahoma" panose="020B0604030504040204" pitchFamily="34" charset="0"/>
              </a:rPr>
              <a:t>Protoc</a:t>
            </a:r>
            <a:r>
              <a:rPr lang="ru-RU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. 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Підтримка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  <a:t>Java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C3D23E-1EC6-4FAF-94D9-F54D5FA84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0168"/>
            <a:ext cx="9144000" cy="63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317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Компілятор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n-US" altLang="ru-RU" sz="2400" b="1" i="1" dirty="0" err="1">
                <a:solidFill>
                  <a:srgbClr val="0000FF"/>
                </a:solidFill>
                <a:latin typeface="Tahoma" panose="020B0604030504040204" pitchFamily="34" charset="0"/>
              </a:rPr>
              <a:t>Protoc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  <a:t>.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Підтримка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  <a:t>Java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4DD2DC-284D-4DE2-8D3D-C55BA17C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1" y="590311"/>
            <a:ext cx="8266644" cy="6267689"/>
          </a:xfrm>
          <a:prstGeom prst="rect">
            <a:avLst/>
          </a:prstGeom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6A40FE14-5B7B-427C-8A4A-EFDD0DE10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384" y="479121"/>
            <a:ext cx="6051615" cy="994253"/>
          </a:xfrm>
          <a:prstGeom prst="rect">
            <a:avLst/>
          </a:prstGeom>
          <a:solidFill>
            <a:srgbClr val="FFFFEB"/>
          </a:solidFill>
          <a:ln w="50800" cap="sq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syntax = "proto3";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fr-FR" altLang="uk-UA" sz="1800" b="1" dirty="0">
                <a:latin typeface="Consolas" panose="020B0609020204030204" pitchFamily="49" charset="0"/>
              </a:rPr>
              <a:t>option java_multiple_files = true;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package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com.ttp.grpc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. . . 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uk-UA" sz="1800" b="1" dirty="0">
              <a:latin typeface="Consolas" panose="020B0609020204030204" pitchFamily="49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BE34D35D-B81D-4579-92F0-734DBCD2F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304" y="1140869"/>
            <a:ext cx="1859814" cy="318263"/>
          </a:xfrm>
          <a:prstGeom prst="rect">
            <a:avLst/>
          </a:prstGeom>
          <a:solidFill>
            <a:srgbClr val="FFFF00"/>
          </a:solidFill>
          <a:ln w="50800" cap="sq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 algn="ctr">
              <a:lnSpc>
                <a:spcPct val="65000"/>
              </a:lnSpc>
              <a:spcBef>
                <a:spcPts val="0"/>
              </a:spcBef>
              <a:buClrTx/>
              <a:buFontTx/>
              <a:buNone/>
            </a:pPr>
            <a:r>
              <a:rPr lang="en-US" altLang="uk-UA" sz="1800" b="1" i="1" dirty="0" err="1">
                <a:solidFill>
                  <a:srgbClr val="2D2DB9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GRPCdemo</a:t>
            </a:r>
            <a:r>
              <a:rPr lang="en-US" altLang="uk-UA" sz="1800" b="1" dirty="0" err="1">
                <a:solidFill>
                  <a:srgbClr val="2D2DB9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.</a:t>
            </a:r>
            <a:r>
              <a:rPr lang="en-US" altLang="uk-UA" sz="1800" b="1" i="1" dirty="0" err="1">
                <a:solidFill>
                  <a:srgbClr val="2D2DB9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proto</a:t>
            </a:r>
            <a:endParaRPr lang="uk-UA" altLang="ru-RU" sz="1800" dirty="0">
              <a:solidFill>
                <a:schemeClr val="tx1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16" name="Овал 1">
            <a:extLst>
              <a:ext uri="{FF2B5EF4-FFF2-40B4-BE49-F238E27FC236}">
                <a16:creationId xmlns:a16="http://schemas.microsoft.com/office/drawing/2014/main" id="{8F6743C3-7655-427D-9C80-B44D0E0A6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447224"/>
            <a:ext cx="872674" cy="438411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0990023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E6EF0E08-E3D5-447F-B82B-AFDE58F99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D6C07B47-D991-4F88-8ACA-531D7052E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9E8F3F3-AB01-4F2A-A090-3D52BB35536B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455A5F1A-3F6A-4C1D-B8B5-4E2B79529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29208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defRPr/>
            </a:pP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Java. Maven-</a:t>
            </a: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plagin</a:t>
            </a: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proto-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компілятора </a:t>
            </a: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</a:t>
            </a: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</a:b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Файл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  <a:t>pom.xml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 (фрагмент)</a:t>
            </a:r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193BFB67-8CEF-4B3E-A130-66975C907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68A1235-7D03-4E2D-94FD-E0473B23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6925"/>
            <a:ext cx="9144000" cy="6048375"/>
          </a:xfrm>
          <a:prstGeom prst="rect">
            <a:avLst/>
          </a:prstGeom>
          <a:solidFill>
            <a:srgbClr val="FFFFFF"/>
          </a:solidFill>
          <a:ln w="6350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lIns="18000" tIns="82800" rIns="0" bIns="10800"/>
          <a:lstStyle>
            <a:lvl1pPr indent="952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&lt;plugin&gt;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&gt;com.github.os72&lt;/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protoc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-jar-maven-plugin&lt;/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&lt;version&gt;3.6.0.1&lt;/version&gt;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&lt;executions&gt;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 &lt;execution&gt;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  &lt;phase&gt;generate-sources&lt;/phase&gt;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  &lt;goals&gt;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    &lt;goal&gt;run&lt;/goal&gt;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  &lt;/goals&gt;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  &lt;configuration&gt;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uk-UA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includeMavenTypes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&gt;direct&lt;/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includeMavenTypes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inputDirectories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    </a:t>
            </a:r>
            <a:r>
              <a:rPr lang="uk-UA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&lt;include&gt;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/main/resources&lt;/include&gt;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    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inputDirectories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outputTargets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</a:t>
            </a:r>
            <a:r>
              <a:rPr lang="uk-UA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  &lt;type&gt;java&lt;/type&gt;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 </a:t>
            </a:r>
            <a:r>
              <a:rPr lang="uk-UA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outputDirectory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/main/java&lt;/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outputDirectory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      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      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      </a:t>
            </a:r>
            <a:r>
              <a:rPr lang="uk-UA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&lt;type&gt;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grpc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-java&lt;/type&gt;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	</a:t>
            </a:r>
            <a:r>
              <a:rPr lang="uk-UA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pluginArtifact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&gt;io.grpc:protoc-gen-grpc-java:1.15.0</a:t>
            </a:r>
            <a:br>
              <a:rPr lang="uk-UA" sz="1800" b="1" dirty="0">
                <a:solidFill>
                  <a:schemeClr val="accent4"/>
                </a:solidFill>
                <a:latin typeface="Consolas" panose="020B0609020204030204" pitchFamily="49" charset="0"/>
              </a:rPr>
            </a:br>
            <a:r>
              <a:rPr lang="uk-UA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pluginArtifact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 </a:t>
            </a:r>
            <a:r>
              <a:rPr lang="uk-UA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outputDirectory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/main/java&lt;/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outputDirectory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uk-UA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outputTargets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    &lt;/configuration&gt;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   &lt;/execution&gt;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  &lt;/executions&gt;</a:t>
            </a:r>
          </a:p>
          <a:p>
            <a:pPr indent="0">
              <a:lnSpc>
                <a:spcPct val="7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&lt;/plugin&gt;</a:t>
            </a:r>
            <a:endParaRPr lang="uk-UA" altLang="ru-RU" sz="18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FDF7695-A70F-4730-AFCB-4BDB85B27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942" y="3302022"/>
            <a:ext cx="2309486" cy="280422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4097FFC-A82C-44A6-8EA9-B8F3D686F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336" y="4304104"/>
            <a:ext cx="1683185" cy="230318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2B8C4C0-AC6B-4F6F-BBD4-AF154BDD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389" y="5080718"/>
            <a:ext cx="4581958" cy="230318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52D3BD0-19B3-41C7-AF79-E5387AB73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810" y="5443973"/>
            <a:ext cx="1683185" cy="230318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ED38271-1C4F-472A-84E7-56F8E70A7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60" y="1972795"/>
            <a:ext cx="3923567" cy="261366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E252A1-8437-4872-A634-61A2B7B1D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58" y="12700"/>
            <a:ext cx="3556580" cy="3701156"/>
          </a:xfrm>
          <a:prstGeom prst="rect">
            <a:avLst/>
          </a:prstGeom>
          <a:ln w="63500">
            <a:solidFill>
              <a:srgbClr val="7030A0"/>
            </a:solidFill>
          </a:ln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18E62490-92E8-44D8-9C8A-12E875249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686" y="3189288"/>
            <a:ext cx="1733289" cy="505890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B8CAD704-B1FE-4E1C-BC70-2F935C2EF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742" y="771264"/>
            <a:ext cx="2775258" cy="1865647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12A027E4-FA54-439F-926E-4ECF50239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234" y="5851047"/>
            <a:ext cx="6051615" cy="994253"/>
          </a:xfrm>
          <a:prstGeom prst="rect">
            <a:avLst/>
          </a:prstGeom>
          <a:solidFill>
            <a:srgbClr val="FFFFEB"/>
          </a:solidFill>
          <a:ln w="50800" cap="sq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syntax = "proto3";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fr-FR" altLang="uk-UA" sz="1800" b="1" dirty="0">
                <a:latin typeface="Consolas" panose="020B0609020204030204" pitchFamily="49" charset="0"/>
              </a:rPr>
              <a:t>option java_multiple_files = true;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package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com.ttp.grpc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. . . 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uk-UA" sz="1800" b="1" dirty="0">
              <a:latin typeface="Consolas" panose="020B0609020204030204" pitchFamily="49" charset="0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AF760300-3F6A-4C6C-9DAE-4149FA770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154" y="6512795"/>
            <a:ext cx="1859814" cy="318263"/>
          </a:xfrm>
          <a:prstGeom prst="rect">
            <a:avLst/>
          </a:prstGeom>
          <a:solidFill>
            <a:srgbClr val="FFFF00"/>
          </a:solidFill>
          <a:ln w="50800" cap="sq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 algn="ctr">
              <a:lnSpc>
                <a:spcPct val="65000"/>
              </a:lnSpc>
              <a:spcBef>
                <a:spcPts val="0"/>
              </a:spcBef>
              <a:buClrTx/>
              <a:buFontTx/>
              <a:buNone/>
            </a:pPr>
            <a:r>
              <a:rPr lang="en-US" altLang="uk-UA" sz="1800" b="1" i="1" dirty="0" err="1">
                <a:solidFill>
                  <a:srgbClr val="2D2DB9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GRPCdemo</a:t>
            </a:r>
            <a:r>
              <a:rPr lang="en-US" altLang="uk-UA" sz="1800" b="1" dirty="0" err="1">
                <a:solidFill>
                  <a:srgbClr val="2D2DB9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.</a:t>
            </a:r>
            <a:r>
              <a:rPr lang="en-US" altLang="uk-UA" sz="1800" b="1" i="1" dirty="0" err="1">
                <a:solidFill>
                  <a:srgbClr val="2D2DB9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proto</a:t>
            </a:r>
            <a:endParaRPr lang="uk-UA" altLang="ru-RU" sz="1800" dirty="0">
              <a:solidFill>
                <a:schemeClr val="tx1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588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4A4123D0-D21A-4025-9CE7-0132D8879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DC3BED5D-1F4A-4A3C-B537-0ACA1A881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2CCCEEB-A8FB-4158-BE59-18324A128E65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98BF2948-6484-42F9-8EC3-33091B35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39653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uk-UA" altLang="uk-UA" sz="2400" b="1" i="1" dirty="0" err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Protocol</a:t>
            </a:r>
            <a:r>
              <a:rPr lang="uk-UA" altLang="uk-UA" sz="2400" b="1" i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uk-UA" sz="2400" b="1" i="1" dirty="0" err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Buffers</a:t>
            </a:r>
            <a:r>
              <a:rPr lang="uk-UA" altLang="uk-UA" sz="2400" b="1" i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Приклад (</a:t>
            </a:r>
            <a:r>
              <a:rPr lang="en-US" altLang="uk-UA" sz="2400" b="1" i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proto</a:t>
            </a:r>
            <a:r>
              <a:rPr lang="uk-UA" altLang="uk-UA" sz="2400" b="1" i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файл </a:t>
            </a:r>
            <a:r>
              <a:rPr lang="en-US" altLang="uk-UA" sz="2400" b="1" i="1" dirty="0" err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GRPCdemo</a:t>
            </a:r>
            <a:r>
              <a:rPr lang="en-US" altLang="uk-UA" sz="2400" b="1" dirty="0" err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uk-UA" sz="2400" b="1" i="1" dirty="0" err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proto</a:t>
            </a:r>
            <a: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A160B4F8-9A5B-4C22-8AC5-01672B728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6682626D-33DB-4E8C-9FB0-081533FA2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300"/>
            <a:ext cx="8532813" cy="598170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syntax = "proto3";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fr-FR" altLang="uk-UA" sz="1800" b="1" dirty="0">
                <a:latin typeface="Consolas" panose="020B0609020204030204" pitchFamily="49" charset="0"/>
              </a:rPr>
              <a:t>option java_multiple_files = true;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package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com.ttp.grpc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uk-UA" sz="1800" b="1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2000" b="1" i="1" dirty="0">
                <a:latin typeface="Consolas" panose="020B0609020204030204" pitchFamily="49" charset="0"/>
              </a:rPr>
              <a:t>message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DemoRequest</a:t>
            </a:r>
            <a:r>
              <a:rPr lang="en-US" altLang="uk-UA" sz="1800" b="1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  string </a:t>
            </a:r>
            <a:r>
              <a:rPr lang="en-US" altLang="uk-UA" sz="1800" b="1" dirty="0" err="1">
                <a:latin typeface="Consolas" panose="020B0609020204030204" pitchFamily="49" charset="0"/>
              </a:rPr>
              <a:t>firstName</a:t>
            </a:r>
            <a:r>
              <a:rPr lang="en-US" altLang="uk-UA" sz="1800" b="1" dirty="0">
                <a:latin typeface="Consolas" panose="020B0609020204030204" pitchFamily="49" charset="0"/>
              </a:rPr>
              <a:t> = 1</a:t>
            </a:r>
            <a:r>
              <a:rPr lang="uk-UA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  string </a:t>
            </a:r>
            <a:r>
              <a:rPr lang="en-US" altLang="uk-UA" sz="1800" b="1" dirty="0" err="1">
                <a:latin typeface="Consolas" panose="020B0609020204030204" pitchFamily="49" charset="0"/>
              </a:rPr>
              <a:t>lastName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uk-UA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>
                <a:latin typeface="Consolas" panose="020B0609020204030204" pitchFamily="49" charset="0"/>
              </a:rPr>
              <a:t>= 2</a:t>
            </a:r>
            <a:r>
              <a:rPr lang="uk-UA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uk-UA" sz="1800" b="1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2000" b="1" i="1" dirty="0">
                <a:latin typeface="Consolas" panose="020B0609020204030204" pitchFamily="49" charset="0"/>
              </a:rPr>
              <a:t>message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800" b="1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  string response = 1;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uk-UA" sz="1800" b="1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b="1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uk-UA" sz="1800" b="1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b="1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2000" b="1" i="1" dirty="0">
                <a:latin typeface="Consolas" panose="020B0609020204030204" pitchFamily="49" charset="0"/>
              </a:rPr>
              <a:t>service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GreetingService</a:t>
            </a:r>
            <a:r>
              <a:rPr lang="en-US" altLang="uk-UA" sz="1800" b="1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  </a:t>
            </a:r>
            <a:r>
              <a:rPr lang="en-US" altLang="uk-UA" sz="1800" b="1" dirty="0" err="1">
                <a:latin typeface="Consolas" panose="020B0609020204030204" pitchFamily="49" charset="0"/>
              </a:rPr>
              <a:t>rpc</a:t>
            </a:r>
            <a:r>
              <a:rPr lang="en-US" altLang="uk-UA" sz="1800" b="1" dirty="0">
                <a:latin typeface="Consolas" panose="020B0609020204030204" pitchFamily="49" charset="0"/>
              </a:rPr>
              <a:t> hello(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DemoRequest</a:t>
            </a:r>
            <a:r>
              <a:rPr lang="en-US" altLang="uk-UA" sz="1800" b="1" dirty="0">
                <a:latin typeface="Consolas" panose="020B0609020204030204" pitchFamily="49" charset="0"/>
              </a:rPr>
              <a:t>) returns (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800" b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  </a:t>
            </a:r>
            <a:r>
              <a:rPr lang="en-US" altLang="uk-UA" sz="1800" b="1" dirty="0" err="1">
                <a:latin typeface="Consolas" panose="020B0609020204030204" pitchFamily="49" charset="0"/>
              </a:rPr>
              <a:t>rpc</a:t>
            </a:r>
            <a:r>
              <a:rPr lang="en-US" altLang="uk-UA" sz="1800" b="1" dirty="0">
                <a:latin typeface="Consolas" panose="020B0609020204030204" pitchFamily="49" charset="0"/>
              </a:rPr>
              <a:t> hi(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DemoRequest</a:t>
            </a:r>
            <a:r>
              <a:rPr lang="en-US" altLang="uk-UA" sz="1800" b="1" dirty="0">
                <a:latin typeface="Consolas" panose="020B0609020204030204" pitchFamily="49" charset="0"/>
              </a:rPr>
              <a:t>) returns (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800" b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b="1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2000" b="1" i="1" dirty="0">
                <a:latin typeface="Consolas" panose="020B0609020204030204" pitchFamily="49" charset="0"/>
              </a:rPr>
              <a:t>service</a:t>
            </a:r>
            <a:r>
              <a:rPr lang="en-US" altLang="uk-UA" sz="1800" b="1" dirty="0">
                <a:latin typeface="Consolas" panose="020B0609020204030204" pitchFamily="49" charset="0"/>
              </a:rPr>
              <a:t> </a:t>
            </a:r>
            <a:r>
              <a:rPr lang="en-US" altLang="uk-UA" sz="1800" b="1" dirty="0" err="1">
                <a:latin typeface="Consolas" panose="020B0609020204030204" pitchFamily="49" charset="0"/>
              </a:rPr>
              <a:t>CongratulatingService</a:t>
            </a:r>
            <a:r>
              <a:rPr lang="en-US" altLang="uk-UA" sz="1800" b="1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 dirty="0">
                <a:latin typeface="Consolas" panose="020B0609020204030204" pitchFamily="49" charset="0"/>
              </a:rPr>
              <a:t>    </a:t>
            </a:r>
            <a:r>
              <a:rPr lang="en-US" altLang="uk-UA" sz="1800" b="1" dirty="0" err="1">
                <a:latin typeface="Consolas" panose="020B0609020204030204" pitchFamily="49" charset="0"/>
              </a:rPr>
              <a:t>rpc</a:t>
            </a:r>
            <a:r>
              <a:rPr lang="en-US" altLang="uk-UA" sz="1800" b="1" dirty="0">
                <a:latin typeface="Consolas" panose="020B0609020204030204" pitchFamily="49" charset="0"/>
              </a:rPr>
              <a:t> congratulate(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DemoRequest</a:t>
            </a:r>
            <a:r>
              <a:rPr lang="en-US" altLang="uk-UA" sz="1800" b="1" dirty="0">
                <a:latin typeface="Consolas" panose="020B0609020204030204" pitchFamily="49" charset="0"/>
              </a:rPr>
              <a:t>) returns (stream </a:t>
            </a:r>
            <a:r>
              <a:rPr lang="en-US" altLang="uk-UA" sz="1800" b="1" dirty="0" err="1">
                <a:latin typeface="Consolas" panose="020B0609020204030204" pitchFamily="49" charset="0"/>
              </a:rPr>
              <a:t>DemoResponse</a:t>
            </a:r>
            <a:r>
              <a:rPr lang="en-US" altLang="uk-UA" sz="1800" b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 dirty="0">
                <a:latin typeface="Consolas" panose="020B0609020204030204" pitchFamily="49" charset="0"/>
              </a:rPr>
              <a:t>}</a:t>
            </a:r>
            <a:endParaRPr lang="uk-UA" altLang="uk-UA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98" name="Text Box 9">
            <a:extLst>
              <a:ext uri="{FF2B5EF4-FFF2-40B4-BE49-F238E27FC236}">
                <a16:creationId xmlns:a16="http://schemas.microsoft.com/office/drawing/2014/main" id="{987E1A69-FB45-4E4A-A477-0E12B63C5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96" y="536035"/>
            <a:ext cx="4620195" cy="838631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840" tIns="26640" rIns="69840" bIns="26640">
            <a:spAutoFit/>
          </a:bodyPr>
          <a:lstStyle>
            <a:lvl1pPr indent="1857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5000"/>
              </a:lnSpc>
              <a:spcBef>
                <a:spcPts val="0"/>
              </a:spcBef>
              <a:buClrTx/>
              <a:buFontTx/>
              <a:buNone/>
            </a:pPr>
            <a:r>
              <a:rPr lang="uk-UA" altLang="uk-UA" sz="2000" b="1" dirty="0">
                <a:latin typeface="Tahoma" panose="020B0604030504040204" pitchFamily="34" charset="0"/>
                <a:cs typeface="Tahoma" panose="020B0604030504040204" pitchFamily="34" charset="0"/>
              </a:rPr>
              <a:t>Специфікація </a:t>
            </a:r>
            <a:r>
              <a:rPr lang="en-US" altLang="uk-UA" sz="2000" b="1" i="1" dirty="0" err="1"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uk-UA" altLang="uk-UA" sz="2000" b="1" dirty="0">
                <a:latin typeface="Tahoma" panose="020B0604030504040204" pitchFamily="34" charset="0"/>
                <a:cs typeface="Tahoma" panose="020B0604030504040204" pitchFamily="34" charset="0"/>
              </a:rPr>
              <a:t>служби. («</a:t>
            </a:r>
            <a:r>
              <a:rPr lang="en-US" altLang="uk-UA" sz="2000" b="1" i="1" dirty="0" err="1">
                <a:latin typeface="Tahoma" panose="020B0604030504040204" pitchFamily="34" charset="0"/>
                <a:cs typeface="Tahoma" panose="020B0604030504040204" pitchFamily="34" charset="0"/>
              </a:rPr>
              <a:t>ProtoBuf</a:t>
            </a:r>
            <a:r>
              <a:rPr lang="uk-UA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altLang="uk-UA" sz="20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uk-UA" sz="2000" b="1" dirty="0">
                <a:latin typeface="Tahoma" panose="020B0604030504040204" pitchFamily="34" charset="0"/>
                <a:cs typeface="Tahoma" panose="020B0604030504040204" pitchFamily="34" charset="0"/>
              </a:rPr>
              <a:t>як мова специфікацій «</a:t>
            </a:r>
            <a:r>
              <a:rPr lang="en-US" altLang="uk-UA" sz="2000" b="1" i="1" dirty="0" err="1"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-S</a:t>
            </a:r>
            <a:r>
              <a:rPr lang="uk-UA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uk-UA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uk-UA" altLang="uk-UA" sz="2000" b="1" dirty="0">
                <a:latin typeface="Tahoma" panose="020B0604030504040204" pitchFamily="34" charset="0"/>
                <a:cs typeface="Tahoma" panose="020B0604030504040204" pitchFamily="34" charset="0"/>
              </a:rPr>
              <a:t>»)</a:t>
            </a:r>
            <a:endParaRPr lang="uk-UA" altLang="ru-RU" sz="2000" b="1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2434C26D-7A29-47A3-A95A-A0EC9F8A6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4470400"/>
            <a:ext cx="8429625" cy="2387600"/>
          </a:xfrm>
          <a:prstGeom prst="rect">
            <a:avLst/>
          </a:prstGeom>
          <a:noFill/>
          <a:ln w="28440" cap="sq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ru-RU" altLang="ru-RU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2B8254A3-A897-4407-91D8-5129E8FB9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712912"/>
            <a:ext cx="6553200" cy="2643187"/>
          </a:xfrm>
          <a:prstGeom prst="rect">
            <a:avLst/>
          </a:prstGeom>
          <a:noFill/>
          <a:ln w="28440" cap="sq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ru-RU" altLang="ru-RU"/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CC61F08C-3CC7-488A-8ABC-D872E0D46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367" y="4004744"/>
            <a:ext cx="3213941" cy="361577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840" tIns="26640" rIns="69840" bIns="26640">
            <a:spAutoFit/>
          </a:bodyPr>
          <a:lstStyle>
            <a:lvl1pPr indent="1857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>
              <a:spcBef>
                <a:spcPts val="1125"/>
              </a:spcBef>
              <a:buClrTx/>
              <a:buFontTx/>
              <a:buNone/>
            </a:pPr>
            <a:r>
              <a:rPr lang="en-US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1) “</a:t>
            </a:r>
            <a:r>
              <a:rPr lang="uk-UA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Об'єктна модель</a:t>
            </a:r>
            <a:r>
              <a:rPr lang="en-US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uk-UA" altLang="ru-RU" sz="2000" b="1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12296" name="Rectangle 15">
            <a:extLst>
              <a:ext uri="{FF2B5EF4-FFF2-40B4-BE49-F238E27FC236}">
                <a16:creationId xmlns:a16="http://schemas.microsoft.com/office/drawing/2014/main" id="{D031D2ED-F2B4-4FB3-AF91-1AA72ED49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888" y="1417638"/>
            <a:ext cx="3625850" cy="479425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Номери полів (теги</a:t>
            </a:r>
            <a:r>
              <a:rPr lang="en-US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кодування)</a:t>
            </a:r>
          </a:p>
        </p:txBody>
      </p:sp>
      <p:sp>
        <p:nvSpPr>
          <p:cNvPr id="12295" name="Овал 1">
            <a:extLst>
              <a:ext uri="{FF2B5EF4-FFF2-40B4-BE49-F238E27FC236}">
                <a16:creationId xmlns:a16="http://schemas.microsoft.com/office/drawing/2014/main" id="{EBC400D3-3114-4A2B-B5F0-2B1923A22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916113"/>
            <a:ext cx="287337" cy="792162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  <p:sp>
        <p:nvSpPr>
          <p:cNvPr id="12297" name="Rectangle 15">
            <a:extLst>
              <a:ext uri="{FF2B5EF4-FFF2-40B4-BE49-F238E27FC236}">
                <a16:creationId xmlns:a16="http://schemas.microsoft.com/office/drawing/2014/main" id="{6157A9E5-6035-4911-BF93-D60EBD9E5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210" y="1775619"/>
            <a:ext cx="5213789" cy="1881981"/>
          </a:xfrm>
          <a:prstGeom prst="rect">
            <a:avLst/>
          </a:prstGeom>
          <a:solidFill>
            <a:srgbClr val="BEFEF5"/>
          </a:solidFill>
          <a:ln w="36000" cap="sq">
            <a:solidFill>
              <a:srgbClr val="0000FF"/>
            </a:solidFill>
            <a:miter lim="800000"/>
            <a:headEnd/>
            <a:tailEnd/>
          </a:ln>
        </p:spPr>
        <p:txBody>
          <a:bodyPr lIns="10800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ClrTx/>
            </a:pPr>
            <a:r>
              <a:rPr lang="uk-UA" altLang="uk-UA" sz="1800" b="1" i="1" dirty="0">
                <a:latin typeface="Tahoma" panose="020B0604030504040204" pitchFamily="34" charset="0"/>
                <a:cs typeface="Tahoma" panose="020B0604030504040204" pitchFamily="34" charset="0"/>
              </a:rPr>
              <a:t>Теги</a:t>
            </a:r>
            <a:r>
              <a:rPr lang="uk-UA" altLang="uk-UA" sz="1800" dirty="0">
                <a:latin typeface="Tahoma" panose="020B0604030504040204" pitchFamily="34" charset="0"/>
                <a:cs typeface="Tahoma" panose="020B0604030504040204" pitchFamily="34" charset="0"/>
              </a:rPr>
              <a:t> (номери полів) важливі як для кращого </a:t>
            </a:r>
            <a:r>
              <a:rPr lang="uk-UA" altLang="uk-UA" sz="1800" b="1" i="1" dirty="0">
                <a:latin typeface="Tahoma" panose="020B0604030504040204" pitchFamily="34" charset="0"/>
                <a:cs typeface="Tahoma" panose="020B0604030504040204" pitchFamily="34" charset="0"/>
              </a:rPr>
              <a:t>стискання даних</a:t>
            </a:r>
            <a:r>
              <a:rPr lang="uk-UA" altLang="uk-UA" sz="1800" dirty="0">
                <a:latin typeface="Tahoma" panose="020B0604030504040204" pitchFamily="34" charset="0"/>
                <a:cs typeface="Tahoma" panose="020B0604030504040204" pitchFamily="34" charset="0"/>
              </a:rPr>
              <a:t>, так і для забезпечення </a:t>
            </a:r>
            <a:r>
              <a:rPr lang="uk-UA" altLang="uk-UA" sz="1800" b="1" i="1" dirty="0">
                <a:latin typeface="Tahoma" panose="020B0604030504040204" pitchFamily="34" charset="0"/>
                <a:cs typeface="Tahoma" panose="020B0604030504040204" pitchFamily="34" charset="0"/>
              </a:rPr>
              <a:t>сумісності </a:t>
            </a:r>
            <a:r>
              <a:rPr lang="uk-UA" altLang="ru-RU" sz="1800" b="1" i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різних</a:t>
            </a:r>
            <a:r>
              <a:rPr lang="en-US" altLang="ru-RU" sz="1800" b="1" i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uk-UA" sz="1800" b="1" i="1" dirty="0">
                <a:latin typeface="Tahoma" panose="020B0604030504040204" pitchFamily="34" charset="0"/>
                <a:cs typeface="Tahoma" panose="020B0604030504040204" pitchFamily="34" charset="0"/>
              </a:rPr>
              <a:t>версій </a:t>
            </a:r>
            <a:r>
              <a:rPr lang="en-US" altLang="uk-UA" sz="1800" i="1" dirty="0" err="1"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uk-UA" altLang="uk-UA" sz="1800" dirty="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uk-UA" altLang="uk-UA" sz="1800" dirty="0" err="1">
                <a:latin typeface="Tahoma" panose="020B0604030504040204" pitchFamily="34" charset="0"/>
                <a:cs typeface="Tahoma" panose="020B0604030504040204" pitchFamily="34" charset="0"/>
              </a:rPr>
              <a:t>проєктів</a:t>
            </a:r>
            <a:r>
              <a:rPr lang="uk-UA" altLang="uk-UA" sz="1800" dirty="0">
                <a:latin typeface="Tahoma" panose="020B0604030504040204" pitchFamily="34" charset="0"/>
                <a:cs typeface="Tahoma" panose="020B0604030504040204" pitchFamily="34" charset="0"/>
              </a:rPr>
              <a:t> та «звуження запитів».</a:t>
            </a:r>
            <a:r>
              <a:rPr lang="en-US" altLang="uk-UA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lnSpc>
                <a:spcPct val="85000"/>
              </a:lnSpc>
              <a:spcBef>
                <a:spcPts val="0"/>
              </a:spcBef>
              <a:buClrTx/>
            </a:pP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Присутність усіх полів у повідомленнях не є обов'язковою. Це спрощує </a:t>
            </a:r>
            <a:r>
              <a:rPr lang="uk-UA" altLang="ru-RU" sz="1800" b="1" i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модифікацію</a:t>
            </a: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та підтримку </a:t>
            </a:r>
            <a:r>
              <a:rPr lang="uk-UA" altLang="ru-RU" sz="1800" b="1" i="1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версійності</a:t>
            </a: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uk-UA" sz="1800" i="1" dirty="0" err="1"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uk-UA" altLang="uk-UA" sz="1800" dirty="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uk-UA" altLang="uk-UA" sz="1800" dirty="0" err="1">
                <a:latin typeface="Tahoma" panose="020B0604030504040204" pitchFamily="34" charset="0"/>
                <a:cs typeface="Tahoma" panose="020B0604030504040204" pitchFamily="34" charset="0"/>
              </a:rPr>
              <a:t>проєктів</a:t>
            </a:r>
            <a:r>
              <a:rPr lang="uk-UA" altLang="uk-UA" sz="18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lnSpc>
                <a:spcPct val="85000"/>
              </a:lnSpc>
              <a:spcBef>
                <a:spcPts val="0"/>
              </a:spcBef>
              <a:buClrTx/>
              <a:buFontTx/>
              <a:buNone/>
            </a:pPr>
            <a:r>
              <a:rPr lang="en-US" altLang="uk-UA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uk-UA" altLang="ru-RU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300" name="Rectangle 15">
            <a:extLst>
              <a:ext uri="{FF2B5EF4-FFF2-40B4-BE49-F238E27FC236}">
                <a16:creationId xmlns:a16="http://schemas.microsoft.com/office/drawing/2014/main" id="{F3E37F13-B8E6-4407-BB0D-FD5279D15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888" y="3659188"/>
            <a:ext cx="6210300" cy="963612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Два сервіси (</a:t>
            </a:r>
            <a:r>
              <a:rPr lang="en-US" altLang="uk-UA" sz="1800" b="1" i="1" dirty="0">
                <a:latin typeface="Consolas" panose="020B0609020204030204" pitchFamily="49" charset="0"/>
              </a:rPr>
              <a:t>Greeting</a:t>
            </a:r>
            <a:r>
              <a:rPr lang="uk-UA" altLang="uk-UA" sz="1800" b="1" dirty="0">
                <a:latin typeface="Consolas" panose="020B0609020204030204" pitchFamily="49" charset="0"/>
              </a:rPr>
              <a:t>,</a:t>
            </a:r>
            <a:r>
              <a:rPr lang="en-US" altLang="uk-UA" sz="1800" b="1" i="1" dirty="0">
                <a:latin typeface="Consolas" panose="020B0609020204030204" pitchFamily="49" charset="0"/>
              </a:rPr>
              <a:t> Congratulating</a:t>
            </a: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), у другому використовується поточність (</a:t>
            </a:r>
            <a:r>
              <a:rPr lang="en-US" altLang="ru-RU" sz="1800" b="1" i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streaming</a:t>
            </a: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Відповідно будуть надані два приклади клієнтських програм. 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366900E4-5823-4126-8638-EBC2DBA53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22" y="6496423"/>
            <a:ext cx="7476738" cy="361577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840" tIns="26640" rIns="69840" bIns="26640">
            <a:spAutoFit/>
          </a:bodyPr>
          <a:lstStyle>
            <a:lvl1pPr indent="1857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>
              <a:spcBef>
                <a:spcPts val="1125"/>
              </a:spcBef>
              <a:buClrTx/>
              <a:buFontTx/>
              <a:buNone/>
            </a:pPr>
            <a:r>
              <a:rPr lang="en-US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2) “RPC</a:t>
            </a:r>
            <a:r>
              <a:rPr lang="uk-UA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-контракт</a:t>
            </a:r>
            <a:r>
              <a:rPr lang="en-US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uk-UA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uk-UA" altLang="uk-UA" sz="2000" b="1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uk-UA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окремі сервіси функціональності</a:t>
            </a:r>
            <a:r>
              <a:rPr lang="uk-UA" altLang="uk-UA" sz="2000" b="1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uk-UA" altLang="ru-RU" sz="2000" b="1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A8F141D-BA90-4880-9DF1-C7B18126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730" y="2956058"/>
            <a:ext cx="1644440" cy="340049"/>
          </a:xfrm>
          <a:prstGeom prst="rect">
            <a:avLst/>
          </a:prstGeom>
          <a:noFill/>
          <a:ln w="28440" cap="sq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ru-RU" altLang="ru-RU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A43F1455-429F-4641-BD35-C1B58080F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730" y="1797503"/>
            <a:ext cx="1522328" cy="315772"/>
          </a:xfrm>
          <a:prstGeom prst="rect">
            <a:avLst/>
          </a:prstGeom>
          <a:noFill/>
          <a:ln w="28440" cap="sq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ru-RU" altLang="ru-RU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2192890-0208-4FBC-A345-F5D0D61A6F78}"/>
              </a:ext>
            </a:extLst>
          </p:cNvPr>
          <p:cNvCxnSpPr/>
          <p:nvPr/>
        </p:nvCxnSpPr>
        <p:spPr bwMode="auto">
          <a:xfrm flipV="1">
            <a:off x="74613" y="2091391"/>
            <a:ext cx="1329035" cy="1913353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A1CBBE0-8661-4125-A8E6-A8254130DE75}"/>
              </a:ext>
            </a:extLst>
          </p:cNvPr>
          <p:cNvCxnSpPr/>
          <p:nvPr/>
        </p:nvCxnSpPr>
        <p:spPr bwMode="auto">
          <a:xfrm flipV="1">
            <a:off x="50801" y="3253959"/>
            <a:ext cx="1197037" cy="750785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Овал 1">
            <a:extLst>
              <a:ext uri="{FF2B5EF4-FFF2-40B4-BE49-F238E27FC236}">
                <a16:creationId xmlns:a16="http://schemas.microsoft.com/office/drawing/2014/main" id="{0C76A950-E9F5-438D-B2C7-47696109A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083" y="3240882"/>
            <a:ext cx="281823" cy="370427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36911A1-7588-4BA7-B41C-7DBDA1030431}"/>
              </a:ext>
            </a:extLst>
          </p:cNvPr>
          <p:cNvCxnSpPr/>
          <p:nvPr/>
        </p:nvCxnSpPr>
        <p:spPr bwMode="auto">
          <a:xfrm flipH="1">
            <a:off x="3203575" y="2016690"/>
            <a:ext cx="904962" cy="12087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11FB78C-556E-417F-8C08-40893EE72528}"/>
              </a:ext>
            </a:extLst>
          </p:cNvPr>
          <p:cNvCxnSpPr/>
          <p:nvPr/>
        </p:nvCxnSpPr>
        <p:spPr bwMode="auto">
          <a:xfrm flipH="1">
            <a:off x="3059906" y="2021837"/>
            <a:ext cx="1048631" cy="1219045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Овал 1">
            <a:extLst>
              <a:ext uri="{FF2B5EF4-FFF2-40B4-BE49-F238E27FC236}">
                <a16:creationId xmlns:a16="http://schemas.microsoft.com/office/drawing/2014/main" id="{D51CCBB3-AB2E-4558-A530-780F95854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210" y="124949"/>
            <a:ext cx="1012978" cy="508265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  <p:sp>
        <p:nvSpPr>
          <p:cNvPr id="31" name="Овал 1">
            <a:extLst>
              <a:ext uri="{FF2B5EF4-FFF2-40B4-BE49-F238E27FC236}">
                <a16:creationId xmlns:a16="http://schemas.microsoft.com/office/drawing/2014/main" id="{F273A76C-8908-48E2-A256-AE8794B59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654" y="6036208"/>
            <a:ext cx="903287" cy="438411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CE9D698-D91A-4C8F-A76A-ABB88D3B02BA}"/>
              </a:ext>
            </a:extLst>
          </p:cNvPr>
          <p:cNvCxnSpPr/>
          <p:nvPr/>
        </p:nvCxnSpPr>
        <p:spPr bwMode="auto">
          <a:xfrm flipH="1">
            <a:off x="6015038" y="4254653"/>
            <a:ext cx="1048633" cy="176279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9">
            <a:extLst>
              <a:ext uri="{FF2B5EF4-FFF2-40B4-BE49-F238E27FC236}">
                <a16:creationId xmlns:a16="http://schemas.microsoft.com/office/drawing/2014/main" id="{C0F40034-F779-4645-9635-791B1F55D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475" y="5487328"/>
            <a:ext cx="1791735" cy="361577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840" tIns="26640" rIns="69840" bIns="26640">
            <a:spAutoFit/>
          </a:bodyPr>
          <a:lstStyle>
            <a:lvl1pPr indent="1857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>
              <a:spcBef>
                <a:spcPts val="1125"/>
              </a:spcBef>
              <a:buClrTx/>
              <a:buFontTx/>
              <a:buNone/>
            </a:pPr>
            <a:r>
              <a:rPr lang="en-US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ru-RU" sz="2000" b="1" i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streaming</a:t>
            </a:r>
            <a:r>
              <a:rPr lang="en-US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uk-UA" altLang="ru-RU" sz="2000" b="1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D5280808-B8E0-41C0-B460-6CE20B70D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730" y="4649987"/>
            <a:ext cx="2081844" cy="315772"/>
          </a:xfrm>
          <a:prstGeom prst="rect">
            <a:avLst/>
          </a:prstGeom>
          <a:noFill/>
          <a:ln w="28440" cap="sq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ru-RU" altLang="ru-RU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33C1C53-EC2D-4219-B37F-A22F08BA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203" y="5865012"/>
            <a:ext cx="2786391" cy="315772"/>
          </a:xfrm>
          <a:prstGeom prst="rect">
            <a:avLst/>
          </a:prstGeom>
          <a:noFill/>
          <a:ln w="28440" cap="sq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332EBE5A-9AB2-482B-805A-A24A5E436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DDA8AED0-A4B2-4ED3-8174-E7F93ACD4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56EBF8C-70D1-4808-8B1B-BD087B314589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2D3F4835-A494-4813-B650-64D7F7128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Приклад </a:t>
            </a:r>
            <a:r>
              <a:rPr lang="uk-UA" altLang="ru-RU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клієнтського </a:t>
            </a:r>
            <a:r>
              <a:rPr lang="uk-UA" altLang="ru-RU" sz="2400" b="1" dirty="0" err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проєкту</a:t>
            </a:r>
            <a:r>
              <a:rPr lang="uk-UA" altLang="ru-RU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uk-UA" sz="2400" b="1" i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en-US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uk-UA" sz="2400" b="1" i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Eclipse</a:t>
            </a:r>
            <a:r>
              <a:rPr lang="en-US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altLang="uk-UA" sz="2400" b="1" i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Maven</a:t>
            </a:r>
            <a: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 потоковою відповіддю</a:t>
            </a:r>
            <a:r>
              <a:rPr lang="uk-UA" altLang="uk-UA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Файл </a:t>
            </a:r>
            <a:r>
              <a:rPr lang="en-US" altLang="uk-UA" sz="2400" b="1" i="1" dirty="0" err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GRPCdemo</a:t>
            </a:r>
            <a:r>
              <a:rPr lang="en-US" altLang="uk-UA" sz="2400" b="1" dirty="0" err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uk-UA" sz="2400" b="1" i="1" dirty="0" err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proto</a:t>
            </a:r>
            <a:r>
              <a:rPr lang="en-US" altLang="uk-UA" sz="2400" b="1" i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uk-UA" altLang="ru-RU" sz="2400" b="1" dirty="0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Консоль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B7285F2E-B64A-45A1-81DD-A72D631CF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0F8470-A89B-48C8-A06D-FE6DE2CE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85147"/>
            <a:ext cx="9105986" cy="6091433"/>
          </a:xfrm>
          <a:prstGeom prst="rect">
            <a:avLst/>
          </a:prstGeom>
        </p:spPr>
      </p:pic>
      <p:sp>
        <p:nvSpPr>
          <p:cNvPr id="8" name="Овал 1">
            <a:extLst>
              <a:ext uri="{FF2B5EF4-FFF2-40B4-BE49-F238E27FC236}">
                <a16:creationId xmlns:a16="http://schemas.microsoft.com/office/drawing/2014/main" id="{C8731A29-D555-418F-8B9C-9C0BADCF1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369" y="3069730"/>
            <a:ext cx="534927" cy="503285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76D270BD-F97C-401A-8B56-B3A68E3C3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703" y="628836"/>
            <a:ext cx="1791735" cy="361577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7030A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840" tIns="26640" rIns="69840" bIns="26640">
            <a:spAutoFit/>
          </a:bodyPr>
          <a:lstStyle>
            <a:lvl1pPr indent="1857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>
              <a:spcBef>
                <a:spcPts val="1125"/>
              </a:spcBef>
              <a:buClrTx/>
              <a:buFontTx/>
              <a:buNone/>
            </a:pPr>
            <a:r>
              <a:rPr lang="en-US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ru-RU" sz="2000" b="1" i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streaming</a:t>
            </a:r>
            <a:r>
              <a:rPr lang="en-US" altLang="uk-UA" sz="2000" b="1" i="1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uk-UA" altLang="ru-RU" sz="2000" b="1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14343" name="Rectangle 6">
            <a:extLst>
              <a:ext uri="{FF2B5EF4-FFF2-40B4-BE49-F238E27FC236}">
                <a16:creationId xmlns:a16="http://schemas.microsoft.com/office/drawing/2014/main" id="{7586FA36-00DF-4D20-8344-EC444AAA5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026" y="4302798"/>
            <a:ext cx="4642586" cy="2047898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33468</TotalTime>
  <Words>3394</Words>
  <Application>Microsoft Office PowerPoint</Application>
  <PresentationFormat>Экран (4:3)</PresentationFormat>
  <Paragraphs>641</Paragraphs>
  <Slides>54</Slides>
  <Notes>54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54</vt:i4>
      </vt:variant>
    </vt:vector>
  </HeadingPairs>
  <TitlesOfParts>
    <vt:vector size="61" baseType="lpstr">
      <vt:lpstr>Arial</vt:lpstr>
      <vt:lpstr>Consolas</vt:lpstr>
      <vt:lpstr>Tahoma</vt:lpstr>
      <vt:lpstr>Times New Roman</vt:lpstr>
      <vt:lpstr>Wingdings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Інженерія програмних систем</dc:title>
  <dc:creator>Kuzenko</dc:creator>
  <cp:lastModifiedBy>Kuzenko Volodimir</cp:lastModifiedBy>
  <cp:revision>704</cp:revision>
  <cp:lastPrinted>1601-01-01T00:00:00Z</cp:lastPrinted>
  <dcterms:created xsi:type="dcterms:W3CDTF">2003-09-29T18:47:32Z</dcterms:created>
  <dcterms:modified xsi:type="dcterms:W3CDTF">2021-12-18T15:16:56Z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r8>15132390</vt:r8>
  </property>
  <property fmtid="{D5CDD505-2E9C-101B-9397-08002B2CF9AE}" pid="3" name="ButtonType">
    <vt:r8>1</vt:r8>
  </property>
  <property fmtid="{D5CDD505-2E9C-101B-9397-08002B2CF9AE}" pid="4" name="Compression">
    <vt:r8>100</vt:r8>
  </property>
  <property fmtid="{D5CDD505-2E9C-101B-9397-08002B2CF9AE}" pid="5" name="DownloadIEButton">
    <vt:bool>false</vt:bool>
  </property>
  <property fmtid="{D5CDD505-2E9C-101B-9397-08002B2CF9AE}" pid="6" name="DownloadOriginal">
    <vt:bool>false</vt:bool>
  </property>
  <property fmtid="{D5CDD505-2E9C-101B-9397-08002B2CF9AE}" pid="7" name="GraphicType">
    <vt:r8>1</vt:r8>
  </property>
  <property fmtid="{D5CDD505-2E9C-101B-9397-08002B2CF9AE}" pid="8" name="LinkColor">
    <vt:r8>16711782</vt:r8>
  </property>
  <property fmtid="{D5CDD505-2E9C-101B-9397-08002B2CF9AE}" pid="9" name="NavBtnPos">
    <vt:r8>1</vt:r8>
  </property>
  <property fmtid="{D5CDD505-2E9C-101B-9397-08002B2CF9AE}" pid="10" name="OutputDir">
    <vt:lpwstr>D:\FPExpress\bin\Server\it\3\edit</vt:lpwstr>
  </property>
  <property fmtid="{D5CDD505-2E9C-101B-9397-08002B2CF9AE}" pid="11" name="ScreenSize">
    <vt:r8>2</vt:r8>
  </property>
  <property fmtid="{D5CDD505-2E9C-101B-9397-08002B2CF9AE}" pid="12" name="ScreenUsage">
    <vt:r8>3</vt:r8>
  </property>
  <property fmtid="{D5CDD505-2E9C-101B-9397-08002B2CF9AE}" pid="13" name="ShowNotes">
    <vt:bool>false</vt:bool>
  </property>
  <property fmtid="{D5CDD505-2E9C-101B-9397-08002B2CF9AE}" pid="14" name="TemplateType">
    <vt:r8>1</vt:r8>
  </property>
  <property fmtid="{D5CDD505-2E9C-101B-9397-08002B2CF9AE}" pid="15" name="TextColor">
    <vt:r8>0</vt:r8>
  </property>
  <property fmtid="{D5CDD505-2E9C-101B-9397-08002B2CF9AE}" pid="16" name="TransparentButton">
    <vt:r8>0</vt:r8>
  </property>
  <property fmtid="{D5CDD505-2E9C-101B-9397-08002B2CF9AE}" pid="17" name="UseBrowserColor">
    <vt:bool>true</vt:bool>
  </property>
  <property fmtid="{D5CDD505-2E9C-101B-9397-08002B2CF9AE}" pid="18" name="VisitedColor">
    <vt:r8>10040268</vt:r8>
  </property>
</Properties>
</file>