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394" r:id="rId4"/>
    <p:sldId id="398" r:id="rId5"/>
    <p:sldId id="307" r:id="rId6"/>
    <p:sldId id="438" r:id="rId7"/>
    <p:sldId id="397" r:id="rId8"/>
    <p:sldId id="402" r:id="rId9"/>
    <p:sldId id="437" r:id="rId10"/>
    <p:sldId id="431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33" r:id="rId19"/>
    <p:sldId id="435" r:id="rId20"/>
    <p:sldId id="446" r:id="rId2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BEFEF5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2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0DED4ACB-3E03-43D1-855C-60A5DEAA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0AC36129-8CA1-4950-9387-7B37EEC5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DE192BA1-10F2-484E-B4E5-C8312346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76429400-3DC6-470A-AEF2-B1EF5D6C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3EAB49A2-B7DE-4F2E-909A-F72E371C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CFC93800-8B80-493B-B329-DDCDBEF6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D55462FA-01BB-48D9-A926-7FEE5F5A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1" name="Rectangle 8">
            <a:extLst>
              <a:ext uri="{FF2B5EF4-FFF2-40B4-BE49-F238E27FC236}">
                <a16:creationId xmlns:a16="http://schemas.microsoft.com/office/drawing/2014/main" id="{E50FEB41-61F4-46F9-9812-8AB142537F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4063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02DE6D5-3955-4A23-8025-2EFF1ABD6F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106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3083" name="Text Box 10">
            <a:extLst>
              <a:ext uri="{FF2B5EF4-FFF2-40B4-BE49-F238E27FC236}">
                <a16:creationId xmlns:a16="http://schemas.microsoft.com/office/drawing/2014/main" id="{12AEFAA8-749A-4FA0-A7F2-B61E07C3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5EFA0C7-3667-4F6F-90FD-B6902020C8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38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5062FB50-E0D2-47E1-8BF3-095C4013B9E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>
            <a:extLst>
              <a:ext uri="{FF2B5EF4-FFF2-40B4-BE49-F238E27FC236}">
                <a16:creationId xmlns:a16="http://schemas.microsoft.com/office/drawing/2014/main" id="{214B1758-8691-414A-8298-70FFD1D8AE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08085C-084C-4047-B847-6F9150C33CE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FCEABFF8-24C2-47A1-9B23-AD96E148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0A69DCB-BFF6-4580-8956-73F34CB3574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2475125-2A40-4AA9-80DD-9F45409E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50BED7A-C8E6-47AE-BCEE-748359B72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>
            <a:extLst>
              <a:ext uri="{FF2B5EF4-FFF2-40B4-BE49-F238E27FC236}">
                <a16:creationId xmlns:a16="http://schemas.microsoft.com/office/drawing/2014/main" id="{ABBD8443-C205-4783-9DEC-58BE82A0EE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EFE800-4A01-436F-B021-F477906D362B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826D632A-BF1D-46E7-B39C-C21CD6D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57B7D95-33AC-4601-BE31-C810DC4D6B2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D432F65-B1AF-4825-983B-5709DEEE8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2A8EBBB-AF0E-4996-9D7D-5E0EBBB01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>
            <a:extLst>
              <a:ext uri="{FF2B5EF4-FFF2-40B4-BE49-F238E27FC236}">
                <a16:creationId xmlns:a16="http://schemas.microsoft.com/office/drawing/2014/main" id="{7EC076B4-98F0-4D98-9F49-4E29E4BE47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1A2AC8-EC16-48AA-88F8-8B7567005B0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5A13264F-8C4E-4EA3-BD00-6A51939C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6A454F5-FE36-4FF5-B6E1-AA7CF25BED5D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F477090-3D6D-4C93-92FD-EB198D11A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BAB3052-2A03-4E49-B396-493710F9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>
            <a:extLst>
              <a:ext uri="{FF2B5EF4-FFF2-40B4-BE49-F238E27FC236}">
                <a16:creationId xmlns:a16="http://schemas.microsoft.com/office/drawing/2014/main" id="{1841B1C8-05E7-4095-AF57-762F815B9B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1E733-1C53-4772-89AD-78F5D569BB0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21357F96-F12F-43A6-8BE7-F890630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5D946A3-AD76-4577-A2B0-285FF268FB8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D8DEEFB-DD5F-4157-AEF4-67A418B23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3E3D892-4EA2-4290-A42C-0D4FD2911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974A35A2-9665-40F3-B354-0A52E5D672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69F8-E9D1-4D50-A49B-B2F3CB7150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AB1F6AC-BF25-4A82-A7E2-2DC11760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964FC6-8C38-4B78-A77B-A3B80E03A2F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4E80359-2D11-4414-9042-0D4C318FF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BE0273C-5D1F-496D-A525-74461B8D4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>
            <a:extLst>
              <a:ext uri="{FF2B5EF4-FFF2-40B4-BE49-F238E27FC236}">
                <a16:creationId xmlns:a16="http://schemas.microsoft.com/office/drawing/2014/main" id="{BA196399-2A20-48B7-B9FA-90707EECAC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561423-C7EC-49BE-99A6-4330871E614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B5F0C132-FD6B-4850-B5A7-0202BC8A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258932E-6C0A-4942-B0F7-C73F96C4B9D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2755870-E51C-4089-8003-CE5B91FF1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A4F1507-2367-4425-AA4F-490510725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>
            <a:extLst>
              <a:ext uri="{FF2B5EF4-FFF2-40B4-BE49-F238E27FC236}">
                <a16:creationId xmlns:a16="http://schemas.microsoft.com/office/drawing/2014/main" id="{D7788F47-4AF7-4DAE-B94A-71985AC90E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14A284-198B-4F24-8F2E-B93AB9C10285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D5E8205E-084B-4072-9C0E-4B600760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7431D8-5518-4F60-904D-B51A9557AE39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29D8EE5-FF9C-4318-BF71-1F5EDD21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C20BC3E-8BC3-4EE8-B6B0-1F488E10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>
            <a:extLst>
              <a:ext uri="{FF2B5EF4-FFF2-40B4-BE49-F238E27FC236}">
                <a16:creationId xmlns:a16="http://schemas.microsoft.com/office/drawing/2014/main" id="{7C7BDA7B-CEE8-457B-92C8-60A1BCDDDA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1CB854-5267-4C8C-9C39-6738F74C1EB6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BCDF6920-D41F-4F10-9187-07EA4038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8C7CF9-519E-4DE8-BA7E-CF836F34AD68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A4A226B-01DB-43A0-8D5A-9B3EEACED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8220214-B39A-46EC-991D-FFE55D8F7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>
            <a:extLst>
              <a:ext uri="{FF2B5EF4-FFF2-40B4-BE49-F238E27FC236}">
                <a16:creationId xmlns:a16="http://schemas.microsoft.com/office/drawing/2014/main" id="{90E89181-2BE2-4EBF-96E9-4FBB1CDC7B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D2727E-B927-4373-8854-A335C5F72FA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AB5AE571-1139-4E12-85F7-55E09492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C4F503D-A14E-4CC5-A296-56043BA777A2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5B9E2CFA-40E8-4777-A222-5020901AB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055BDC2-E8DA-458B-9E3E-2F2C19EC8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>
            <a:extLst>
              <a:ext uri="{FF2B5EF4-FFF2-40B4-BE49-F238E27FC236}">
                <a16:creationId xmlns:a16="http://schemas.microsoft.com/office/drawing/2014/main" id="{33CA8F29-9DEA-4EEF-BDA8-D2BAA5AC13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A69377-4BB1-4DE3-8318-B25FFE76996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0060E7C7-4AC5-40D1-BA40-52D26667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DD00D5-2F24-4110-B7EC-3E7C6D37B2EC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5BCF4CB6-1D8F-4561-9132-2C91BCEB3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4FDC0BB-372D-49EF-B099-640F82550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>
            <a:extLst>
              <a:ext uri="{FF2B5EF4-FFF2-40B4-BE49-F238E27FC236}">
                <a16:creationId xmlns:a16="http://schemas.microsoft.com/office/drawing/2014/main" id="{9B3363CD-1CF4-4B70-B116-B3B65B001A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B11766-FE9F-47F7-8ADB-EBCA45290F9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F6A9D8EA-5B29-45AC-ADAE-E55146A8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838471-A8A1-4788-A906-E39D97822625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E21C088-A866-4E59-B357-AAD619852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0559A36-1E6C-4F5E-8889-660D2011E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BA1DB8EA-B6AE-4382-BEF2-4B70BDA0C9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35A368-2FF2-4ABD-8DB9-E4512E3890BF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EA17385B-C874-4647-BDDF-B269BFFA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E862281-E29E-4A24-97C5-42A8EC0D4C3C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5FDF83A-26F5-42E3-8CE1-24279AABF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9689E6E-1012-4AB9-BB21-77010F77B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>
            <a:extLst>
              <a:ext uri="{FF2B5EF4-FFF2-40B4-BE49-F238E27FC236}">
                <a16:creationId xmlns:a16="http://schemas.microsoft.com/office/drawing/2014/main" id="{B1A61A84-C888-44BA-9FFD-F1B0FAC367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6CCBD2-EDDC-4576-96BC-941A0E61ECC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40A75273-38BA-418C-8B30-3DB7987C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8DDDE32-8503-4A50-8DEE-9816ECC5F64A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FE46435-8D9A-4676-98B3-001F9CE37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7CBF8B0-4D83-44A5-9E0B-823B07737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>
            <a:extLst>
              <a:ext uri="{FF2B5EF4-FFF2-40B4-BE49-F238E27FC236}">
                <a16:creationId xmlns:a16="http://schemas.microsoft.com/office/drawing/2014/main" id="{26F40281-EA43-4075-A4F3-96D534AA1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C6AE9-CF35-424F-AA22-05E0025C0AF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C37E8468-B0BC-424B-95B4-D432A6B7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65D059-E0CA-4894-9BB0-DBE8A9995981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D673778-4467-4A3F-A361-9F5A47B53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15EAE4E-A113-4DB6-ABC9-02DB793C1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>
            <a:extLst>
              <a:ext uri="{FF2B5EF4-FFF2-40B4-BE49-F238E27FC236}">
                <a16:creationId xmlns:a16="http://schemas.microsoft.com/office/drawing/2014/main" id="{91CF288A-4365-4D4A-B490-DA41015FB0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E6CFA1-CEAF-4F0F-BB48-011D74664EA6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A4AE8841-446D-4328-B90F-FBE8D164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C28F61B-8390-4E27-BBF9-34A69EF8187E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216FDC5-7248-46F2-8952-82A25A687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79A1CF8-1CC4-4154-8AA4-94BEF9037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>
            <a:extLst>
              <a:ext uri="{FF2B5EF4-FFF2-40B4-BE49-F238E27FC236}">
                <a16:creationId xmlns:a16="http://schemas.microsoft.com/office/drawing/2014/main" id="{58D9483A-997C-4DD1-8B70-160B68C2E6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0B19BF-DF10-4042-97D6-E1E6ED8DC62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9953D520-863A-4FC1-A9D7-5E4BDF70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C4F54D8-3F5D-4F9C-A063-27B4A0660D64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C1344A6-8F76-4F3C-88B1-7A7FE2BC1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0847080-5E20-4A91-B995-3A8DD5A87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>
            <a:extLst>
              <a:ext uri="{FF2B5EF4-FFF2-40B4-BE49-F238E27FC236}">
                <a16:creationId xmlns:a16="http://schemas.microsoft.com/office/drawing/2014/main" id="{325FECBE-1089-4623-8860-0175725850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74B00C-4238-4BAF-A479-1D40115308D3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1DC227DD-8A36-49E1-8CE3-DF6C7D0F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48EE3E3-DD59-4863-908D-139A14B5BDCF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2C4869F-6CA5-4086-8A2F-8B3EE2C7A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550E582-097A-4CA1-BB29-C21294EFF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>
            <a:extLst>
              <a:ext uri="{FF2B5EF4-FFF2-40B4-BE49-F238E27FC236}">
                <a16:creationId xmlns:a16="http://schemas.microsoft.com/office/drawing/2014/main" id="{814E8AFA-E1AA-47E8-875A-B358442D88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583294-9FB9-4AE0-9CE2-2571505017D0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80616172-B245-4689-B903-A3D19CAA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94FA2EE-C333-4784-B003-D13EC6764EBD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78D2551-9818-4399-B9CD-F9C3A250B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D264A45C-F229-4D81-BB39-DB98FFA4F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>
            <a:extLst>
              <a:ext uri="{FF2B5EF4-FFF2-40B4-BE49-F238E27FC236}">
                <a16:creationId xmlns:a16="http://schemas.microsoft.com/office/drawing/2014/main" id="{CE3FFB13-08ED-48A6-ADF2-7AADA3D60C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A377A5-4CAF-48A1-B628-31883A299178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A3AD041B-000F-45B5-93FF-02003937A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B70F48-18C8-4326-A5A9-E3C6585C31EE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D500901-B959-4EAC-9F54-F07E84936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2B20B38-5D46-433E-A652-89C946EDE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6B9840-5147-40F8-921D-EC10DFECA4C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AA99-8EDC-47EA-B65E-F117EECE1FE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2166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4F6A8F-A67F-496A-AED0-DEC4CBCADD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73615-1DCB-43BF-98EE-2030FF74F68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278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2DF743-C14E-4CEE-83F5-AD754B4ED4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EC6A-3C43-405C-84AF-98ECA3C9C81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8595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5C4920-9A0F-4BE7-9513-D83FD238B5A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471715-1540-484C-883A-1544B7A234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C3D1-17F4-4FCB-A742-7478C787B1D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81169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E6FBA1-2367-45DC-86EB-8108F5182EB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075C17-5481-44F4-8063-720E2DAA19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813A4-5162-4254-8BCF-87FD0EBDEDB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6258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BCF931-3081-46B9-8645-0F33A35207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EB6237-C3F6-4302-B3A7-408DC96636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F8BA1-B38E-4670-AC62-815880E268C0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1956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DA536-63E9-4FEB-9653-5DF514EB935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96E2C-7248-48AD-9588-828E6FBEF8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B6BC-CDFF-4333-8A74-AF94F4D58720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63089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44111E-5EC2-49D9-9046-385FE66556F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F2C10D-EA33-40A3-B56E-0BE3D1B8C6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90CB7-C882-45B3-8BC3-DA9A762F9941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0518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C8DAC8-4959-442D-B7CF-F406C27DDE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0556E7-EBB0-4489-AB79-E682300BEC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F992-C719-4590-BCB1-C7345EF9627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13969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F2C39E-FB94-4499-950C-E5CF47C6E6C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A243F2-3EB6-4C3D-ABEC-AD59DBB1015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A319-833F-483A-8912-484E79A2408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2507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29106-68D7-4553-8A25-CC03CB30EF4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66917-A0D7-44C8-8F91-E7F264BCA8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5D389-1079-4E8A-8C00-B22F974CF19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600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71175F-6257-4DBB-9A20-0BCC184891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A91F6-308C-49D2-B2E6-2DE53F4B1B8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8163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E1EBC-3D58-46F6-9D37-1A10BF71514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2E6A9-87CA-424A-B612-755BFAB719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2453-96AE-4738-98CB-27154912188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82029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398C6A-8512-4BC7-8A0C-2BF01B73A3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DA6F9C-8740-4750-A064-753E3E48ED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7DA0C-18A6-4C81-8799-C068E67953B0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42113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2CC651-4F4E-4C56-8CD3-1E05D92FB3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C250D5-981D-46CA-B43D-133FF3928F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1E386-E3B3-41C2-AC74-F73A81D47E4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610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EE201A-9C3A-4C7E-BE1E-4753109B0B7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45C5-1943-4DBB-8E6A-F85FE3227247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3420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4FE36-6E63-4364-99C4-C0FCFE1980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D07D8-4EF3-4881-AC5D-C91CA453CFEE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166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D7CC73C-FFA6-47F1-9756-55BDA607AA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FCF4-3F68-4F7D-B07D-A002DA232A1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204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1DCFB1-6A95-4B1B-AE26-27F0E380B7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9E8CB-EBDE-4B25-ADD7-D4DBCEEDDFBA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965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4017064-CD22-41F3-B3B4-35B8F29D62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8D88-80BC-4076-BBD1-0078418D69C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096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67D170-7C81-48AF-BEF7-248A19EEE6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2D198-C5B7-42F1-B584-8BB6A38A2E8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09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633694-2294-4E64-9DD5-8FC32E2C863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C7ED-774D-43DB-AD04-1E30C294B97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269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F50C6B-207D-4AC8-8527-D4C57FA6F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F67013C-C55F-48D0-BA82-5D4C922C9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5105200-2099-4340-A725-1F61D92A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FDECDFA3-75AC-443C-990A-42769B49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9414D80-1005-46DB-807C-EC71116F58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491D907-BFFE-497E-B824-9188AE70C74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D227D674-B9B0-474C-BE80-60CE0A76F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0F0C3C4F-A4A7-4223-9935-2D1BB924B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05DE998A-2FF7-47E5-87D8-1D7D4AEB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138D3E4-5DC9-4BF7-AA7B-62C5DD01CCF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ru-RU"/>
              <a:t>Web Api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F4FD2E8-F064-4B9C-9654-14AF59ABC4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2A4FAA1B-0631-429C-A128-73144950246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1CCBB82-EE5C-4BA7-AE4C-29B1FEF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uk-UA" altLang="ru-RU" sz="4400" b="1">
                <a:solidFill>
                  <a:srgbClr val="0000FF"/>
                </a:solidFill>
                <a:latin typeface="Tahoma" panose="020B0604030504040204" pitchFamily="34" charset="0"/>
              </a:rPr>
              <a:t>Технологія</a:t>
            </a:r>
            <a:r>
              <a:rPr lang="uk-UA" altLang="ru-RU" sz="4400" b="1" i="1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4400" b="1" i="1">
                <a:solidFill>
                  <a:srgbClr val="0000FF"/>
                </a:solidFill>
                <a:latin typeface="Tahoma" panose="020B0604030504040204" pitchFamily="34" charset="0"/>
              </a:rPr>
              <a:t>gRPC</a:t>
            </a:r>
            <a:endParaRPr lang="uk-UA" altLang="ru-RU" sz="4400" b="1" i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672A0C-641E-47F7-BB90-EEA79737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839506A6-D357-4CC4-9488-4982A916D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F3D7151A-FAD1-4B34-B31D-F417B77A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65295D3-7927-49E7-B7AC-237300A61E7E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ECAFCF50-9AE3-45B3-A205-B6B1425C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endParaRPr lang="uk-UA" altLang="ru-RU" sz="2400" b="1" i="1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Клієнтська частина.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298D9FAE-C12E-44FF-B328-2FD1334DF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CDB2D-5E34-4133-9F11-9150AA1D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727075"/>
            <a:ext cx="8024813" cy="6097588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B05D24-546B-431F-9C05-07AB1256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613" y="3890963"/>
            <a:ext cx="7418387" cy="2862262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22536" name="Rectangle 4">
            <a:extLst>
              <a:ext uri="{FF2B5EF4-FFF2-40B4-BE49-F238E27FC236}">
                <a16:creationId xmlns:a16="http://schemas.microsoft.com/office/drawing/2014/main" id="{D7D4884B-DB14-40DF-81CC-CAF8659C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40025"/>
            <a:ext cx="3240087" cy="376238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uk-UA"/>
          </a:p>
        </p:txBody>
      </p:sp>
      <p:sp>
        <p:nvSpPr>
          <p:cNvPr id="22537" name="Rectangle 4">
            <a:extLst>
              <a:ext uri="{FF2B5EF4-FFF2-40B4-BE49-F238E27FC236}">
                <a16:creationId xmlns:a16="http://schemas.microsoft.com/office/drawing/2014/main" id="{D5792F88-17F8-457D-A490-086F7D74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754688"/>
            <a:ext cx="1511300" cy="195262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uk-UA"/>
          </a:p>
        </p:txBody>
      </p:sp>
      <p:cxnSp>
        <p:nvCxnSpPr>
          <p:cNvPr id="22538" name="Прямая со стрелкой 5">
            <a:extLst>
              <a:ext uri="{FF2B5EF4-FFF2-40B4-BE49-F238E27FC236}">
                <a16:creationId xmlns:a16="http://schemas.microsoft.com/office/drawing/2014/main" id="{9A67ADCE-8E19-4D79-B23C-D31BFC15FA6B}"/>
              </a:ext>
            </a:extLst>
          </p:cNvPr>
          <p:cNvCxnSpPr>
            <a:cxnSpLocks noChangeShapeType="1"/>
            <a:stCxn id="22536" idx="2"/>
            <a:endCxn id="22537" idx="0"/>
          </p:cNvCxnSpPr>
          <p:nvPr/>
        </p:nvCxnSpPr>
        <p:spPr bwMode="auto">
          <a:xfrm>
            <a:off x="2303463" y="3116263"/>
            <a:ext cx="1008062" cy="2638425"/>
          </a:xfrm>
          <a:prstGeom prst="straightConnector1">
            <a:avLst/>
          </a:prstGeom>
          <a:noFill/>
          <a:ln w="63500" cmpd="dbl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76557744-D883-468C-B293-C08242D9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1723DD0-B11F-4F96-8E23-73CFE6F6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29D0318-66EA-4368-86EB-E09EBA6A31C7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EE2A5056-A31B-482B-B50C-08D79764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Фрагмент файлу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pom.xml: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uk-UA" sz="2400" b="1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uk-UA" sz="2400" b="1">
                <a:solidFill>
                  <a:srgbClr val="3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altLang="uk-UA" sz="2400" b="1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uk-UA" altLang="uk-UA" sz="2400" b="1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… </a:t>
            </a:r>
            <a:r>
              <a:rPr lang="en-US" altLang="uk-UA" sz="2400" b="1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uk-UA" sz="2400" b="1">
                <a:solidFill>
                  <a:srgbClr val="3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dependencies</a:t>
            </a:r>
            <a:r>
              <a:rPr lang="en-US" altLang="uk-UA" sz="2400" b="1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uk-UA" altLang="uk-UA" sz="2400" b="1">
                <a:solidFill>
                  <a:srgbClr val="008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8B5DB59A-3895-408C-9966-54192D61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21862" name="Рисунок 5">
            <a:extLst>
              <a:ext uri="{FF2B5EF4-FFF2-40B4-BE49-F238E27FC236}">
                <a16:creationId xmlns:a16="http://schemas.microsoft.com/office/drawing/2014/main" id="{E947A72D-83CF-4727-AE15-8FAAF3E8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3" y="982663"/>
            <a:ext cx="7585075" cy="5819775"/>
          </a:xfrm>
          <a:prstGeom prst="rect">
            <a:avLst/>
          </a:prstGeom>
          <a:noFill/>
          <a:ln w="508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4583" name="Text Box 4">
            <a:extLst>
              <a:ext uri="{FF2B5EF4-FFF2-40B4-BE49-F238E27FC236}">
                <a16:creationId xmlns:a16="http://schemas.microsoft.com/office/drawing/2014/main" id="{5AFE82FD-1A15-499B-ADD8-6CC3CB0C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982663"/>
            <a:ext cx="2640013" cy="384175"/>
          </a:xfrm>
          <a:prstGeom prst="rect">
            <a:avLst/>
          </a:prstGeom>
          <a:solidFill>
            <a:srgbClr val="FFFFCC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pom.xml (</a:t>
            </a:r>
            <a:r>
              <a:rPr lang="uk-UA" altLang="ru-RU" sz="1800">
                <a:latin typeface="Tahoma" panose="020B0604030504040204" pitchFamily="34" charset="0"/>
              </a:rPr>
              <a:t>фрагмент</a:t>
            </a:r>
            <a:r>
              <a:rPr lang="en-US" altLang="ru-RU" sz="1800">
                <a:latin typeface="Tahoma" panose="020B0604030504040204" pitchFamily="34" charset="0"/>
              </a:rPr>
              <a:t>)</a:t>
            </a:r>
            <a:endParaRPr lang="uk-UA" altLang="ru-RU" sz="1800" b="1" i="1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088DBC3-A293-4D6A-86EC-F8D0177A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D6E6BB7-AE29-4AC4-8D0B-5446658E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0042B4-F9EF-4C86-A483-DBCB4928010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13A8E2BA-20E3-47A2-BB9C-4B0879A0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Клієнт, сервер. </a:t>
            </a:r>
            <a:b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Використання </a:t>
            </a: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згенерованих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класів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559414FA-4CFF-40AE-BD23-02E9E62F4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6630" name="Рисунок 2">
            <a:extLst>
              <a:ext uri="{FF2B5EF4-FFF2-40B4-BE49-F238E27FC236}">
                <a16:creationId xmlns:a16="http://schemas.microsoft.com/office/drawing/2014/main" id="{E8C4EA6E-3290-47A5-A821-F6950B4D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4427538" cy="3254375"/>
          </a:xfrm>
          <a:prstGeom prst="rect">
            <a:avLst/>
          </a:prstGeom>
          <a:noFill/>
          <a:ln w="412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Рисунок 4">
            <a:extLst>
              <a:ext uri="{FF2B5EF4-FFF2-40B4-BE49-F238E27FC236}">
                <a16:creationId xmlns:a16="http://schemas.microsoft.com/office/drawing/2014/main" id="{ED0237D5-C30F-42D1-BB25-C57EF74A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016250"/>
            <a:ext cx="4932362" cy="3841750"/>
          </a:xfrm>
          <a:prstGeom prst="rect">
            <a:avLst/>
          </a:prstGeom>
          <a:noFill/>
          <a:ln w="412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2" name="Rectangle 15">
            <a:extLst>
              <a:ext uri="{FF2B5EF4-FFF2-40B4-BE49-F238E27FC236}">
                <a16:creationId xmlns:a16="http://schemas.microsoft.com/office/drawing/2014/main" id="{8F8DA223-17C6-41D1-8D3D-94D0CBEF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1782763"/>
            <a:ext cx="1441450" cy="703262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</a:t>
            </a:r>
            <a:r>
              <a:rPr lang="en-US" altLang="uk-UA" sz="1800" i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D9777281-D547-47DE-973D-CD35A468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F7F65E1D-FC28-4332-B09A-914804E4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644CF0E-DCFA-4DD5-B2B8-4411588334D8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07D228CC-E4CD-48F6-9F47-B099DC39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Серверну частину запущено…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83E1F7BB-447F-4CB5-9251-0C47C41D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28678" name="Рисунок 4">
            <a:extLst>
              <a:ext uri="{FF2B5EF4-FFF2-40B4-BE49-F238E27FC236}">
                <a16:creationId xmlns:a16="http://schemas.microsoft.com/office/drawing/2014/main" id="{6607FA0E-EC33-46C3-8896-937FC396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8"/>
            <a:ext cx="8799513" cy="6338887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6">
            <a:extLst>
              <a:ext uri="{FF2B5EF4-FFF2-40B4-BE49-F238E27FC236}">
                <a16:creationId xmlns:a16="http://schemas.microsoft.com/office/drawing/2014/main" id="{5A8100B8-1FDA-44EC-BFCA-ABBC1626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657850"/>
            <a:ext cx="2374900" cy="73501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3E09431A-3282-4D9C-BC4E-9BA218F1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49713"/>
            <a:ext cx="4025900" cy="73501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01EFCB18-C20E-45AD-AFC7-2FFE3A6B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A39ED810-C8E5-4D0A-AF14-8749D947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0525C9E-CCCD-419B-9480-DC5323A26AD1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D2F08809-66E5-480F-B479-8662A7BC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ServerClass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C3799A9F-910F-4B60-A230-D405216F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AC160CEA-721F-40D3-AED6-BB34CAD2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8243888" cy="5172075"/>
          </a:xfrm>
          <a:prstGeom prst="rect">
            <a:avLst/>
          </a:prstGeom>
          <a:solidFill>
            <a:schemeClr val="accent3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>
                <a:latin typeface="Consolas" panose="020B0609020204030204" pitchFamily="49" charset="0"/>
              </a:rPr>
              <a:t> com.ttp.serverClass;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java.io.IOException;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com.ttp.impl.CongratulatingServiceImpl;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com.ttp.impl.GreetingServiceImpl;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io.grpc.Server;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io.grpc.ServerBuilder;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>
                <a:latin typeface="Consolas" panose="020B0609020204030204" pitchFamily="49" charset="0"/>
              </a:rPr>
              <a:t> ServerClass {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>
                <a:latin typeface="Consolas" panose="020B0609020204030204" pitchFamily="49" charset="0"/>
              </a:rPr>
              <a:t> main(String[]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uk-UA" sz="1800" b="1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uk-UA" sz="1800" b="1">
                <a:latin typeface="Consolas" panose="020B0609020204030204" pitchFamily="49" charset="0"/>
              </a:rPr>
              <a:t> IOException, InterruptedException {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Server </a:t>
            </a:r>
            <a:r>
              <a:rPr lang="en-US" altLang="uk-UA" sz="1800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uk-UA" sz="1800">
                <a:latin typeface="Consolas" panose="020B0609020204030204" pitchFamily="49" charset="0"/>
              </a:rPr>
              <a:t> = ServerBuilder.</a:t>
            </a:r>
            <a:r>
              <a:rPr lang="en-US" altLang="uk-UA" sz="1800" i="1">
                <a:latin typeface="Consolas" panose="020B0609020204030204" pitchFamily="49" charset="0"/>
              </a:rPr>
              <a:t>forPort(8080)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  .addService(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>
                <a:latin typeface="Consolas" panose="020B0609020204030204" pitchFamily="49" charset="0"/>
              </a:rPr>
              <a:t> CongratulatingServiceImpl())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  .addService(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>
                <a:latin typeface="Consolas" panose="020B0609020204030204" pitchFamily="49" charset="0"/>
              </a:rPr>
              <a:t> GreetingServiceImpl())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  .build();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System.</a:t>
            </a:r>
            <a:r>
              <a:rPr lang="en-US" altLang="uk-UA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>
                <a:latin typeface="Consolas" panose="020B0609020204030204" pitchFamily="49" charset="0"/>
              </a:rPr>
              <a:t>.println(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"Starting server..."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</a:t>
            </a:r>
            <a:r>
              <a:rPr lang="en-US" altLang="uk-UA" sz="1800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uk-UA" sz="1800">
                <a:latin typeface="Consolas" panose="020B0609020204030204" pitchFamily="49" charset="0"/>
              </a:rPr>
              <a:t>.start();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System.</a:t>
            </a:r>
            <a:r>
              <a:rPr lang="en-US" altLang="uk-UA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>
                <a:latin typeface="Consolas" panose="020B0609020204030204" pitchFamily="49" charset="0"/>
              </a:rPr>
              <a:t>.println(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"Server started!"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altLang="uk-UA" sz="1800">
                <a:latin typeface="Consolas" panose="020B0609020204030204" pitchFamily="49" charset="0"/>
              </a:rPr>
              <a:t>        </a:t>
            </a:r>
            <a:r>
              <a:rPr lang="en-US" altLang="uk-UA" sz="1800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altLang="uk-UA" sz="1800">
                <a:latin typeface="Consolas" panose="020B0609020204030204" pitchFamily="49" charset="0"/>
              </a:rPr>
              <a:t>.awaitTermination();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uk-UA" altLang="uk-UA" sz="180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uk-UA" altLang="uk-UA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727" name="Rectangle 15">
            <a:extLst>
              <a:ext uri="{FF2B5EF4-FFF2-40B4-BE49-F238E27FC236}">
                <a16:creationId xmlns:a16="http://schemas.microsoft.com/office/drawing/2014/main" id="{77EC7AB6-B451-47C5-A13C-483ED97CF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1230313"/>
            <a:ext cx="1984375" cy="479425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Патерн </a:t>
            </a:r>
            <a:r>
              <a:rPr lang="en-US" altLang="uk-UA" sz="1800" b="1">
                <a:latin typeface="Consolas" panose="020B0609020204030204" pitchFamily="49" charset="0"/>
              </a:rPr>
              <a:t>Builder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0728" name="Rectangle 15">
            <a:extLst>
              <a:ext uri="{FF2B5EF4-FFF2-40B4-BE49-F238E27FC236}">
                <a16:creationId xmlns:a16="http://schemas.microsoft.com/office/drawing/2014/main" id="{010FFC4B-ED52-44FB-8246-097A3715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1909763"/>
            <a:ext cx="3625850" cy="869950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Підтримка двох сервісів: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uk-UA" sz="1800" b="1">
                <a:latin typeface="Consolas" panose="020B0609020204030204" pitchFamily="49" charset="0"/>
              </a:rPr>
              <a:t>Congratulating</a:t>
            </a:r>
            <a:r>
              <a:rPr lang="uk-UA" altLang="uk-UA" sz="1800" b="1">
                <a:latin typeface="Consolas" panose="020B0609020204030204" pitchFamily="49" charset="0"/>
              </a:rPr>
              <a:t>, </a:t>
            </a:r>
            <a:r>
              <a:rPr lang="en-US" altLang="uk-UA" sz="1800" b="1">
                <a:latin typeface="Consolas" panose="020B0609020204030204" pitchFamily="49" charset="0"/>
              </a:rPr>
              <a:t>Greeting</a:t>
            </a:r>
            <a:endParaRPr lang="uk-UA" altLang="ru-RU" sz="18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29" name="Rectangle 6">
            <a:extLst>
              <a:ext uri="{FF2B5EF4-FFF2-40B4-BE49-F238E27FC236}">
                <a16:creationId xmlns:a16="http://schemas.microsoft.com/office/drawing/2014/main" id="{1E866D09-D3E3-48A3-9050-862406A6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84538"/>
            <a:ext cx="6034087" cy="106203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FC25E5F-C1F6-4264-8C61-B3DA104F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EFC8517-1E56-4649-9DF3-256DE8BF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DC14DA-15E8-4A9B-875E-968F4F8A9C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73F56C11-5B2F-4B8B-B21D-EC1C805B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GreetingServiceImpl</a:t>
            </a:r>
            <a:r>
              <a:rPr lang="uk-UA" sz="2400" b="1" dirty="0">
                <a:latin typeface="Consolas" panose="020B0609020204030204" pitchFamily="49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(реалізація сервісу </a:t>
            </a:r>
            <a:r>
              <a:rPr lang="en-US" sz="2400" b="1" dirty="0" err="1">
                <a:latin typeface="Consolas" panose="020B0609020204030204" pitchFamily="49" charset="0"/>
              </a:rPr>
              <a:t>GreetingService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).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B0DD41A5-A557-491A-9D19-0D090339C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A55144E4-477F-4DFC-AE08-CD1A0751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8799513" cy="6234112"/>
          </a:xfrm>
          <a:prstGeom prst="rect">
            <a:avLst/>
          </a:prstGeom>
          <a:solidFill>
            <a:srgbClr val="FFFFFF"/>
          </a:solidFill>
          <a:ln w="508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>
                <a:latin typeface="Consolas" panose="020B0609020204030204" pitchFamily="49" charset="0"/>
              </a:rPr>
              <a:t> com.ttp.impl;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com.ttp.grpc.DemoRequest;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com.ttp.grpc.DemoResponse;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com.ttp.grpc.GreetingServiceGrpc.GreetingServiceImplBase;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io.grpc.stub.StreamObserver;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b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>
                <a:latin typeface="Consolas" panose="020B0609020204030204" pitchFamily="49" charset="0"/>
              </a:rPr>
              <a:t> GreetingServiceImpl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uk-UA" sz="1800" b="1">
                <a:latin typeface="Consolas" panose="020B0609020204030204" pitchFamily="49" charset="0"/>
              </a:rPr>
              <a:t> GreetingServiceImplBase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>
                <a:latin typeface="Consolas" panose="020B0609020204030204" pitchFamily="49" charset="0"/>
              </a:rPr>
              <a:t> hello(DemoRequest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>
                <a:latin typeface="Consolas" panose="020B0609020204030204" pitchFamily="49" charset="0"/>
              </a:rPr>
              <a:t>, </a:t>
            </a:r>
            <a:br>
              <a:rPr lang="en-US" altLang="uk-UA" sz="1800" b="1">
                <a:latin typeface="Consolas" panose="020B0609020204030204" pitchFamily="49" charset="0"/>
              </a:rPr>
            </a:br>
            <a:r>
              <a:rPr lang="en-US" altLang="uk-UA" sz="1800" b="1">
                <a:latin typeface="Consolas" panose="020B0609020204030204" pitchFamily="49" charset="0"/>
              </a:rPr>
              <a:t>         StreamObserver&lt;DemoResponse&gt;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altLang="uk-UA" sz="1800" b="1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System.</a:t>
            </a:r>
            <a:r>
              <a:rPr lang="en-US" altLang="uk-UA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>
                <a:latin typeface="Consolas" panose="020B0609020204030204" pitchFamily="49" charset="0"/>
              </a:rPr>
              <a:t>.println(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"Hello. Request received from client:\n"</a:t>
            </a:r>
            <a:r>
              <a:rPr lang="en-US" altLang="uk-UA" sz="1800" b="1" i="1">
                <a:latin typeface="Consolas" panose="020B0609020204030204" pitchFamily="49" charset="0"/>
              </a:rPr>
              <a:t> +</a:t>
            </a:r>
            <a:br>
              <a:rPr lang="en-US" altLang="uk-UA" sz="1800" b="1" i="1">
                <a:latin typeface="Consolas" panose="020B0609020204030204" pitchFamily="49" charset="0"/>
              </a:rPr>
            </a:br>
            <a:r>
              <a:rPr lang="en-US" altLang="uk-UA" sz="1800" b="1" i="1">
                <a:latin typeface="Consolas" panose="020B0609020204030204" pitchFamily="49" charset="0"/>
              </a:rPr>
              <a:t>                      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String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uk-UA" sz="1800" b="1">
                <a:latin typeface="Consolas" panose="020B0609020204030204" pitchFamily="49" charset="0"/>
              </a:rPr>
              <a:t> =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uk-UA" sz="1800" b="1">
                <a:latin typeface="Consolas" panose="020B0609020204030204" pitchFamily="49" charset="0"/>
              </a:rPr>
              <a:t> StringBuilder()</a:t>
            </a:r>
            <a:br>
              <a:rPr lang="en-US" altLang="uk-UA" sz="1800" b="1">
                <a:latin typeface="Consolas" panose="020B0609020204030204" pitchFamily="49" charset="0"/>
              </a:rPr>
            </a:br>
            <a:r>
              <a:rPr lang="en-US" altLang="uk-UA" sz="1800" b="1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US" altLang="uk-UA" sz="1800" b="1">
                <a:latin typeface="Consolas" panose="020B0609020204030204" pitchFamily="49" charset="0"/>
              </a:rPr>
              <a:t>)</a:t>
            </a:r>
            <a:br>
              <a:rPr lang="en-US" altLang="uk-UA" sz="1800" b="1">
                <a:latin typeface="Consolas" panose="020B0609020204030204" pitchFamily="49" charset="0"/>
              </a:rPr>
            </a:br>
            <a:r>
              <a:rPr lang="en-US" altLang="uk-UA" sz="1800" b="1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>
                <a:latin typeface="Consolas" panose="020B0609020204030204" pitchFamily="49" charset="0"/>
              </a:rPr>
              <a:t>.getFirstName())</a:t>
            </a:r>
            <a:br>
              <a:rPr lang="en-US" altLang="uk-UA" sz="1800" b="1">
                <a:latin typeface="Consolas" panose="020B0609020204030204" pitchFamily="49" charset="0"/>
              </a:rPr>
            </a:br>
            <a:r>
              <a:rPr lang="en-US" altLang="uk-UA" sz="1800" b="1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uk-UA" sz="1800" b="1">
                <a:latin typeface="Consolas" panose="020B0609020204030204" pitchFamily="49" charset="0"/>
              </a:rPr>
              <a:t>)</a:t>
            </a:r>
            <a:br>
              <a:rPr lang="en-US" altLang="uk-UA" sz="1800" b="1">
                <a:latin typeface="Consolas" panose="020B0609020204030204" pitchFamily="49" charset="0"/>
              </a:rPr>
            </a:br>
            <a:r>
              <a:rPr lang="en-US" altLang="uk-UA" sz="1800" b="1">
                <a:latin typeface="Consolas" panose="020B0609020204030204" pitchFamily="49" charset="0"/>
              </a:rPr>
              <a:t>                       .append(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uk-UA" sz="1800" b="1">
                <a:latin typeface="Consolas" panose="020B0609020204030204" pitchFamily="49" charset="0"/>
              </a:rPr>
              <a:t>.getLastName()).toString();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DemoResponse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demoResponse</a:t>
            </a:r>
            <a:r>
              <a:rPr lang="en-US" altLang="uk-UA" sz="1800" b="1">
                <a:latin typeface="Consolas" panose="020B0609020204030204" pitchFamily="49" charset="0"/>
              </a:rPr>
              <a:t> = DemoResponse.</a:t>
            </a:r>
            <a:r>
              <a:rPr lang="en-US" altLang="uk-UA" sz="1800" b="1" i="1">
                <a:latin typeface="Consolas" panose="020B0609020204030204" pitchFamily="49" charset="0"/>
              </a:rPr>
              <a:t>newBuilder()</a:t>
            </a:r>
            <a:br>
              <a:rPr lang="en-US" altLang="uk-UA" sz="1800" b="1" i="1">
                <a:latin typeface="Consolas" panose="020B0609020204030204" pitchFamily="49" charset="0"/>
              </a:rPr>
            </a:br>
            <a:r>
              <a:rPr lang="en-US" altLang="uk-UA" sz="1800" b="1" i="1">
                <a:latin typeface="Consolas" panose="020B0609020204030204" pitchFamily="49" charset="0"/>
              </a:rPr>
              <a:t>                    .setResponse(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uk-UA" sz="1800" b="1" i="1">
                <a:latin typeface="Consolas" panose="020B0609020204030204" pitchFamily="49" charset="0"/>
              </a:rPr>
              <a:t>).build();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   responseObserver</a:t>
            </a:r>
            <a:r>
              <a:rPr lang="en-US" altLang="uk-UA" sz="1800" b="1">
                <a:latin typeface="Consolas" panose="020B0609020204030204" pitchFamily="49" charset="0"/>
              </a:rPr>
              <a:t>.onNext(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demoResponse</a:t>
            </a:r>
            <a:r>
              <a:rPr lang="en-US" altLang="uk-UA" sz="1800" b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   responseObserver</a:t>
            </a:r>
            <a:r>
              <a:rPr lang="en-US" altLang="uk-UA" sz="1800" b="1">
                <a:latin typeface="Consolas" panose="020B0609020204030204" pitchFamily="49" charset="0"/>
              </a:rPr>
              <a:t>.onCompleted();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646464"/>
                </a:solidFill>
                <a:latin typeface="Consolas" panose="020B0609020204030204" pitchFamily="49" charset="0"/>
              </a:rPr>
              <a:t>     @Override  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>
                <a:latin typeface="Consolas" panose="020B0609020204030204" pitchFamily="49" charset="0"/>
              </a:rPr>
              <a:t> hi(</a:t>
            </a:r>
            <a:r>
              <a:rPr lang="uk-UA" altLang="uk-UA" sz="1800" b="1">
                <a:latin typeface="Consolas" panose="020B0609020204030204" pitchFamily="49" charset="0"/>
              </a:rPr>
              <a:t> ...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}</a:t>
            </a:r>
            <a:endParaRPr lang="uk-UA" altLang="uk-UA" sz="1800" b="1">
              <a:latin typeface="Consolas" panose="020B0609020204030204" pitchFamily="49" charset="0"/>
            </a:endParaRPr>
          </a:p>
        </p:txBody>
      </p:sp>
      <p:sp>
        <p:nvSpPr>
          <p:cNvPr id="32775" name="Rectangle 15">
            <a:extLst>
              <a:ext uri="{FF2B5EF4-FFF2-40B4-BE49-F238E27FC236}">
                <a16:creationId xmlns:a16="http://schemas.microsoft.com/office/drawing/2014/main" id="{BCD8E95A-0886-467E-AC51-7BA3FB2B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657225"/>
            <a:ext cx="2859088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Знову патерн  </a:t>
            </a:r>
            <a:r>
              <a:rPr lang="en-US" altLang="uk-UA" sz="1800" b="1" i="1">
                <a:latin typeface="Consolas" panose="020B0609020204030204" pitchFamily="49" charset="0"/>
              </a:rPr>
              <a:t>Builder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2776" name="Rectangle 15">
            <a:extLst>
              <a:ext uri="{FF2B5EF4-FFF2-40B4-BE49-F238E27FC236}">
                <a16:creationId xmlns:a16="http://schemas.microsoft.com/office/drawing/2014/main" id="{9D965005-DA93-4330-81F2-59375C21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6356350"/>
            <a:ext cx="5027612" cy="452438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Два методи </a:t>
            </a:r>
            <a:r>
              <a:rPr lang="en-US" altLang="uk-UA" sz="1800" b="1" i="1">
                <a:latin typeface="Consolas" panose="020B0609020204030204" pitchFamily="49" charset="0"/>
              </a:rPr>
              <a:t>hello</a:t>
            </a:r>
            <a:r>
              <a:rPr lang="uk-UA" altLang="uk-UA" sz="1800" b="1">
                <a:latin typeface="Consolas" panose="020B0609020204030204" pitchFamily="49" charset="0"/>
              </a:rPr>
              <a:t>, </a:t>
            </a:r>
            <a:r>
              <a:rPr lang="en-US" altLang="uk-UA" sz="1800" b="1" i="1">
                <a:latin typeface="Consolas" panose="020B0609020204030204" pitchFamily="49" charset="0"/>
              </a:rPr>
              <a:t>hi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є абсолютно схожими.</a:t>
            </a:r>
            <a:endParaRPr lang="uk-UA" altLang="ru-RU" sz="1800" i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777" name="Рисунок 2">
            <a:extLst>
              <a:ext uri="{FF2B5EF4-FFF2-40B4-BE49-F238E27FC236}">
                <a16:creationId xmlns:a16="http://schemas.microsoft.com/office/drawing/2014/main" id="{022FF672-61CB-4641-A82E-1BD47F932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5300663"/>
            <a:ext cx="4376738" cy="1150937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735D774C-1BC6-4AA4-B130-362EC5B4A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2B89CF2E-7A25-49A9-B318-11F81EEF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176806D-4763-43FA-A212-2D681C8AB5A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98C64389-F076-40C4-849B-25805CE2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85725"/>
            <a:ext cx="9144001" cy="4048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CongratulatingServiceImpl</a:t>
            </a:r>
            <a:r>
              <a:rPr lang="uk-UA" sz="2400" b="1" dirty="0">
                <a:latin typeface="Consolas" panose="020B0609020204030204" pitchFamily="49" charset="0"/>
              </a:rPr>
              <a:t> </a:t>
            </a:r>
            <a:br>
              <a:rPr lang="uk-UA" sz="2400" b="1" dirty="0">
                <a:latin typeface="Consolas" panose="020B0609020204030204" pitchFamily="49" charset="0"/>
              </a:rPr>
            </a:b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(реалізація сервісу </a:t>
            </a:r>
            <a:r>
              <a:rPr lang="en-US" sz="2400" b="1" dirty="0" err="1">
                <a:latin typeface="Consolas" panose="020B0609020204030204" pitchFamily="49" charset="0"/>
              </a:rPr>
              <a:t>CongratulatingService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).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86FB1CAE-BC5A-4ABB-AD72-FD844AAA1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A3F87DC-C6B8-43B6-B535-BC23E2BE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538"/>
            <a:ext cx="9144000" cy="637222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com.ttp.impl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65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50" b="1" dirty="0">
                <a:latin typeface="Consolas" panose="020B0609020204030204" pitchFamily="49" charset="0"/>
              </a:rPr>
              <a:t> com.ttp.grpc.CongratulatingServiceGrpc.CongratulatingServiceImplBase;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com.ttp.grpc.DemoRequest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com.ttp.grpc.DemoResponse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io.grpc.stub.StreamObserver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CongratulatingServiceImpl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br>
              <a:rPr 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CongratulatingServiceImplBase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</a:rPr>
              <a:t> congratulate(</a:t>
            </a:r>
            <a:r>
              <a:rPr lang="en-US" sz="1800" b="1" dirty="0" err="1">
                <a:latin typeface="Consolas" panose="020B0609020204030204" pitchFamily="49" charset="0"/>
              </a:rPr>
              <a:t>DemoRequest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dirty="0">
                <a:latin typeface="Consolas" panose="020B0609020204030204" pitchFamily="49" charset="0"/>
              </a:rPr>
              <a:t>,</a:t>
            </a:r>
            <a:br>
              <a:rPr lang="uk-UA" sz="1800" b="1" dirty="0">
                <a:latin typeface="Consolas" panose="020B0609020204030204" pitchFamily="49" charset="0"/>
              </a:rPr>
            </a:br>
            <a:r>
              <a:rPr lang="uk-UA" sz="1800" b="1" dirty="0">
                <a:latin typeface="Consolas" panose="020B0609020204030204" pitchFamily="49" charset="0"/>
              </a:rPr>
              <a:t>     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uk-UA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StreamObserver</a:t>
            </a:r>
            <a:r>
              <a:rPr lang="en-US" sz="1800" b="1" dirty="0"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latin typeface="Consolas" panose="020B0609020204030204" pitchFamily="49" charset="0"/>
              </a:rPr>
              <a:t>DemoResponse</a:t>
            </a:r>
            <a:r>
              <a:rPr lang="en-US" sz="1800" b="1" dirty="0"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sz="18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"Request received from client:\n"</a:t>
            </a:r>
            <a:r>
              <a:rPr lang="en-US" sz="1800" b="1" i="1" dirty="0"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i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latin typeface="Consolas" panose="020B0609020204030204" pitchFamily="49" charset="0"/>
              </a:rPr>
              <a:t> 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latin typeface="Consolas" panose="020B0609020204030204" pitchFamily="49" charset="0"/>
              </a:rPr>
              <a:t> = 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latin typeface="Consolas" panose="020B0609020204030204" pitchFamily="49" charset="0"/>
              </a:rPr>
              <a:t> &lt; 10;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latin typeface="Consolas" panose="020B0609020204030204" pitchFamily="49" charset="0"/>
              </a:rPr>
              <a:t>Thread.</a:t>
            </a:r>
            <a:r>
              <a:rPr lang="en-US" sz="1800" b="1" i="1" dirty="0" err="1">
                <a:latin typeface="Consolas" panose="020B0609020204030204" pitchFamily="49" charset="0"/>
              </a:rPr>
              <a:t>sleep</a:t>
            </a:r>
            <a:r>
              <a:rPr lang="en-US" sz="1800" b="1" i="1" dirty="0">
                <a:latin typeface="Consolas" panose="020B0609020204030204" pitchFamily="49" charset="0"/>
              </a:rPr>
              <a:t>(1000);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 err="1">
                <a:latin typeface="Consolas" panose="020B0609020204030204" pitchFamily="49" charset="0"/>
              </a:rPr>
              <a:t>.printStackTrace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</a:rPr>
              <a:t>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latin typeface="Consolas" panose="020B0609020204030204" pitchFamily="49" charset="0"/>
              </a:rPr>
              <a:t> StringBuilder()</a:t>
            </a:r>
            <a:br>
              <a:rPr lang="uk-UA" sz="1800" b="1" dirty="0">
                <a:latin typeface="Consolas" panose="020B0609020204030204" pitchFamily="49" charset="0"/>
              </a:rPr>
            </a:br>
            <a:r>
              <a:rPr lang="uk-UA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latin typeface="Consolas" panose="020B0609020204030204" pitchFamily="49" charset="0"/>
              </a:rPr>
              <a:t>.append(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"Congratulation, "</a:t>
            </a:r>
            <a:r>
              <a:rPr lang="en-US" sz="1800" b="1" dirty="0">
                <a:latin typeface="Consolas" panose="020B0609020204030204" pitchFamily="49" charset="0"/>
              </a:rPr>
              <a:t>).append(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dirty="0" err="1">
                <a:latin typeface="Consolas" panose="020B0609020204030204" pitchFamily="49" charset="0"/>
              </a:rPr>
              <a:t>.getFirstName</a:t>
            </a:r>
            <a:r>
              <a:rPr lang="en-US" sz="1800" b="1" dirty="0">
                <a:latin typeface="Consolas" panose="020B0609020204030204" pitchFamily="49" charset="0"/>
              </a:rPr>
              <a:t>())</a:t>
            </a:r>
            <a:br>
              <a:rPr lang="uk-UA" sz="1800" b="1" dirty="0">
                <a:latin typeface="Consolas" panose="020B0609020204030204" pitchFamily="49" charset="0"/>
              </a:rPr>
            </a:br>
            <a:r>
              <a:rPr lang="uk-UA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latin typeface="Consolas" panose="020B0609020204030204" pitchFamily="49" charset="0"/>
              </a:rPr>
              <a:t>.append(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"&amp;"</a:t>
            </a:r>
            <a:r>
              <a:rPr lang="en-US" sz="1800" b="1" dirty="0">
                <a:latin typeface="Consolas" panose="020B0609020204030204" pitchFamily="49" charset="0"/>
              </a:rPr>
              <a:t>).append(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sz="1800" b="1" dirty="0" err="1">
                <a:latin typeface="Consolas" panose="020B0609020204030204" pitchFamily="49" charset="0"/>
              </a:rPr>
              <a:t>.getLastName</a:t>
            </a:r>
            <a:r>
              <a:rPr lang="en-US" sz="1800" b="1" dirty="0">
                <a:latin typeface="Consolas" panose="020B0609020204030204" pitchFamily="49" charset="0"/>
              </a:rPr>
              <a:t>())</a:t>
            </a:r>
            <a:br>
              <a:rPr lang="uk-UA" sz="1800" b="1" dirty="0">
                <a:latin typeface="Consolas" panose="020B0609020204030204" pitchFamily="49" charset="0"/>
              </a:rPr>
            </a:br>
            <a:r>
              <a:rPr lang="uk-UA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latin typeface="Consolas" panose="020B0609020204030204" pitchFamily="49" charset="0"/>
              </a:rPr>
              <a:t>.append(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"!!!"</a:t>
            </a:r>
            <a:r>
              <a:rPr lang="en-US" sz="1800" b="1" dirty="0"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latin typeface="Consolas" panose="020B0609020204030204" pitchFamily="49" charset="0"/>
              </a:rPr>
              <a:t>toString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DemoResponse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br>
              <a:rPr lang="uk-UA" sz="1800" b="1" dirty="0">
                <a:latin typeface="Consolas" panose="020B0609020204030204" pitchFamily="49" charset="0"/>
              </a:rPr>
            </a:br>
            <a:r>
              <a:rPr lang="uk-UA" sz="1800" b="1" dirty="0"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latin typeface="Consolas" panose="020B0609020204030204" pitchFamily="49" charset="0"/>
              </a:rPr>
              <a:t>DemoResponse.</a:t>
            </a:r>
            <a:r>
              <a:rPr lang="en-US" sz="1800" b="1" i="1" dirty="0" err="1">
                <a:latin typeface="Consolas" panose="020B0609020204030204" pitchFamily="49" charset="0"/>
              </a:rPr>
              <a:t>newBuilder</a:t>
            </a:r>
            <a:r>
              <a:rPr lang="en-US" sz="1800" b="1" i="1" dirty="0">
                <a:latin typeface="Consolas" panose="020B0609020204030204" pitchFamily="49" charset="0"/>
              </a:rPr>
              <a:t>().</a:t>
            </a:r>
            <a:r>
              <a:rPr lang="en-US" sz="1800" b="1" i="1" dirty="0" err="1">
                <a:latin typeface="Consolas" panose="020B0609020204030204" pitchFamily="49" charset="0"/>
              </a:rPr>
              <a:t>setResponse</a:t>
            </a:r>
            <a:r>
              <a:rPr lang="en-US" sz="1800" b="1" i="1" dirty="0"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US" sz="1800" b="1" i="1" dirty="0">
                <a:latin typeface="Consolas" panose="020B0609020204030204" pitchFamily="49" charset="0"/>
              </a:rPr>
              <a:t>).build();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sz="1800" b="1" dirty="0" err="1">
                <a:latin typeface="Consolas" panose="020B0609020204030204" pitchFamily="49" charset="0"/>
              </a:rPr>
              <a:t>.onNext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responseObserver</a:t>
            </a:r>
            <a:r>
              <a:rPr lang="en-US" sz="1800" b="1" dirty="0" err="1">
                <a:latin typeface="Consolas" panose="020B0609020204030204" pitchFamily="49" charset="0"/>
              </a:rPr>
              <a:t>.onCompleted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endParaRPr lang="uk-UA" sz="18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uk-UA" sz="18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0"/>
              </a:spcBef>
              <a:defRPr/>
            </a:pPr>
            <a:endParaRPr lang="uk-UA" sz="1800" b="1" dirty="0">
              <a:latin typeface="Consolas" panose="020B0609020204030204" pitchFamily="49" charset="0"/>
            </a:endParaRPr>
          </a:p>
        </p:txBody>
      </p:sp>
      <p:sp>
        <p:nvSpPr>
          <p:cNvPr id="34823" name="Rectangle 15">
            <a:extLst>
              <a:ext uri="{FF2B5EF4-FFF2-40B4-BE49-F238E27FC236}">
                <a16:creationId xmlns:a16="http://schemas.microsoft.com/office/drawing/2014/main" id="{CCDABFFB-8618-48E7-AE72-FB129696A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947988"/>
            <a:ext cx="1312863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Streaming</a:t>
            </a:r>
            <a:endParaRPr lang="uk-UA" altLang="ru-RU" sz="18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824" name="Rectangle 6">
            <a:extLst>
              <a:ext uri="{FF2B5EF4-FFF2-40B4-BE49-F238E27FC236}">
                <a16:creationId xmlns:a16="http://schemas.microsoft.com/office/drawing/2014/main" id="{02276884-6CDF-484A-94F0-BD77A96B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917825"/>
            <a:ext cx="8458200" cy="309245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34825" name="Рисунок 2">
            <a:extLst>
              <a:ext uri="{FF2B5EF4-FFF2-40B4-BE49-F238E27FC236}">
                <a16:creationId xmlns:a16="http://schemas.microsoft.com/office/drawing/2014/main" id="{D8A2CCDF-8B07-4358-8D44-F29A10DD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5591175"/>
            <a:ext cx="3111500" cy="12668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6" name="Rectangle 15">
            <a:extLst>
              <a:ext uri="{FF2B5EF4-FFF2-40B4-BE49-F238E27FC236}">
                <a16:creationId xmlns:a16="http://schemas.microsoft.com/office/drawing/2014/main" id="{94A7218E-9BE2-478D-9AA3-926E1B57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40275"/>
            <a:ext cx="2682875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Увага! 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"&amp;"</a:t>
            </a:r>
            <a:r>
              <a:rPr lang="uk-UA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 та 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"!!!"</a:t>
            </a:r>
            <a:endParaRPr lang="uk-UA" altLang="ru-RU" sz="18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FDD65910-81A1-4E7F-8D78-5C5E823F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EA0DC1E3-FB27-4F99-A4FB-1468F83F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C84D4CD-3D06-4622-ACC4-30FEE6136A6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6327B4A5-AA7B-45D5-AED3-14189699A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Приклад клієнтської програми. </a:t>
            </a:r>
            <a:b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uk-UA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Client1Class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533ABF02-6C38-4EFE-9BF0-52FFDC3CC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5032B158-A302-4EC1-851B-973DEC65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575786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>
                <a:latin typeface="Consolas" panose="020B0609020204030204" pitchFamily="49" charset="0"/>
              </a:rPr>
              <a:t> com.ttp.client;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com.ttp.grpc.DemoRequest;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com.ttp.grpc.DemoResponse;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com.ttp.grpc.GreetingServiceGrpc;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io.grpc.ManagedChannel;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io.grpc.ManagedChannelBuilder;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>
                <a:latin typeface="Consolas" panose="020B0609020204030204" pitchFamily="49" charset="0"/>
              </a:rPr>
              <a:t> Client1Class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>
                <a:latin typeface="Consolas" panose="020B0609020204030204" pitchFamily="49" charset="0"/>
              </a:rPr>
              <a:t> main(String[]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uk-UA" sz="1800" b="1">
                <a:latin typeface="Consolas" panose="020B0609020204030204" pitchFamily="49" charset="0"/>
              </a:rPr>
              <a:t>)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uk-UA" sz="1800" b="1">
                <a:latin typeface="Consolas" panose="020B0609020204030204" pitchFamily="49" charset="0"/>
              </a:rPr>
              <a:t> InterruptedException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ManagedChannel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>
                <a:latin typeface="Consolas" panose="020B0609020204030204" pitchFamily="49" charset="0"/>
              </a:rPr>
              <a:t> =</a:t>
            </a:r>
            <a:br>
              <a:rPr lang="uk-UA" altLang="uk-UA" sz="1800" b="1">
                <a:latin typeface="Consolas" panose="020B0609020204030204" pitchFamily="49" charset="0"/>
              </a:rPr>
            </a:br>
            <a:r>
              <a:rPr lang="uk-UA" altLang="uk-UA" sz="1800" b="1">
                <a:latin typeface="Consolas" panose="020B0609020204030204" pitchFamily="49" charset="0"/>
              </a:rPr>
              <a:t>      </a:t>
            </a:r>
            <a:r>
              <a:rPr lang="en-US" altLang="uk-UA" sz="1800" b="1">
                <a:latin typeface="Consolas" panose="020B0609020204030204" pitchFamily="49" charset="0"/>
              </a:rPr>
              <a:t> ManagedChannelBuilder.</a:t>
            </a:r>
            <a:r>
              <a:rPr lang="en-US" altLang="uk-UA" sz="1800" b="1" i="1">
                <a:latin typeface="Consolas" panose="020B0609020204030204" pitchFamily="49" charset="0"/>
              </a:rPr>
              <a:t>forAddress(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"localhost"</a:t>
            </a:r>
            <a:r>
              <a:rPr lang="en-US" altLang="uk-UA" sz="1800" b="1" i="1">
                <a:latin typeface="Consolas" panose="020B0609020204030204" pitchFamily="49" charset="0"/>
              </a:rPr>
              <a:t>, 8080)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.usePlaintext()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.build();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</a:t>
            </a:r>
            <a:r>
              <a:rPr lang="uk-UA" altLang="uk-UA" sz="1800" b="1">
                <a:latin typeface="Consolas" panose="020B0609020204030204" pitchFamily="49" charset="0"/>
              </a:rPr>
              <a:t>    </a:t>
            </a:r>
            <a:r>
              <a:rPr lang="en-US" altLang="uk-UA" sz="1800" b="1">
                <a:latin typeface="Consolas" panose="020B0609020204030204" pitchFamily="49" charset="0"/>
              </a:rPr>
              <a:t>GreetingServiceGrpc.GreetingServiceBlockingStub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= GreetingServiceGrpc.</a:t>
            </a:r>
            <a:r>
              <a:rPr lang="en-US" altLang="uk-UA" sz="1800" b="1" i="1">
                <a:latin typeface="Consolas" panose="020B0609020204030204" pitchFamily="49" charset="0"/>
              </a:rPr>
              <a:t>newBlockingStub(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DemoResponse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altLang="uk-UA" sz="1800" b="1">
                <a:latin typeface="Consolas" panose="020B0609020204030204" pitchFamily="49" charset="0"/>
              </a:rPr>
              <a:t> =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altLang="uk-UA" sz="1800" b="1">
                <a:latin typeface="Consolas" panose="020B0609020204030204" pitchFamily="49" charset="0"/>
              </a:rPr>
              <a:t>.hello(DemoRequest.</a:t>
            </a:r>
            <a:r>
              <a:rPr lang="en-US" altLang="uk-UA" sz="1800" b="1" i="1">
                <a:latin typeface="Consolas" panose="020B0609020204030204" pitchFamily="49" charset="0"/>
              </a:rPr>
              <a:t>newBuilder()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.setFirstName(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uk-UA" sz="1800" b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.setLastName(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"gRPC"</a:t>
            </a:r>
            <a:r>
              <a:rPr lang="en-US" altLang="uk-UA" sz="1800" b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.build());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System.</a:t>
            </a:r>
            <a:r>
              <a:rPr lang="en-US" altLang="uk-UA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>
                <a:latin typeface="Consolas" panose="020B0609020204030204" pitchFamily="49" charset="0"/>
              </a:rPr>
              <a:t>.println(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"Response received from server:\n"</a:t>
            </a:r>
            <a:r>
              <a:rPr lang="en-US" altLang="uk-UA" sz="1800" b="1" i="1">
                <a:latin typeface="Consolas" panose="020B0609020204030204" pitchFamily="49" charset="0"/>
              </a:rPr>
              <a:t> +</a:t>
            </a:r>
            <a:br>
              <a:rPr lang="uk-UA" altLang="uk-UA" sz="1800" b="1" i="1">
                <a:latin typeface="Consolas" panose="020B0609020204030204" pitchFamily="49" charset="0"/>
              </a:rPr>
            </a:br>
            <a:r>
              <a:rPr lang="uk-UA" altLang="uk-UA" sz="1800" b="1" i="1">
                <a:latin typeface="Consolas" panose="020B0609020204030204" pitchFamily="49" charset="0"/>
              </a:rPr>
              <a:t>              </a:t>
            </a:r>
            <a:r>
              <a:rPr lang="en-US" altLang="uk-UA" sz="1800" b="1" i="1">
                <a:latin typeface="Consolas" panose="020B0609020204030204" pitchFamily="49" charset="0"/>
              </a:rPr>
              <a:t> 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>
                <a:latin typeface="Consolas" panose="020B0609020204030204" pitchFamily="49" charset="0"/>
              </a:rPr>
              <a:t>.shutdown();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</p:txBody>
      </p:sp>
      <p:pic>
        <p:nvPicPr>
          <p:cNvPr id="36871" name="Рисунок 2">
            <a:extLst>
              <a:ext uri="{FF2B5EF4-FFF2-40B4-BE49-F238E27FC236}">
                <a16:creationId xmlns:a16="http://schemas.microsoft.com/office/drawing/2014/main" id="{BC2C168C-8367-4370-A94B-ECA04EB37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445125"/>
            <a:ext cx="5287963" cy="1408113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398DB767-BC6C-458E-8F54-312A370A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8913" y="6253163"/>
            <a:ext cx="28908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B05A5E0B-D784-4363-AD14-D37BC741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6253163"/>
            <a:ext cx="19002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AF287E-97DD-4809-B683-10512A65A84C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8924538C-83ED-4AFA-A07D-A91916EC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Повідомлення з одним полем </a:t>
            </a:r>
            <a:b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uk-UA" sz="2400" b="1">
                <a:latin typeface="Tahoma" panose="020B0604030504040204" pitchFamily="34" charset="0"/>
                <a:cs typeface="Tahoma" panose="020B0604030504040204" pitchFamily="34" charset="0"/>
              </a:rPr>
              <a:t>(модифіковано </a:t>
            </a:r>
            <a:r>
              <a:rPr lang="en-US" altLang="uk-UA" sz="2400" b="1">
                <a:latin typeface="Tahoma" panose="020B0604030504040204" pitchFamily="34" charset="0"/>
                <a:cs typeface="Tahoma" panose="020B0604030504040204" pitchFamily="34" charset="0"/>
              </a:rPr>
              <a:t>Client1Class</a:t>
            </a:r>
            <a:r>
              <a:rPr lang="uk-UA" altLang="uk-UA" sz="2400" b="1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uk-UA" sz="24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67FAF8CF-ED86-4725-B15B-79C00DBEE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709613"/>
            <a:ext cx="8458200" cy="1587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56F0A1D7-030E-44CD-B462-71A1DBEA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762000"/>
            <a:ext cx="9144000" cy="229552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       </a:t>
            </a:r>
            <a:r>
              <a:rPr lang="en-US" altLang="uk-UA" sz="1800" b="1">
                <a:latin typeface="Consolas" panose="020B0609020204030204" pitchFamily="49" charset="0"/>
              </a:rPr>
              <a:t>DemoResponse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altLang="uk-UA" sz="1800" b="1">
                <a:latin typeface="Consolas" panose="020B0609020204030204" pitchFamily="49" charset="0"/>
              </a:rPr>
              <a:t> =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altLang="uk-UA" sz="1800" b="1">
                <a:latin typeface="Consolas" panose="020B0609020204030204" pitchFamily="49" charset="0"/>
              </a:rPr>
              <a:t>.hello(DemoRequest.</a:t>
            </a:r>
            <a:r>
              <a:rPr lang="en-US" altLang="uk-UA" sz="1800" b="1" i="1">
                <a:latin typeface="Consolas" panose="020B0609020204030204" pitchFamily="49" charset="0"/>
              </a:rPr>
              <a:t>newBuilder()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.setFirstName(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uk-UA" sz="1800" b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.setLastName(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"gRPC"</a:t>
            </a:r>
            <a:r>
              <a:rPr lang="en-US" altLang="uk-UA" sz="1800" b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     .build());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System.</a:t>
            </a:r>
            <a:r>
              <a:rPr lang="en-US" altLang="uk-UA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>
                <a:latin typeface="Consolas" panose="020B0609020204030204" pitchFamily="49" charset="0"/>
              </a:rPr>
              <a:t>.println(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"Response received from server:\n"</a:t>
            </a:r>
            <a:r>
              <a:rPr lang="en-US" altLang="uk-UA" sz="1800" b="1" i="1">
                <a:latin typeface="Consolas" panose="020B0609020204030204" pitchFamily="49" charset="0"/>
              </a:rPr>
              <a:t> +</a:t>
            </a:r>
            <a:br>
              <a:rPr lang="uk-UA" altLang="uk-UA" sz="1800" b="1" i="1">
                <a:latin typeface="Consolas" panose="020B0609020204030204" pitchFamily="49" charset="0"/>
              </a:rPr>
            </a:br>
            <a:r>
              <a:rPr lang="uk-UA" altLang="uk-UA" sz="1800" b="1" i="1">
                <a:latin typeface="Consolas" panose="020B0609020204030204" pitchFamily="49" charset="0"/>
              </a:rPr>
              <a:t>              </a:t>
            </a:r>
            <a:r>
              <a:rPr lang="en-US" altLang="uk-UA" sz="1800" b="1" i="1">
                <a:latin typeface="Consolas" panose="020B0609020204030204" pitchFamily="49" charset="0"/>
              </a:rPr>
              <a:t> 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helloResponse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>
                <a:latin typeface="Consolas" panose="020B0609020204030204" pitchFamily="49" charset="0"/>
              </a:rPr>
              <a:t>.shutdown();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</p:txBody>
      </p:sp>
      <p:pic>
        <p:nvPicPr>
          <p:cNvPr id="38919" name="Рисунок 2">
            <a:extLst>
              <a:ext uri="{FF2B5EF4-FFF2-40B4-BE49-F238E27FC236}">
                <a16:creationId xmlns:a16="http://schemas.microsoft.com/office/drawing/2014/main" id="{5700CE79-A100-422B-A3F0-C9469AE9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2311400"/>
            <a:ext cx="5287963" cy="1408113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Рисунок 3">
            <a:extLst>
              <a:ext uri="{FF2B5EF4-FFF2-40B4-BE49-F238E27FC236}">
                <a16:creationId xmlns:a16="http://schemas.microsoft.com/office/drawing/2014/main" id="{9BF9023D-1E70-4B17-9725-3B7E61E2F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005263"/>
            <a:ext cx="9028113" cy="2852737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21" name="Rectangle 6">
            <a:extLst>
              <a:ext uri="{FF2B5EF4-FFF2-40B4-BE49-F238E27FC236}">
                <a16:creationId xmlns:a16="http://schemas.microsoft.com/office/drawing/2014/main" id="{3E855B5E-3B68-427C-B087-7BBC313A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292600"/>
            <a:ext cx="2879725" cy="687388"/>
          </a:xfrm>
          <a:prstGeom prst="rect">
            <a:avLst/>
          </a:prstGeom>
          <a:noFill/>
          <a:ln w="50800" cap="sq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8922" name="Rectangle 6">
            <a:extLst>
              <a:ext uri="{FF2B5EF4-FFF2-40B4-BE49-F238E27FC236}">
                <a16:creationId xmlns:a16="http://schemas.microsoft.com/office/drawing/2014/main" id="{3D52A01D-77A5-4A28-842F-F79AC842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985838"/>
            <a:ext cx="2879725" cy="768350"/>
          </a:xfrm>
          <a:prstGeom prst="rect">
            <a:avLst/>
          </a:prstGeom>
          <a:noFill/>
          <a:ln w="50800" cap="sq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426817B-4D7A-4ADA-87CB-9C570390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5805488"/>
            <a:ext cx="3832225" cy="1057275"/>
          </a:xfrm>
          <a:prstGeom prst="rect">
            <a:avLst/>
          </a:prstGeom>
          <a:noFill/>
          <a:ln w="5080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F559464E-7768-42E3-BB9C-D3633F26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5B2BD072-D504-4A6F-8E74-50459FCA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FD58498-1000-43EE-ABF2-14CB70143A3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58392D35-8E9B-40C5-B6D4-C15F2F051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Приклад клієнтської програми із використанням служби </a:t>
            </a:r>
            <a:r>
              <a:rPr lang="en-US" sz="2400" b="1" dirty="0" err="1">
                <a:latin typeface="Consolas" panose="020B0609020204030204" pitchFamily="49" charset="0"/>
              </a:rPr>
              <a:t>CongratulatingService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.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uk-UA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Client</a:t>
            </a:r>
            <a:r>
              <a:rPr lang="uk-UA" sz="2400" b="1" dirty="0">
                <a:latin typeface="Consolas" panose="020B0609020204030204" pitchFamily="49" charset="0"/>
              </a:rPr>
              <a:t>2</a:t>
            </a:r>
            <a:r>
              <a:rPr lang="en-US" sz="2400" b="1" dirty="0">
                <a:latin typeface="Consolas" panose="020B0609020204030204" pitchFamily="49" charset="0"/>
              </a:rPr>
              <a:t>Class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B9BAD2B5-A2E3-456F-B9AA-E9E572B55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8B3091C5-A7F4-441F-B753-5995DA8F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575786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uk-UA" sz="1800" b="1">
                <a:latin typeface="Consolas" panose="020B0609020204030204" pitchFamily="49" charset="0"/>
              </a:rPr>
              <a:t> com.ttp.client;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java.util.Iterator;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com.ttp.grpc.CongratulatingServiceGrpc;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com.ttp.grpc.DemoRequest;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com.ttp.grpc.DemoResponse;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io.grpc.ManagedChannel;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uk-UA" sz="1800" b="1">
                <a:latin typeface="Consolas" panose="020B0609020204030204" pitchFamily="49" charset="0"/>
              </a:rPr>
              <a:t> io.grpc.ManagedChannelBuilder;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uk-UA" sz="1800" b="1">
                <a:latin typeface="Consolas" panose="020B0609020204030204" pitchFamily="49" charset="0"/>
              </a:rPr>
              <a:t> Client2Class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uk-UA" sz="1800" b="1">
                <a:latin typeface="Consolas" panose="020B0609020204030204" pitchFamily="49" charset="0"/>
              </a:rPr>
              <a:t> main(String[]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uk-UA" sz="1800" b="1">
                <a:latin typeface="Consolas" panose="020B0609020204030204" pitchFamily="49" charset="0"/>
              </a:rPr>
              <a:t>) </a:t>
            </a: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uk-UA" sz="1800" b="1">
                <a:latin typeface="Consolas" panose="020B0609020204030204" pitchFamily="49" charset="0"/>
              </a:rPr>
              <a:t> InterruptedException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  </a:t>
            </a:r>
            <a:r>
              <a:rPr lang="en-US" altLang="uk-UA" sz="1800" b="1">
                <a:latin typeface="Consolas" panose="020B0609020204030204" pitchFamily="49" charset="0"/>
              </a:rPr>
              <a:t>ManagedChannel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>
                <a:latin typeface="Consolas" panose="020B0609020204030204" pitchFamily="49" charset="0"/>
              </a:rPr>
              <a:t> = ManagedChannelBuilder.</a:t>
            </a:r>
            <a:r>
              <a:rPr lang="en-US" altLang="uk-UA" sz="1800" b="1" i="1">
                <a:latin typeface="Consolas" panose="020B0609020204030204" pitchFamily="49" charset="0"/>
              </a:rPr>
              <a:t>forAddress(</a:t>
            </a:r>
            <a:br>
              <a:rPr lang="uk-UA" altLang="uk-UA" sz="1800" b="1" i="1">
                <a:latin typeface="Consolas" panose="020B0609020204030204" pitchFamily="49" charset="0"/>
              </a:rPr>
            </a:br>
            <a:r>
              <a:rPr lang="uk-UA" altLang="uk-UA" sz="1800" b="1" i="1">
                <a:latin typeface="Consolas" panose="020B0609020204030204" pitchFamily="49" charset="0"/>
              </a:rPr>
              <a:t>                            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"localhost"</a:t>
            </a:r>
            <a:r>
              <a:rPr lang="en-US" altLang="uk-UA" sz="1800" b="1" i="1">
                <a:latin typeface="Consolas" panose="020B0609020204030204" pitchFamily="49" charset="0"/>
              </a:rPr>
              <a:t>, 8080).usePlaintext().build();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  </a:t>
            </a:r>
            <a:r>
              <a:rPr lang="en-US" altLang="uk-UA" sz="1800" b="1">
                <a:latin typeface="Consolas" panose="020B0609020204030204" pitchFamily="49" charset="0"/>
              </a:rPr>
              <a:t>CongratulatingServiceGrpc.CongratulatingServiceBlockingStub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altLang="uk-UA" sz="1800" b="1">
                <a:latin typeface="Consolas" panose="020B0609020204030204" pitchFamily="49" charset="0"/>
              </a:rPr>
              <a:t> =</a:t>
            </a:r>
            <a:br>
              <a:rPr lang="uk-UA" altLang="uk-UA" sz="1800" b="1">
                <a:latin typeface="Consolas" panose="020B0609020204030204" pitchFamily="49" charset="0"/>
              </a:rPr>
            </a:br>
            <a:r>
              <a:rPr lang="uk-UA" altLang="uk-UA" sz="1800" b="1">
                <a:latin typeface="Consolas" panose="020B0609020204030204" pitchFamily="49" charset="0"/>
              </a:rPr>
              <a:t>      </a:t>
            </a:r>
            <a:r>
              <a:rPr lang="en-US" altLang="uk-UA" sz="1800" b="1">
                <a:latin typeface="Consolas" panose="020B0609020204030204" pitchFamily="49" charset="0"/>
              </a:rPr>
              <a:t> CongratulatingServiceGrpc.</a:t>
            </a:r>
            <a:r>
              <a:rPr lang="en-US" altLang="uk-UA" sz="1800" b="1" i="1">
                <a:latin typeface="Consolas" panose="020B0609020204030204" pitchFamily="49" charset="0"/>
              </a:rPr>
              <a:t>newBlockingStub(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channel</a:t>
            </a:r>
            <a:r>
              <a:rPr lang="en-US" altLang="uk-UA" sz="1800" b="1" i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  </a:t>
            </a:r>
            <a:r>
              <a:rPr lang="en-US" altLang="uk-UA" sz="1800" b="1">
                <a:latin typeface="Consolas" panose="020B0609020204030204" pitchFamily="49" charset="0"/>
              </a:rPr>
              <a:t>Iterator&lt;DemoResponse&gt;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congResponse</a:t>
            </a:r>
            <a:r>
              <a:rPr lang="en-US" altLang="uk-UA" sz="1800" b="1">
                <a:latin typeface="Consolas" panose="020B0609020204030204" pitchFamily="49" charset="0"/>
              </a:rPr>
              <a:t> =</a:t>
            </a:r>
            <a:br>
              <a:rPr lang="en-US" altLang="uk-UA" sz="1800" b="1">
                <a:latin typeface="Consolas" panose="020B0609020204030204" pitchFamily="49" charset="0"/>
              </a:rPr>
            </a:br>
            <a:r>
              <a:rPr lang="en-US" altLang="uk-UA" sz="1800" b="1">
                <a:latin typeface="Consolas" panose="020B0609020204030204" pitchFamily="49" charset="0"/>
              </a:rPr>
              <a:t>      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altLang="uk-UA" sz="1800" b="1">
                <a:latin typeface="Consolas" panose="020B0609020204030204" pitchFamily="49" charset="0"/>
              </a:rPr>
              <a:t>.congratulate(DemoRequest.</a:t>
            </a:r>
            <a:r>
              <a:rPr lang="en-US" altLang="uk-UA" sz="1800" b="1" i="1">
                <a:latin typeface="Consolas" panose="020B0609020204030204" pitchFamily="49" charset="0"/>
              </a:rPr>
              <a:t>newBuilder()</a:t>
            </a:r>
            <a:br>
              <a:rPr lang="en-US" altLang="uk-UA" sz="1800" b="1" i="1">
                <a:latin typeface="Consolas" panose="020B0609020204030204" pitchFamily="49" charset="0"/>
              </a:rPr>
            </a:br>
            <a:r>
              <a:rPr lang="en-US" altLang="uk-UA" sz="1800" b="1" i="1">
                <a:latin typeface="Consolas" panose="020B0609020204030204" pitchFamily="49" charset="0"/>
              </a:rPr>
              <a:t>          .setFirstName(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"gRPCjava"</a:t>
            </a:r>
            <a:r>
              <a:rPr lang="en-US" altLang="uk-UA" sz="1800" b="1" i="1">
                <a:latin typeface="Consolas" panose="020B0609020204030204" pitchFamily="49" charset="0"/>
              </a:rPr>
              <a:t>)</a:t>
            </a:r>
            <a:br>
              <a:rPr lang="en-US" altLang="uk-UA" sz="1800" b="1" i="1">
                <a:latin typeface="Consolas" panose="020B0609020204030204" pitchFamily="49" charset="0"/>
              </a:rPr>
            </a:br>
            <a:r>
              <a:rPr lang="en-US" altLang="uk-UA" sz="1800" b="1" i="1">
                <a:latin typeface="Consolas" panose="020B0609020204030204" pitchFamily="49" charset="0"/>
              </a:rPr>
              <a:t>          .setLastName(</a:t>
            </a:r>
            <a:r>
              <a:rPr lang="en-US" altLang="uk-UA" sz="1800" b="1" i="1">
                <a:solidFill>
                  <a:srgbClr val="2A00FF"/>
                </a:solidFill>
                <a:latin typeface="Consolas" panose="020B0609020204030204" pitchFamily="49" charset="0"/>
              </a:rPr>
              <a:t>"STREAM"</a:t>
            </a:r>
            <a:r>
              <a:rPr lang="en-US" altLang="uk-UA" sz="1800" b="1" i="1">
                <a:latin typeface="Consolas" panose="020B0609020204030204" pitchFamily="49" charset="0"/>
              </a:rPr>
              <a:t>)</a:t>
            </a:r>
            <a:br>
              <a:rPr lang="en-US" altLang="uk-UA" sz="1800" b="1" i="1">
                <a:latin typeface="Consolas" panose="020B0609020204030204" pitchFamily="49" charset="0"/>
              </a:rPr>
            </a:br>
            <a:r>
              <a:rPr lang="en-US" altLang="uk-UA" sz="1800" b="1" i="1">
                <a:latin typeface="Consolas" panose="020B0609020204030204" pitchFamily="49" charset="0"/>
              </a:rPr>
              <a:t>          .build());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altLang="uk-UA" sz="1800" b="1">
                <a:latin typeface="Consolas" panose="020B0609020204030204" pitchFamily="49" charset="0"/>
              </a:rPr>
              <a:t> (</a:t>
            </a: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congResponse</a:t>
            </a:r>
            <a:r>
              <a:rPr lang="en-US" altLang="uk-UA" sz="1800" b="1">
                <a:latin typeface="Consolas" panose="020B0609020204030204" pitchFamily="49" charset="0"/>
              </a:rPr>
              <a:t>.hasNext())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  System.</a:t>
            </a:r>
            <a:r>
              <a:rPr lang="en-US" altLang="uk-UA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uk-UA" sz="1800" b="1" i="1">
                <a:latin typeface="Consolas" panose="020B0609020204030204" pitchFamily="49" charset="0"/>
              </a:rPr>
              <a:t>.println(</a:t>
            </a:r>
            <a:r>
              <a:rPr lang="en-US" altLang="uk-UA" sz="1800" b="1" i="1">
                <a:solidFill>
                  <a:srgbClr val="6A3E3E"/>
                </a:solidFill>
                <a:latin typeface="Consolas" panose="020B0609020204030204" pitchFamily="49" charset="0"/>
              </a:rPr>
              <a:t>congResponse</a:t>
            </a:r>
            <a:r>
              <a:rPr lang="en-US" altLang="uk-UA" sz="1800" b="1" i="1">
                <a:latin typeface="Consolas" panose="020B0609020204030204" pitchFamily="49" charset="0"/>
              </a:rPr>
              <a:t>.next());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</a:t>
            </a: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solidFill>
                  <a:srgbClr val="6A3E3E"/>
                </a:solidFill>
                <a:latin typeface="Consolas" panose="020B0609020204030204" pitchFamily="49" charset="0"/>
              </a:rPr>
              <a:t>  channel</a:t>
            </a:r>
            <a:r>
              <a:rPr lang="en-US" altLang="uk-UA" sz="1800" b="1">
                <a:latin typeface="Consolas" panose="020B0609020204030204" pitchFamily="49" charset="0"/>
              </a:rPr>
              <a:t>.shutdown();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</a:t>
            </a: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</p:txBody>
      </p:sp>
      <p:pic>
        <p:nvPicPr>
          <p:cNvPr id="40967" name="Рисунок 7">
            <a:extLst>
              <a:ext uri="{FF2B5EF4-FFF2-40B4-BE49-F238E27FC236}">
                <a16:creationId xmlns:a16="http://schemas.microsoft.com/office/drawing/2014/main" id="{8BA1D18B-BE59-4999-9622-4B06841A5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384800"/>
            <a:ext cx="3617913" cy="147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8" name="Rectangle 15">
            <a:extLst>
              <a:ext uri="{FF2B5EF4-FFF2-40B4-BE49-F238E27FC236}">
                <a16:creationId xmlns:a16="http://schemas.microsoft.com/office/drawing/2014/main" id="{52793BDF-41C8-4608-9F35-C6D59719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4586288"/>
            <a:ext cx="2682875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Увага! 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"&amp;"</a:t>
            </a:r>
            <a:r>
              <a:rPr lang="uk-UA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 та </a:t>
            </a:r>
            <a:r>
              <a:rPr lang="en-US" altLang="uk-UA" sz="1800" b="1">
                <a:solidFill>
                  <a:srgbClr val="2A00FF"/>
                </a:solidFill>
                <a:latin typeface="Consolas" panose="020B0609020204030204" pitchFamily="49" charset="0"/>
              </a:rPr>
              <a:t>"!!!"</a:t>
            </a:r>
            <a:endParaRPr lang="uk-UA" altLang="ru-RU" sz="18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F22BA084-6FFC-4003-8E96-9118BC63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400FD63-0ECD-4F76-A95C-5DD2979D2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D2AE44D-F395-4373-A3B4-0CDEE3D78AEF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C0312EB-EF02-4A68-BAA7-247B06A9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Технологія</a:t>
            </a:r>
            <a:r>
              <a:rPr lang="uk-UA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gRPC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D3C02F27-A75C-487C-9577-76DB72712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5DBDE007-76AE-4C92-919D-A69F21D5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884238"/>
            <a:ext cx="9144001" cy="544512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– це фреймворк (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, 2015) для 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RPC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uk-UA" sz="2000" i="1">
                <a:solidFill>
                  <a:srgbClr val="20212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Remote Procedure Call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), що працює із використанням протоколу 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HTTP/2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uk-UA" altLang="uk-UA" sz="200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Протокол </a:t>
            </a:r>
            <a:r>
              <a:rPr lang="uk-UA" altLang="uk-UA" sz="2000" i="1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uk-UA" altLang="uk-UA" sz="200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/2 також розроблений </a:t>
            </a:r>
            <a:r>
              <a:rPr lang="uk-UA" altLang="uk-UA" sz="2000" i="1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uk-UA" altLang="uk-UA" sz="200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власне для використання з gRPC.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uk-UA" sz="2000" i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altLang="uk-UA" sz="2400">
                <a:latin typeface="Tahoma" panose="020B0604030504040204" pitchFamily="34" charset="0"/>
                <a:cs typeface="Tahoma" panose="020B0604030504040204" pitchFamily="34" charset="0"/>
              </a:rPr>
              <a:t>Важливі особливості: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висока продуктивність (досягається за рахунок використання 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HTTP/2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Protocol Buffers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автоматична генерація коду (для </a:t>
            </a:r>
            <a:r>
              <a:rPr lang="uk-UA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кількох мов 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програмування) як на боці сервера, так і на боці клієнта.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Загалом, gRPC найкраще підходить для взаємодії із </a:t>
            </a:r>
            <a:r>
              <a:rPr lang="uk-UA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uk-UA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внутрішніми</a:t>
            </a:r>
            <a:r>
              <a:rPr lang="uk-UA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сервісами (при застосуванні так званої </a:t>
            </a:r>
            <a:r>
              <a:rPr lang="uk-UA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мікросервісної архітектури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) у той час, як 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RESTful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-сервіси і </a:t>
            </a:r>
            <a:r>
              <a:rPr lang="uk-UA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GraphQL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більше підходять для </a:t>
            </a:r>
            <a:r>
              <a:rPr lang="uk-UA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«зовнішніх»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звернень.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E29482B6-425B-4286-86A3-77FF3779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76B6312-DBA1-4D32-8024-0F6E7CEF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DF9EC18-36CB-464E-ACE4-EA31F2AEF909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639A5BD7-2C26-4AA6-92E8-5F61E2A6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ru-RU" sz="2400" b="1" i="1">
                <a:solidFill>
                  <a:srgbClr val="2D2DB9"/>
                </a:solidFill>
                <a:latin typeface="Tahoma" panose="020B0604030504040204" pitchFamily="34" charset="0"/>
              </a:rPr>
              <a:t>gRPC  </a:t>
            </a:r>
            <a:r>
              <a:rPr lang="en-US" altLang="ru-RU" sz="2400" b="1">
                <a:solidFill>
                  <a:srgbClr val="2D2DB9"/>
                </a:solidFill>
                <a:latin typeface="Tahoma" panose="020B0604030504040204" pitchFamily="34" charset="0"/>
              </a:rPr>
              <a:t>:</a:t>
            </a:r>
            <a:r>
              <a:rPr lang="en-US" altLang="ru-RU" sz="2400" b="1" i="1">
                <a:solidFill>
                  <a:srgbClr val="2D2DB9"/>
                </a:solidFill>
                <a:latin typeface="Tahoma" panose="020B0604030504040204" pitchFamily="34" charset="0"/>
              </a:rPr>
              <a:t>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висока продуктивність (досягається за рахунок використання 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/2 та 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Protocol Buffers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A66FEC74-DAA5-420F-ACF6-B3CE1929A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A3FACBE6-15B6-4821-82D9-F7D49C0F0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9144000" cy="53721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8016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en-US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/2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бінарний протокол;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підтримка потоків даних</a:t>
            </a:r>
            <a:r>
              <a:rPr lang="en-US" altLang="uk-UA" sz="200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uk-UA" altLang="uk-UA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>
                <a:latin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Protocol Buffers </a:t>
            </a:r>
            <a:r>
              <a:rPr lang="en-US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protobuf</a:t>
            </a:r>
            <a:r>
              <a:rPr lang="en-US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uk-UA" sz="2000"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формат серіалізації/десеріалізаціі для передачі даних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використовується строга типізація полів;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застосовується бінарний формат;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час виконання серіалізації/десеріалізаціі та розмір повідомлень значно менші порівняно з </a:t>
            </a:r>
            <a:r>
              <a:rPr lang="en-US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altLang="uk-UA" sz="200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uk-UA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protobuf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-файли ґрунтуються на </a:t>
            </a:r>
            <a:r>
              <a:rPr lang="en-US" altLang="uk-UA" sz="2000" i="1">
                <a:latin typeface="Tahoma" panose="020B0604030504040204" pitchFamily="34" charset="0"/>
                <a:cs typeface="Tahoma" panose="020B0604030504040204" pitchFamily="34" charset="0"/>
              </a:rPr>
              <a:t>IDL</a:t>
            </a:r>
            <a:r>
              <a:rPr lang="en-US" altLang="uk-UA" sz="200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2000">
                <a:latin typeface="Tahoma" panose="020B0604030504040204" pitchFamily="34" charset="0"/>
                <a:cs typeface="Tahoma" panose="020B0604030504040204" pitchFamily="34" charset="0"/>
              </a:rPr>
              <a:t>специфікації.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344D0882-5EDB-4470-9E0D-13F7CA9A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1CAD0CB-2BFE-4FC3-A9A0-71457821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7956E1-04BB-48D8-99AD-B99B1644CD0A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AAC436DA-8040-4507-8649-60878EB3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>
                <a:solidFill>
                  <a:srgbClr val="0000FF"/>
                </a:solidFill>
                <a:latin typeface="Tahoma" panose="020B0604030504040204" pitchFamily="34" charset="0"/>
              </a:rPr>
              <a:t>Protocol Baffer. </a:t>
            </a:r>
            <a:r>
              <a:rPr lang="ru-RU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Документація. </a:t>
            </a:r>
            <a:br>
              <a:rPr lang="ru-RU" altLang="ru-RU" sz="2400" b="1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Підтримка різних мов програмування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37545C0-2E98-4389-9A05-E2407A41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5715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0246" name="Рисунок 2">
            <a:extLst>
              <a:ext uri="{FF2B5EF4-FFF2-40B4-BE49-F238E27FC236}">
                <a16:creationId xmlns:a16="http://schemas.microsoft.com/office/drawing/2014/main" id="{9CBE1C63-E21B-4F2B-8B87-F537B26A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7351713" cy="62865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6">
            <a:extLst>
              <a:ext uri="{FF2B5EF4-FFF2-40B4-BE49-F238E27FC236}">
                <a16:creationId xmlns:a16="http://schemas.microsoft.com/office/drawing/2014/main" id="{C672BDD3-A6DC-4A3F-9C41-3A32CAA9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4076700"/>
            <a:ext cx="1400175" cy="1439863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4A4123D0-D21A-4025-9CE7-0132D887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DC3BED5D-1F4A-4A3C-B537-0ACA1A881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2CCCEEB-A8FB-4158-BE59-18324A128E65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98BF2948-6484-42F9-8EC3-33091B35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Protocol Buffers.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Приклад (файл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A160B4F8-9A5B-4C22-8AC5-01672B728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6682626D-33DB-4E8C-9FB0-081533FA2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300"/>
            <a:ext cx="8532813" cy="59817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68438" indent="-55403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syntax = "proto3";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fr-FR" altLang="uk-UA" sz="1800" b="1">
                <a:latin typeface="Consolas" panose="020B0609020204030204" pitchFamily="49" charset="0"/>
              </a:rPr>
              <a:t>option java_multiple_files = true;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package com.ttp.grpc;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message DemoRequest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string firstName = 1</a:t>
            </a:r>
            <a:r>
              <a:rPr lang="uk-UA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string lastName </a:t>
            </a:r>
            <a:r>
              <a:rPr lang="uk-UA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latin typeface="Consolas" panose="020B0609020204030204" pitchFamily="49" charset="0"/>
              </a:rPr>
              <a:t>= 2</a:t>
            </a:r>
            <a:r>
              <a:rPr lang="uk-UA" altLang="uk-UA" sz="1800" b="1">
                <a:latin typeface="Consolas" panose="020B0609020204030204" pitchFamily="49" charset="0"/>
              </a:rPr>
              <a:t> </a:t>
            </a:r>
            <a:r>
              <a:rPr lang="en-US" altLang="uk-UA" sz="1800" b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message DemoResponse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string response = 1;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service GreetingService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rpc hello(DemoRequest) returns (DemoResponse);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rpc hi(DemoRequest) returns (DemoResponse);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uk-UA" altLang="uk-UA" sz="1800" b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service CongratulatingService {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uk-UA" sz="1800" b="1">
                <a:latin typeface="Consolas" panose="020B0609020204030204" pitchFamily="49" charset="0"/>
              </a:rPr>
              <a:t>    rpc congratulate(DemoRequest) returns (stream DemoResponse);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uk-UA" altLang="uk-UA" sz="1800" b="1">
                <a:latin typeface="Consolas" panose="020B0609020204030204" pitchFamily="49" charset="0"/>
              </a:rPr>
              <a:t>}</a:t>
            </a:r>
            <a:endParaRPr lang="uk-UA" altLang="uk-UA" sz="20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5" name="Овал 1">
            <a:extLst>
              <a:ext uri="{FF2B5EF4-FFF2-40B4-BE49-F238E27FC236}">
                <a16:creationId xmlns:a16="http://schemas.microsoft.com/office/drawing/2014/main" id="{EBC400D3-3114-4A2B-B5F0-2B1923A2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16113"/>
            <a:ext cx="287337" cy="792162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uk-UA" altLang="uk-UA"/>
          </a:p>
        </p:txBody>
      </p:sp>
      <p:sp>
        <p:nvSpPr>
          <p:cNvPr id="12296" name="Rectangle 15">
            <a:extLst>
              <a:ext uri="{FF2B5EF4-FFF2-40B4-BE49-F238E27FC236}">
                <a16:creationId xmlns:a16="http://schemas.microsoft.com/office/drawing/2014/main" id="{D031D2ED-F2B4-4FB3-AF91-1AA72ED4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1417638"/>
            <a:ext cx="3625850" cy="479425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Номери полів (теги</a:t>
            </a:r>
            <a:r>
              <a:rPr lang="en-US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кодування)</a:t>
            </a:r>
          </a:p>
        </p:txBody>
      </p:sp>
      <p:sp>
        <p:nvSpPr>
          <p:cNvPr id="12297" name="Rectangle 15">
            <a:extLst>
              <a:ext uri="{FF2B5EF4-FFF2-40B4-BE49-F238E27FC236}">
                <a16:creationId xmlns:a16="http://schemas.microsoft.com/office/drawing/2014/main" id="{6157A9E5-6035-4911-BF93-D60EBD9E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838325"/>
            <a:ext cx="5678488" cy="1820863"/>
          </a:xfrm>
          <a:prstGeom prst="rect">
            <a:avLst/>
          </a:prstGeom>
          <a:solidFill>
            <a:srgbClr val="BEFEF5"/>
          </a:solidFill>
          <a:ln w="36000" cap="sq">
            <a:solidFill>
              <a:srgbClr val="0000FF"/>
            </a:solidFill>
            <a:miter lim="800000"/>
            <a:headEnd/>
            <a:tailEnd/>
          </a:ln>
        </p:spPr>
        <p:txBody>
          <a:bodyPr lIns="10800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</a:pPr>
            <a:r>
              <a:rPr lang="uk-UA" altLang="uk-UA" sz="1800">
                <a:latin typeface="Tahoma" panose="020B0604030504040204" pitchFamily="34" charset="0"/>
                <a:cs typeface="Tahoma" panose="020B0604030504040204" pitchFamily="34" charset="0"/>
              </a:rPr>
              <a:t>Номери полів (теги) важливі як для кращого </a:t>
            </a:r>
            <a:r>
              <a:rPr lang="uk-UA" altLang="uk-UA" sz="1800" b="1" i="1">
                <a:latin typeface="Tahoma" panose="020B0604030504040204" pitchFamily="34" charset="0"/>
                <a:cs typeface="Tahoma" panose="020B0604030504040204" pitchFamily="34" charset="0"/>
              </a:rPr>
              <a:t>стискання даних</a:t>
            </a:r>
            <a:r>
              <a:rPr lang="uk-UA" altLang="uk-UA" sz="1800">
                <a:latin typeface="Tahoma" panose="020B0604030504040204" pitchFamily="34" charset="0"/>
                <a:cs typeface="Tahoma" panose="020B0604030504040204" pitchFamily="34" charset="0"/>
              </a:rPr>
              <a:t>, так і для забезпечення </a:t>
            </a:r>
            <a:r>
              <a:rPr lang="uk-UA" altLang="uk-UA" sz="1800" b="1" i="1">
                <a:latin typeface="Tahoma" panose="020B0604030504040204" pitchFamily="34" charset="0"/>
                <a:cs typeface="Tahoma" panose="020B0604030504040204" pitchFamily="34" charset="0"/>
              </a:rPr>
              <a:t>сумісності версій </a:t>
            </a:r>
            <a:r>
              <a:rPr lang="en-US" altLang="uk-UA" sz="1800" i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18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18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Присутність усіх полів у повідомленнях не є обов'язковою. Це спрощує </a:t>
            </a:r>
            <a:r>
              <a:rPr lang="uk-UA" altLang="ru-RU" sz="1800" b="1" i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модифікацію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та одночасну підтримку кількох версій </a:t>
            </a:r>
            <a:r>
              <a:rPr lang="en-US" altLang="uk-UA" sz="1800" i="1"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uk-UA" altLang="uk-UA" sz="18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uk-UA" sz="18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18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8" name="Text Box 9">
            <a:extLst>
              <a:ext uri="{FF2B5EF4-FFF2-40B4-BE49-F238E27FC236}">
                <a16:creationId xmlns:a16="http://schemas.microsoft.com/office/drawing/2014/main" id="{987E1A69-FB45-4E4A-A477-0E12B63C5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595313"/>
            <a:ext cx="2944813" cy="361950"/>
          </a:xfrm>
          <a:prstGeom prst="rect">
            <a:avLst/>
          </a:prstGeom>
          <a:solidFill>
            <a:srgbClr val="FFFF00"/>
          </a:solidFill>
          <a:ln w="360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40" tIns="26640" rIns="69840" bIns="26640">
            <a:spAutoFit/>
          </a:bodyPr>
          <a:lstStyle>
            <a:lvl1pPr indent="1857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IDL</a:t>
            </a:r>
            <a:r>
              <a:rPr lang="uk-UA" altLang="uk-UA" sz="2000" b="1" i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altLang="uk-UA" sz="2000" b="1">
                <a:latin typeface="Tahoma" panose="020B0604030504040204" pitchFamily="34" charset="0"/>
                <a:cs typeface="Tahoma" panose="020B0604030504040204" pitchFamily="34" charset="0"/>
              </a:rPr>
              <a:t>специфікація</a:t>
            </a:r>
            <a:endParaRPr lang="uk-UA" altLang="ru-RU" sz="2000" b="1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434C26D-7A29-47A3-A95A-A0EC9F8A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470400"/>
            <a:ext cx="8148637" cy="2054225"/>
          </a:xfrm>
          <a:prstGeom prst="rect">
            <a:avLst/>
          </a:prstGeom>
          <a:noFill/>
          <a:ln w="28440" cap="sq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ru-RU" altLang="ru-RU"/>
          </a:p>
        </p:txBody>
      </p:sp>
      <p:sp>
        <p:nvSpPr>
          <p:cNvPr id="12300" name="Rectangle 15">
            <a:extLst>
              <a:ext uri="{FF2B5EF4-FFF2-40B4-BE49-F238E27FC236}">
                <a16:creationId xmlns:a16="http://schemas.microsoft.com/office/drawing/2014/main" id="{F3E37F13-B8E6-4407-BB0D-FD5279D1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3659188"/>
            <a:ext cx="7613650" cy="963612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Два сервіси (</a:t>
            </a:r>
            <a:r>
              <a:rPr lang="en-US" altLang="uk-UA" sz="1800" b="1" i="1">
                <a:latin typeface="Consolas" panose="020B0609020204030204" pitchFamily="49" charset="0"/>
              </a:rPr>
              <a:t>Greeting</a:t>
            </a:r>
            <a:r>
              <a:rPr lang="uk-UA" altLang="uk-UA" sz="1800" b="1">
                <a:latin typeface="Consolas" panose="020B0609020204030204" pitchFamily="49" charset="0"/>
              </a:rPr>
              <a:t>,</a:t>
            </a:r>
            <a:r>
              <a:rPr lang="en-US" altLang="uk-UA" sz="1800" b="1" i="1">
                <a:latin typeface="Consolas" panose="020B0609020204030204" pitchFamily="49" charset="0"/>
              </a:rPr>
              <a:t> Congratulating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), у другому використовується поточність (</a:t>
            </a:r>
            <a:r>
              <a:rPr lang="en-US" altLang="ru-RU" sz="1800" b="1" i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streaming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Відповідно будуть надані два приклади клієнтських програм.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332EBE5A-9AB2-482B-805A-A24A5E43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DDA8AED0-A4B2-4ED3-8174-E7F93ACD4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56EBF8C-70D1-4808-8B1B-BD087B314589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2D3F4835-A494-4813-B650-64D7F7128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Приклад (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Eclipse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Maven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). Файл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GRPCdemo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proto.</a:t>
            </a: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uk-UA" altLang="ru-RU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Консоль клієнтського проєкту з потоковою відповіддю</a:t>
            </a:r>
            <a:endParaRPr lang="uk-UA" altLang="ru-RU" sz="2400" b="1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B7285F2E-B64A-45A1-81DD-A72D631CF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1917C-8153-48FD-92B0-21CD2356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8975"/>
            <a:ext cx="9144000" cy="548005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14343" name="Rectangle 6">
            <a:extLst>
              <a:ext uri="{FF2B5EF4-FFF2-40B4-BE49-F238E27FC236}">
                <a16:creationId xmlns:a16="http://schemas.microsoft.com/office/drawing/2014/main" id="{7586FA36-00DF-4D20-8344-EC444AAA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5018088"/>
            <a:ext cx="5318125" cy="74930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6B61587A-DBDB-4067-93A7-833CEFD0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07A9A602-DB9B-48B5-B46B-D8489FC4E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1CCD50-5EB0-4F26-AE50-A88BA2B9C56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C1BB5A81-77C6-4ABC-8883-5CAFCE97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Файл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pom.xml 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фрагмент з плагіном генерації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класів)</a:t>
            </a: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DE3B36EA-AF72-4AD9-9ABB-F285211BF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6390" name="Рисунок 2">
            <a:extLst>
              <a:ext uri="{FF2B5EF4-FFF2-40B4-BE49-F238E27FC236}">
                <a16:creationId xmlns:a16="http://schemas.microsoft.com/office/drawing/2014/main" id="{18F40C69-ADFE-48E4-9E0D-FD86C8D0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88"/>
            <a:ext cx="91440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6">
            <a:extLst>
              <a:ext uri="{FF2B5EF4-FFF2-40B4-BE49-F238E27FC236}">
                <a16:creationId xmlns:a16="http://schemas.microsoft.com/office/drawing/2014/main" id="{DA38B250-C283-437F-A3D5-58CEA59F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754188"/>
            <a:ext cx="1812925" cy="1112837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392" name="Rectangle 15">
            <a:extLst>
              <a:ext uri="{FF2B5EF4-FFF2-40B4-BE49-F238E27FC236}">
                <a16:creationId xmlns:a16="http://schemas.microsoft.com/office/drawing/2014/main" id="{84409155-8B1C-4CC0-8661-1924605D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249488"/>
            <a:ext cx="1439862" cy="704850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</a:t>
            </a:r>
            <a:r>
              <a:rPr lang="en-US" altLang="uk-UA" sz="1800" i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0FCFC5AC-86BA-40E9-B3B9-948F4418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993C1262-7EB3-4320-B30C-9333872E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7EB1792-E987-47E2-A131-281A60E375C3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B42662C3-2E28-4748-9134-5120192E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</a:pP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 </a:t>
            </a:r>
            <a:r>
              <a:rPr lang="en-US" altLang="uk-UA" sz="2400" b="1" i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2400" b="1">
                <a:solidFill>
                  <a:srgbClr val="2D2DB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2400" b="1">
                <a:solidFill>
                  <a:srgbClr val="0000FF"/>
                </a:solidFill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ACF90D7D-49F4-49B6-A52F-DC48CCA42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8438" name="Рисунок 3">
            <a:extLst>
              <a:ext uri="{FF2B5EF4-FFF2-40B4-BE49-F238E27FC236}">
                <a16:creationId xmlns:a16="http://schemas.microsoft.com/office/drawing/2014/main" id="{933BE233-0FD3-462F-8CB6-8D5439DC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338"/>
            <a:ext cx="4948238" cy="538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6">
            <a:extLst>
              <a:ext uri="{FF2B5EF4-FFF2-40B4-BE49-F238E27FC236}">
                <a16:creationId xmlns:a16="http://schemas.microsoft.com/office/drawing/2014/main" id="{EDB78AC3-FCFF-4A83-BF6E-1B06C0A0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592263"/>
            <a:ext cx="3959225" cy="2244725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440" name="Rectangle 15">
            <a:extLst>
              <a:ext uri="{FF2B5EF4-FFF2-40B4-BE49-F238E27FC236}">
                <a16:creationId xmlns:a16="http://schemas.microsoft.com/office/drawing/2014/main" id="{B24BF397-B6AE-4135-B99D-5585C83C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3127375"/>
            <a:ext cx="1439862" cy="704850"/>
          </a:xfrm>
          <a:prstGeom prst="rect">
            <a:avLst/>
          </a:prstGeom>
          <a:solidFill>
            <a:srgbClr val="FFFFA6"/>
          </a:solidFill>
          <a:ln w="360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Згенеровані</a:t>
            </a:r>
            <a:r>
              <a:rPr lang="en-US" altLang="uk-UA" sz="1800" i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java-</a:t>
            </a:r>
            <a:r>
              <a:rPr lang="uk-UA" altLang="uk-UA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uk-UA" altLang="ru-RU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E6EF0E08-E3D5-447F-B82B-AFDE58F9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D6C07B47-D991-4F88-8ACA-531D7052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9E8F3F3-AB01-4F2A-A090-3D52BB35536B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55A5F1A-3F6A-4C1D-B8B5-4E2B7952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ClrTx/>
              <a:defRPr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Серверна частина. </a:t>
            </a:r>
            <a:b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Файл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pom.xml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 (повністю, для копіювання)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193BFB67-8CEF-4B3E-A130-66975C907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8A1235-7D03-4E2D-94FD-E0473B23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6925"/>
            <a:ext cx="7740650" cy="604837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lIns="18000" tIns="82800" rIns="0" bIns="10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&lt;project 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="http://maven.apache.org/POM/4.0.0"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xmlns:xsi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="http://www.w3.org/2001/XMLSchema-instance"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="http://maven.apache.org/POM/4.0.0 https://maven.apache.org/xsd/maven-4.0.0.xsd"&gt;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modelVersion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&gt;4.0.0&lt;/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modelVersion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com.ttp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&lt;version&gt;0.0.1-SNAPSHOT&lt;/version&gt;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&lt;name&gt;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GrpcDEMO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&lt;/name&gt;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&lt;dependencies&gt;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com.google.protobuf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protobuf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-java&lt;/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&lt;version&gt;3.6.1&lt;/version&gt;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io.grpc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netty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-shaded&lt;/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&lt;version&gt;1.15.1&lt;/version&gt;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io.grpc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grpc-protobuf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&lt;version&gt;1.15.1&lt;/version&gt;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io.grpc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-stub&lt;/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&lt;version&gt;1.15.1&lt;/version&gt;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&lt;/dependencies&gt;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&lt;properties&gt;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&gt;UTF-8&lt;/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&lt;/properties&gt;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&lt;build&gt;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defaultGoal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&gt;clean generate-sources compile install&lt;/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defaultGoal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&lt;plugins&gt;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&lt;!-- compile proto file into java files. --&gt;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&gt;com.github.os72&lt;/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protoc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-jar-maven-plugin&lt;/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&lt;version&gt;3.6.0.1&lt;/version&gt;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&lt;executions&gt;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&lt;execution&gt;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&lt;phase&gt;generate-sources&lt;/phase&gt;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&lt;goals&gt;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&lt;goal&gt;run&lt;/goal&gt;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&lt;/goals&gt;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includeMavenTypes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&gt;direct&lt;/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includeMavenTypes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inputDirectories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&lt;include&gt;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/main/resources&lt;/include&gt;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inputDirectories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&lt;type&gt;java&lt;/type&gt;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/main/java&lt;/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&lt;type&gt;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grpc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-java&lt;/type&gt;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pluginArtifact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&gt;io.grpc:protoc-gen-grpc-java:1.15.0&lt;/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pluginArtifact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/main/java&lt;/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outputDirectory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	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outputTargets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	&lt;/configuration&gt;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&lt;/execution&gt;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&lt;/executions&gt;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&lt;/plugin&gt;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&gt;maven-compiler-plugin&lt;/</a:t>
            </a:r>
            <a:r>
              <a:rPr lang="en-US" sz="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&lt;version&gt;3.8.0&lt;/version&gt;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&lt;source&gt;1.8&lt;/source&gt;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	&lt;target&gt;1.8&lt;/target&gt;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	&lt;/configuration&gt;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	&lt;/plugin&gt;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	&lt;/plugins&gt;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	&lt;/build&gt;</a:t>
            </a: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endParaRPr lang="en-US" sz="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55000"/>
              </a:lnSpc>
              <a:spcBef>
                <a:spcPts val="0"/>
              </a:spcBef>
              <a:defRPr/>
            </a:pPr>
            <a:r>
              <a:rPr lang="en-US" sz="800" dirty="0">
                <a:solidFill>
                  <a:schemeClr val="accent4"/>
                </a:solidFill>
                <a:latin typeface="Consolas" panose="020B0609020204030204" pitchFamily="49" charset="0"/>
              </a:rPr>
              <a:t>&lt;/project&gt;</a:t>
            </a:r>
            <a:endParaRPr lang="uk-UA" altLang="ru-RU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0487" name="Text Box 4">
            <a:extLst>
              <a:ext uri="{FF2B5EF4-FFF2-40B4-BE49-F238E27FC236}">
                <a16:creationId xmlns:a16="http://schemas.microsoft.com/office/drawing/2014/main" id="{8A31AA95-03A0-4929-82D5-51984A2F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1268413"/>
            <a:ext cx="2640012" cy="384175"/>
          </a:xfrm>
          <a:prstGeom prst="rect">
            <a:avLst/>
          </a:prstGeom>
          <a:solidFill>
            <a:srgbClr val="FFFFCC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952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pom.xml</a:t>
            </a:r>
            <a:endParaRPr lang="uk-UA" altLang="ru-RU" sz="1800" b="1" i="1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28905</TotalTime>
  <Words>2339</Words>
  <Application>Microsoft Office PowerPoint</Application>
  <PresentationFormat>Экран (4:3)</PresentationFormat>
  <Paragraphs>348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Consolas</vt:lpstr>
      <vt:lpstr>Tahoma</vt:lpstr>
      <vt:lpstr>Times New Roman</vt:lpstr>
      <vt:lpstr>Wingdings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681</cp:revision>
  <cp:lastPrinted>1601-01-01T00:00:00Z</cp:lastPrinted>
  <dcterms:created xsi:type="dcterms:W3CDTF">2003-09-29T18:47:32Z</dcterms:created>
  <dcterms:modified xsi:type="dcterms:W3CDTF">2021-08-09T15:51:57Z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