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95" d="100"/>
          <a:sy n="95" d="100"/>
        </p:scale>
        <p:origin x="14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5259-9AC2-43AD-9552-6A76344A9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517A5-F1D1-41FC-A545-DD02347E9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30CDA-6970-4975-9A0D-0351B0D8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C7267-6F0E-4910-88B9-F2DA67C0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6F71-C296-4A30-9C25-489FC36E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5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B95E-6058-41CC-A1B6-3D797555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FF0C-500B-44CD-84F3-61646D339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A590C-F648-4A66-AA4B-2A004654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0D274-B9C7-4E65-96DE-11233A4E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4DF9-3A92-4FED-8934-898DC416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2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AF0B0-CBC8-4F9E-B3A5-277ED2E3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4BC98-7023-4BE7-B165-F15F22244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E4EBD-EC47-4EBF-9551-588FB1A6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93115-BC7A-4EBB-95B1-EC0ABFAB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C73AE-5109-42EF-AC65-C416FDAE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D1AE-1B1A-41AC-AA7C-4ACF7CCE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92B6-FCD6-4A74-9AEE-AA9A8CE8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A1230-EAD4-47B1-A7A0-C86DAE8C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F841-485E-458C-8C49-BE32A597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6BFB-9D81-4EA4-BF7E-22878EBC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9C63-E409-454C-A025-254BFE47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7D3B6-4F99-4546-BFA6-3343A1AC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878F-3CA3-45FC-BD4C-AB57BD27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198B-F23F-4BF9-B800-87AF1E58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34885-BD6B-4F43-8511-20F7C2AA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3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3566-8C9A-42B4-8ED8-55A6FF7F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668D9-AF77-4684-835F-B6A1C05F2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88AAF-53EE-4AE7-8753-3788D93DB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5FE6A-184C-4CAC-A11E-3AA8C4D1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AC320-5CC1-453E-AF22-933692F2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197D1-47B4-407F-8803-7A7D8074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5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ACD6-D677-4227-A01F-1E7DC546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EE696-B94B-459F-AC1D-7A3352339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A8162-6383-4ED9-93E5-12DB0002D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8A28C-C86A-43E0-BC1B-3F0F68BCF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1DBA6-3C58-404C-A1BF-ABF32AA4F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0F13B-E7F7-4707-8441-F0EC1010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E5FAF-190E-4C9F-BDB3-B40B6E29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3B933-D702-4F83-8F5E-30E14B24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6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7ECD-9059-47D6-8731-37A9D586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4B87E-30B0-43B4-AA72-DC5A8F8C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0034A-903A-4943-B887-4A2F913A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4895B-D965-429E-A9B8-E973515B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00233-D12D-4C88-8F59-A4C6ACD8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01C03-0177-46BC-9C5E-634EF443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D297-12E3-4548-B508-10A6DFE2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0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DCEF-1150-46B2-9300-1D186D34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1DF7-342B-44CE-91A9-6579C299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1654E-F149-4C2C-942E-B022FBA03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A55C7-02A1-4CA2-91D8-0226364F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8F9AB-2D4A-48DF-85A3-8922BF17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F21CC-CF5E-4192-9038-B3563ED6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9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DF4B-88FC-4162-B952-047BA64A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18588-84B6-4056-8289-AFD39B8C7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0B4E1-CBFA-46C1-853A-3B08541F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1B19E-F5C9-44EF-85A7-79739016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D5E-42B2-400A-8507-848E2C61D32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88125-250D-4D88-8A85-CEF721E7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A92DD-E92C-4455-BD3E-9D428B3A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F001-1B09-42A3-8B6A-4AAFB657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00C52-E2BF-4728-9E54-192EF6B7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79E6-381E-423F-A0AB-A9C22856B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1CD5E-42B2-400A-8507-848E2C61D32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D21B0-1883-4E93-A032-52D75A290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5E095-339A-4C26-BB1B-C8C1A9841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03AD9-7C85-4199-98D2-4EBD2D5D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D534DD7-FF93-4590-9807-208964FB3BE1}"/>
              </a:ext>
            </a:extLst>
          </p:cNvPr>
          <p:cNvSpPr/>
          <p:nvPr/>
        </p:nvSpPr>
        <p:spPr>
          <a:xfrm>
            <a:off x="7470516" y="691456"/>
            <a:ext cx="2409513" cy="52360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DCDBA-84BD-4939-A549-016186B855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9239" y="1578163"/>
            <a:ext cx="742730" cy="704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F02BB0-FD24-45FD-8075-040863F4D55C}"/>
              </a:ext>
            </a:extLst>
          </p:cNvPr>
          <p:cNvSpPr txBox="1"/>
          <p:nvPr/>
        </p:nvSpPr>
        <p:spPr>
          <a:xfrm>
            <a:off x="1907056" y="4170040"/>
            <a:ext cx="1623346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Transactional Store,</a:t>
            </a:r>
          </a:p>
          <a:p>
            <a:pPr algn="ctr"/>
            <a:r>
              <a:rPr lang="en-US" sz="1400" dirty="0"/>
              <a:t>massive inserts,</a:t>
            </a:r>
          </a:p>
          <a:p>
            <a:pPr algn="ctr"/>
            <a:r>
              <a:rPr lang="en-US" sz="1400" dirty="0"/>
              <a:t>key-value</a:t>
            </a:r>
            <a:br>
              <a:rPr lang="en-US" sz="1400" dirty="0"/>
            </a:br>
            <a:r>
              <a:rPr lang="en-US" sz="1400" dirty="0"/>
              <a:t>(JSON doc)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E2C67-0B2E-4452-BC3F-DC43AFAF0A3C}"/>
              </a:ext>
            </a:extLst>
          </p:cNvPr>
          <p:cNvSpPr txBox="1"/>
          <p:nvPr/>
        </p:nvSpPr>
        <p:spPr>
          <a:xfrm>
            <a:off x="5061981" y="4130357"/>
            <a:ext cx="132636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Analytical Columnar Store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8AA5B3-3FFD-4B46-9AFD-5559EE18F426}"/>
              </a:ext>
            </a:extLst>
          </p:cNvPr>
          <p:cNvSpPr/>
          <p:nvPr/>
        </p:nvSpPr>
        <p:spPr>
          <a:xfrm>
            <a:off x="132976" y="2141704"/>
            <a:ext cx="1258808" cy="28493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DBCF51-C37B-4D47-9490-336CCD2BE0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667" y="2273910"/>
            <a:ext cx="775773" cy="792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C9F077-5649-4D2E-8303-5EC02A23F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10" y="3231520"/>
            <a:ext cx="571429" cy="73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CE8FDC-650A-4849-8662-18A2E4839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85" y="4130357"/>
            <a:ext cx="638095" cy="6952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F1DA86-FF13-4677-B140-F42D36E1BEF7}"/>
              </a:ext>
            </a:extLst>
          </p:cNvPr>
          <p:cNvSpPr txBox="1"/>
          <p:nvPr/>
        </p:nvSpPr>
        <p:spPr>
          <a:xfrm>
            <a:off x="-15404" y="1711074"/>
            <a:ext cx="158991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Operational Data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1A71D22-D601-4919-B079-5A536C3E86CC}"/>
              </a:ext>
            </a:extLst>
          </p:cNvPr>
          <p:cNvSpPr/>
          <p:nvPr/>
        </p:nvSpPr>
        <p:spPr>
          <a:xfrm>
            <a:off x="1489787" y="3452169"/>
            <a:ext cx="836491" cy="24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EE1CE0D-1572-4B94-A7CC-6E9558850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0715" y="3928677"/>
            <a:ext cx="1495238" cy="7714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29F966-FBE4-473A-8B36-00C977201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921" y="2223158"/>
            <a:ext cx="1219048" cy="16857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30332E-2BA0-48F2-9A5A-94A18253C3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7184" y="1742736"/>
            <a:ext cx="749246" cy="6150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A00EA5-8F51-4518-8064-650202C1EE5C}"/>
              </a:ext>
            </a:extLst>
          </p:cNvPr>
          <p:cNvSpPr txBox="1"/>
          <p:nvPr/>
        </p:nvSpPr>
        <p:spPr>
          <a:xfrm>
            <a:off x="3866577" y="4772136"/>
            <a:ext cx="3363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Configuring </a:t>
            </a:r>
            <a:r>
              <a:rPr lang="en-US" sz="1400" b="1" dirty="0">
                <a:solidFill>
                  <a:srgbClr val="FF0000"/>
                </a:solidFill>
              </a:rPr>
              <a:t>Synapse Link for Cosmos DB</a:t>
            </a:r>
            <a:r>
              <a:rPr lang="en-US" sz="1400" dirty="0"/>
              <a:t> means enabling </a:t>
            </a:r>
            <a:r>
              <a:rPr lang="en-US" sz="1400" b="1" dirty="0">
                <a:solidFill>
                  <a:srgbClr val="00B050"/>
                </a:solidFill>
              </a:rPr>
              <a:t>Analytical Store</a:t>
            </a:r>
            <a:r>
              <a:rPr lang="en-US" sz="1400" dirty="0"/>
              <a:t> in Cosmos DB and enabling automatic sync of data into it. So you can use SQL to query data from Analytical Store without slowing down the Transactional Store.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21F937-7C57-AD47-998D-B2A87B2B0C32}"/>
              </a:ext>
            </a:extLst>
          </p:cNvPr>
          <p:cNvSpPr txBox="1"/>
          <p:nvPr/>
        </p:nvSpPr>
        <p:spPr>
          <a:xfrm>
            <a:off x="101948" y="94831"/>
            <a:ext cx="282171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Cosmos DB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67EF9B-6FF7-3441-8C5C-E0B5ACF848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7423" y="3155995"/>
            <a:ext cx="927781" cy="9222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7FD529D-57FD-8847-A6FD-58BA6A162B7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403324" y="3073794"/>
            <a:ext cx="927781" cy="922229"/>
          </a:xfrm>
          <a:prstGeom prst="rect">
            <a:avLst/>
          </a:prstGeom>
        </p:spPr>
      </p:pic>
      <p:sp>
        <p:nvSpPr>
          <p:cNvPr id="34" name="Rectangle: Rounded Corners 15">
            <a:extLst>
              <a:ext uri="{FF2B5EF4-FFF2-40B4-BE49-F238E27FC236}">
                <a16:creationId xmlns:a16="http://schemas.microsoft.com/office/drawing/2014/main" id="{4FD303BB-36B6-AA42-87AA-7569E8F94F68}"/>
              </a:ext>
            </a:extLst>
          </p:cNvPr>
          <p:cNvSpPr/>
          <p:nvPr/>
        </p:nvSpPr>
        <p:spPr>
          <a:xfrm>
            <a:off x="3795467" y="2861270"/>
            <a:ext cx="3278859" cy="18460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16">
            <a:extLst>
              <a:ext uri="{FF2B5EF4-FFF2-40B4-BE49-F238E27FC236}">
                <a16:creationId xmlns:a16="http://schemas.microsoft.com/office/drawing/2014/main" id="{E8B251CB-7029-E945-B66E-A8D4B4F300B6}"/>
              </a:ext>
            </a:extLst>
          </p:cNvPr>
          <p:cNvSpPr/>
          <p:nvPr/>
        </p:nvSpPr>
        <p:spPr>
          <a:xfrm>
            <a:off x="3459293" y="3438509"/>
            <a:ext cx="1707710" cy="283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6E1253-555B-154F-9AE7-731008340C8A}"/>
              </a:ext>
            </a:extLst>
          </p:cNvPr>
          <p:cNvSpPr txBox="1"/>
          <p:nvPr/>
        </p:nvSpPr>
        <p:spPr>
          <a:xfrm>
            <a:off x="4824682" y="2458969"/>
            <a:ext cx="162550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Link for Cosmos DB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D5A423-4CF1-474C-86D2-32360BBE5BDF}"/>
              </a:ext>
            </a:extLst>
          </p:cNvPr>
          <p:cNvSpPr txBox="1"/>
          <p:nvPr/>
        </p:nvSpPr>
        <p:spPr>
          <a:xfrm>
            <a:off x="2385002" y="2379289"/>
            <a:ext cx="107429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Cosmos DB</a:t>
            </a:r>
          </a:p>
        </p:txBody>
      </p:sp>
      <p:sp>
        <p:nvSpPr>
          <p:cNvPr id="39" name="Arrow: Right 16">
            <a:extLst>
              <a:ext uri="{FF2B5EF4-FFF2-40B4-BE49-F238E27FC236}">
                <a16:creationId xmlns:a16="http://schemas.microsoft.com/office/drawing/2014/main" id="{5E260749-E857-DB45-B7ED-036880234966}"/>
              </a:ext>
            </a:extLst>
          </p:cNvPr>
          <p:cNvSpPr/>
          <p:nvPr/>
        </p:nvSpPr>
        <p:spPr>
          <a:xfrm>
            <a:off x="6315625" y="3413908"/>
            <a:ext cx="2070137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D78652-2635-2447-91D5-27433DDC52EB}"/>
              </a:ext>
            </a:extLst>
          </p:cNvPr>
          <p:cNvSpPr txBox="1"/>
          <p:nvPr/>
        </p:nvSpPr>
        <p:spPr>
          <a:xfrm>
            <a:off x="7402632" y="3087220"/>
            <a:ext cx="105036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SQL Query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1CF9D3-3557-E746-97FF-26E9BA0B0A15}"/>
              </a:ext>
            </a:extLst>
          </p:cNvPr>
          <p:cNvSpPr txBox="1"/>
          <p:nvPr/>
        </p:nvSpPr>
        <p:spPr>
          <a:xfrm>
            <a:off x="3866577" y="3155588"/>
            <a:ext cx="115211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Auto-Sync</a:t>
            </a:r>
          </a:p>
        </p:txBody>
      </p:sp>
      <p:pic>
        <p:nvPicPr>
          <p:cNvPr id="1028" name="Picture 4" descr="Microsoft Power BI | Logopedia | Fandom">
            <a:extLst>
              <a:ext uri="{FF2B5EF4-FFF2-40B4-BE49-F238E27FC236}">
                <a16:creationId xmlns:a16="http://schemas.microsoft.com/office/drawing/2014/main" id="{514B89B4-FF75-4D47-A110-EAA5EB6F9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4223" y="1767358"/>
            <a:ext cx="1240326" cy="122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0E19216-7243-2F4F-9F48-6DBF96455F09}"/>
              </a:ext>
            </a:extLst>
          </p:cNvPr>
          <p:cNvSpPr txBox="1"/>
          <p:nvPr/>
        </p:nvSpPr>
        <p:spPr>
          <a:xfrm>
            <a:off x="10634025" y="3070241"/>
            <a:ext cx="89587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Power BI</a:t>
            </a:r>
          </a:p>
        </p:txBody>
      </p:sp>
      <p:pic>
        <p:nvPicPr>
          <p:cNvPr id="1030" name="Picture 6" descr="ML Pipelines in Azure Machine Learning the right way | by Coussement Bruno  | datamindedbe | Jun, 2021 | Medium">
            <a:extLst>
              <a:ext uri="{FF2B5EF4-FFF2-40B4-BE49-F238E27FC236}">
                <a16:creationId xmlns:a16="http://schemas.microsoft.com/office/drawing/2014/main" id="{1EE2F591-D932-0249-85CD-94AFDEBB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5205" y="3820765"/>
            <a:ext cx="755487" cy="8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icing - Azure Synapse Analytics | Microsoft Azure">
            <a:extLst>
              <a:ext uri="{FF2B5EF4-FFF2-40B4-BE49-F238E27FC236}">
                <a16:creationId xmlns:a16="http://schemas.microsoft.com/office/drawing/2014/main" id="{57606DA9-BA51-C343-82CA-AEE42E410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0180" y="779259"/>
            <a:ext cx="1469388" cy="7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C552F87-77D1-1147-98E6-FAD27B01DA64}"/>
              </a:ext>
            </a:extLst>
          </p:cNvPr>
          <p:cNvSpPr txBox="1"/>
          <p:nvPr/>
        </p:nvSpPr>
        <p:spPr>
          <a:xfrm>
            <a:off x="10544815" y="4796713"/>
            <a:ext cx="122973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 Studio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EE79D0-957E-9346-A403-C9435B0AE0DB}"/>
              </a:ext>
            </a:extLst>
          </p:cNvPr>
          <p:cNvSpPr txBox="1"/>
          <p:nvPr/>
        </p:nvSpPr>
        <p:spPr>
          <a:xfrm>
            <a:off x="8325150" y="889026"/>
            <a:ext cx="132636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Synapse Analytics</a:t>
            </a:r>
          </a:p>
        </p:txBody>
      </p:sp>
      <p:pic>
        <p:nvPicPr>
          <p:cNvPr id="1034" name="Picture 10" descr="Importing Data into Azure Data Lake Storage Gen2">
            <a:extLst>
              <a:ext uri="{FF2B5EF4-FFF2-40B4-BE49-F238E27FC236}">
                <a16:creationId xmlns:a16="http://schemas.microsoft.com/office/drawing/2014/main" id="{0464C089-9783-D049-867B-5278ABCAAF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032" r="27237"/>
          <a:stretch/>
        </p:blipFill>
        <p:spPr bwMode="auto">
          <a:xfrm>
            <a:off x="7664725" y="4878476"/>
            <a:ext cx="788271" cy="92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8AE725E-FF89-4F43-9A59-C6870793AE49}"/>
              </a:ext>
            </a:extLst>
          </p:cNvPr>
          <p:cNvSpPr txBox="1"/>
          <p:nvPr/>
        </p:nvSpPr>
        <p:spPr>
          <a:xfrm>
            <a:off x="8454598" y="5103835"/>
            <a:ext cx="1154536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Data Lake Storage (Files)</a:t>
            </a:r>
          </a:p>
        </p:txBody>
      </p:sp>
    </p:spTree>
    <p:extLst>
      <p:ext uri="{BB962C8B-B14F-4D97-AF65-F5344CB8AC3E}">
        <p14:creationId xmlns:p14="http://schemas.microsoft.com/office/powerpoint/2010/main" val="117606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82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Agladze</dc:creator>
  <cp:lastModifiedBy>Lev Selector</cp:lastModifiedBy>
  <cp:revision>8</cp:revision>
  <dcterms:created xsi:type="dcterms:W3CDTF">2021-07-11T00:23:01Z</dcterms:created>
  <dcterms:modified xsi:type="dcterms:W3CDTF">2021-07-11T01:54:16Z</dcterms:modified>
</cp:coreProperties>
</file>