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8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  <p:sldId id="283" r:id="rId29"/>
    <p:sldId id="289" r:id="rId30"/>
    <p:sldId id="290" r:id="rId31"/>
    <p:sldId id="291" r:id="rId32"/>
    <p:sldId id="292" r:id="rId33"/>
    <p:sldId id="285" r:id="rId34"/>
    <p:sldId id="286" r:id="rId35"/>
    <p:sldId id="287" r:id="rId36"/>
    <p:sldId id="288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9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17780" y="522986"/>
            <a:ext cx="8637073" cy="2541431"/>
          </a:xfrm>
        </p:spPr>
        <p:txBody>
          <a:bodyPr anchor="t"/>
          <a:lstStyle/>
          <a:p>
            <a:r>
              <a:rPr lang="es-AR" dirty="0" smtClean="0"/>
              <a:t>Curso </a:t>
            </a:r>
            <a:r>
              <a:rPr lang="es-AR" dirty="0" err="1" smtClean="0"/>
              <a:t>raspberry</a:t>
            </a:r>
            <a:r>
              <a:rPr lang="es-AR" dirty="0" smtClean="0"/>
              <a:t> pi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17781" y="3723491"/>
            <a:ext cx="8637072" cy="977621"/>
          </a:xfrm>
        </p:spPr>
        <p:txBody>
          <a:bodyPr>
            <a:normAutofit/>
          </a:bodyPr>
          <a:lstStyle/>
          <a:p>
            <a:r>
              <a:rPr lang="es-AR" sz="2400" dirty="0" smtClean="0"/>
              <a:t>Universidad de la defensa nacional – cruc</a:t>
            </a:r>
            <a:r>
              <a:rPr lang="es-AR" sz="2400" dirty="0"/>
              <a:t>-</a:t>
            </a:r>
            <a:r>
              <a:rPr lang="es-AR" sz="2400" dirty="0" smtClean="0"/>
              <a:t>iua</a:t>
            </a:r>
            <a:endParaRPr lang="es-AR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307" y="1670871"/>
            <a:ext cx="1344017" cy="171605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2654"/>
            <a:ext cx="4514850" cy="7301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516" y="4793803"/>
            <a:ext cx="1259006" cy="12590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05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2934136" y="1980141"/>
            <a:ext cx="8387007" cy="327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 smtClean="0"/>
              <a:t>Una vez instalado, vamos a poder encontrar el nodo en la pestaña input a la izquierda de nuestro flujo.</a:t>
            </a:r>
          </a:p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 smtClean="0"/>
              <a:t>Como podemos ver es un nodo de paso, o que posee entrada y salida. Este nodo toma una información, le aplica algún proceso y luego nos da una salida de esa información.</a:t>
            </a:r>
            <a:endParaRPr lang="es-AR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57" y="2168752"/>
            <a:ext cx="2164879" cy="34188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68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5355772" y="1980141"/>
            <a:ext cx="5965372" cy="422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 smtClean="0"/>
              <a:t>Si unimos el nodo del BME280 junto con un nodo </a:t>
            </a:r>
            <a:r>
              <a:rPr lang="es-AR" sz="2800" dirty="0" err="1" smtClean="0"/>
              <a:t>inject</a:t>
            </a:r>
            <a:r>
              <a:rPr lang="es-AR" sz="2800" dirty="0" smtClean="0"/>
              <a:t> para que cada 3 segundos (o lo que ustedes quieran) le indique al sensor que nos diga los datos que tiene, y la salida a un nodo de </a:t>
            </a:r>
            <a:r>
              <a:rPr lang="es-AR" sz="2800" dirty="0" err="1" smtClean="0"/>
              <a:t>debug</a:t>
            </a:r>
            <a:r>
              <a:rPr lang="es-AR" sz="2800" dirty="0" smtClean="0"/>
              <a:t> para poder ver los resultados en pantalla deberíamos tener las siguientes salidas.</a:t>
            </a:r>
            <a:endParaRPr lang="es-A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4" y="1945176"/>
            <a:ext cx="435634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668" y="3208173"/>
            <a:ext cx="3337396" cy="27717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03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4837044" y="1954061"/>
            <a:ext cx="5965372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 smtClean="0"/>
              <a:t>Vemos que cada 3 segundos el sensor nos entrega, en su salida, los datos de temperatura, humedad y presión.</a:t>
            </a:r>
          </a:p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 smtClean="0"/>
              <a:t>Estos datos son mostrados en pantalla gracias al nodo </a:t>
            </a:r>
            <a:r>
              <a:rPr lang="es-AR" sz="2800" dirty="0" err="1" smtClean="0"/>
              <a:t>debug</a:t>
            </a:r>
            <a:r>
              <a:rPr lang="es-AR" sz="2800" dirty="0" smtClean="0"/>
              <a:t>.</a:t>
            </a:r>
            <a:endParaRPr lang="es-AR" sz="28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562" y="1980141"/>
            <a:ext cx="3010437" cy="40287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lipse 6"/>
          <p:cNvSpPr/>
          <p:nvPr/>
        </p:nvSpPr>
        <p:spPr>
          <a:xfrm>
            <a:off x="1622066" y="2512612"/>
            <a:ext cx="508884" cy="270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/>
          <p:cNvSpPr/>
          <p:nvPr/>
        </p:nvSpPr>
        <p:spPr>
          <a:xfrm>
            <a:off x="1622066" y="3331560"/>
            <a:ext cx="508884" cy="270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1622066" y="4094566"/>
            <a:ext cx="508884" cy="270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Elipse 10"/>
          <p:cNvSpPr/>
          <p:nvPr/>
        </p:nvSpPr>
        <p:spPr>
          <a:xfrm>
            <a:off x="1622066" y="4857572"/>
            <a:ext cx="508884" cy="270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1622066" y="5628370"/>
            <a:ext cx="508884" cy="270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1053562" y="1980141"/>
            <a:ext cx="886556" cy="34981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/>
          <p:cNvSpPr/>
          <p:nvPr/>
        </p:nvSpPr>
        <p:spPr>
          <a:xfrm>
            <a:off x="3134139" y="1980141"/>
            <a:ext cx="508884" cy="2703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692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451579" y="1954061"/>
            <a:ext cx="9350837" cy="228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 smtClean="0"/>
              <a:t>Ahora que ya tenemos el sensor funcionando y tenemos los datos en pantalla vamos a graficarlos para verlos de una manera mas amigable.</a:t>
            </a:r>
          </a:p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 smtClean="0"/>
              <a:t>Para ello vamos a necesitar instalar el nodo </a:t>
            </a:r>
            <a:r>
              <a:rPr lang="es-AR" sz="2800" dirty="0" err="1" smtClean="0"/>
              <a:t>dashboard</a:t>
            </a:r>
            <a:r>
              <a:rPr lang="es-AR" sz="2800" dirty="0" smtClean="0"/>
              <a:t>.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0822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3" y="2002971"/>
            <a:ext cx="2705196" cy="3933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919469" y="4310744"/>
            <a:ext cx="1131964" cy="406400"/>
          </a:xfrm>
          <a:prstGeom prst="ellipse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/>
          <p:cNvSpPr/>
          <p:nvPr/>
        </p:nvSpPr>
        <p:spPr>
          <a:xfrm>
            <a:off x="2365830" y="2002971"/>
            <a:ext cx="472220" cy="21771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6710369" y="1980141"/>
            <a:ext cx="4610774" cy="2270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Seguimos los mismos pasos que para instalar el nodo de BME280 solo que esta vez, en el buscador, ponemos </a:t>
            </a:r>
            <a:r>
              <a:rPr lang="es-AR" sz="2400" dirty="0" err="1" smtClean="0"/>
              <a:t>dashboard</a:t>
            </a:r>
            <a:r>
              <a:rPr lang="es-AR" sz="2400" dirty="0" smtClean="0"/>
              <a:t> e instalamos el nodo seleccionado.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669" y="2002971"/>
            <a:ext cx="3510062" cy="3933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Elipse 14"/>
          <p:cNvSpPr/>
          <p:nvPr/>
        </p:nvSpPr>
        <p:spPr>
          <a:xfrm>
            <a:off x="2838049" y="2948242"/>
            <a:ext cx="1131964" cy="406400"/>
          </a:xfrm>
          <a:prstGeom prst="ellipse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Elipse 15"/>
          <p:cNvSpPr/>
          <p:nvPr/>
        </p:nvSpPr>
        <p:spPr>
          <a:xfrm>
            <a:off x="2819711" y="3831270"/>
            <a:ext cx="3723977" cy="682674"/>
          </a:xfrm>
          <a:prstGeom prst="ellipse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013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3316406" y="1980141"/>
            <a:ext cx="800473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Vamos a encontrar una nueva pestaña llamada “</a:t>
            </a:r>
            <a:r>
              <a:rPr lang="es-AR" sz="2400" dirty="0" err="1" smtClean="0"/>
              <a:t>dashboard</a:t>
            </a:r>
            <a:r>
              <a:rPr lang="es-AR" sz="2400" dirty="0" smtClean="0"/>
              <a:t>” en la izquierda de la pantalla con muchos nodos nuevos que nos ayudaran a graficar lo que queramos.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61" y="2038350"/>
            <a:ext cx="1702264" cy="39803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90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l="2655" t="11586" r="1490" b="20338"/>
          <a:stretch/>
        </p:blipFill>
        <p:spPr>
          <a:xfrm>
            <a:off x="1351127" y="1951631"/>
            <a:ext cx="5240741" cy="1091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528" y="1951630"/>
            <a:ext cx="4089992" cy="40806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1398893" y="3043451"/>
            <a:ext cx="5145207" cy="2938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700" dirty="0"/>
              <a:t>Agregamos dos nodos “</a:t>
            </a:r>
            <a:r>
              <a:rPr lang="es-AR" sz="1700" dirty="0" err="1"/>
              <a:t>Change</a:t>
            </a:r>
            <a:r>
              <a:rPr lang="es-AR" sz="1700" dirty="0"/>
              <a:t>” después del nodo Bme280, uno tomara todos los datos que llegan y sacara solo la temperatura, el otro sacara solo la </a:t>
            </a:r>
            <a:r>
              <a:rPr lang="es-AR" sz="1700" dirty="0" smtClean="0"/>
              <a:t>humedad.</a:t>
            </a:r>
          </a:p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700" dirty="0" smtClean="0"/>
              <a:t>En </a:t>
            </a:r>
            <a:r>
              <a:rPr lang="es-AR" sz="1700" dirty="0"/>
              <a:t>el cuadro de la derecha vemos que en el caso del nodo “Temperatura” tomamos todo el </a:t>
            </a:r>
            <a:r>
              <a:rPr lang="es-AR" sz="1700" dirty="0" err="1"/>
              <a:t>payload</a:t>
            </a:r>
            <a:r>
              <a:rPr lang="es-AR" sz="1700" dirty="0"/>
              <a:t> y solo sacamos el “</a:t>
            </a:r>
            <a:r>
              <a:rPr lang="es-AR" sz="1700" dirty="0" err="1"/>
              <a:t>payload.temperatura_C</a:t>
            </a:r>
            <a:r>
              <a:rPr lang="es-AR" sz="1700" dirty="0"/>
              <a:t>” que es el dato de la temperatura únicamente.</a:t>
            </a:r>
          </a:p>
          <a:p>
            <a:pPr marL="228600" indent="-228600" algn="just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700" dirty="0"/>
              <a:t>En el caso de la humedad será el “</a:t>
            </a:r>
            <a:r>
              <a:rPr lang="es-AR" sz="1700" dirty="0" err="1" smtClean="0"/>
              <a:t>payload.humidity</a:t>
            </a:r>
            <a:r>
              <a:rPr lang="es-AR" sz="1700" dirty="0" smtClean="0"/>
              <a:t>”.</a:t>
            </a:r>
            <a:endParaRPr lang="es-AR" sz="1700" dirty="0"/>
          </a:p>
        </p:txBody>
      </p:sp>
    </p:spTree>
    <p:extLst>
      <p:ext uri="{BB962C8B-B14F-4D97-AF65-F5344CB8AC3E}">
        <p14:creationId xmlns:p14="http://schemas.microsoft.com/office/powerpoint/2010/main" val="2076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10982" b="29659"/>
          <a:stretch/>
        </p:blipFill>
        <p:spPr>
          <a:xfrm>
            <a:off x="661957" y="2019868"/>
            <a:ext cx="10696575" cy="15831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876888" y="3794077"/>
            <a:ext cx="10266711" cy="237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/>
              <a:t>Fíjense como, cuando coloco un </a:t>
            </a:r>
            <a:r>
              <a:rPr lang="es-AR" sz="2800" dirty="0" err="1"/>
              <a:t>debug</a:t>
            </a:r>
            <a:r>
              <a:rPr lang="es-AR" sz="2800" dirty="0"/>
              <a:t> luego del nodo de “Temperatura”, el único dato que veo en pantalla es solo la temperatura.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800" dirty="0"/>
              <a:t>Si colocamos uno a la salida del nodo “Humedad” deberíamos ver solamente el dato de la humedad.</a:t>
            </a:r>
          </a:p>
        </p:txBody>
      </p:sp>
    </p:spTree>
    <p:extLst>
      <p:ext uri="{BB962C8B-B14F-4D97-AF65-F5344CB8AC3E}">
        <p14:creationId xmlns:p14="http://schemas.microsoft.com/office/powerpoint/2010/main" val="160783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64" y="2059958"/>
            <a:ext cx="2349872" cy="1351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CuadroTexto 6"/>
          <p:cNvSpPr txBox="1"/>
          <p:nvPr/>
        </p:nvSpPr>
        <p:spPr>
          <a:xfrm>
            <a:off x="2961565" y="2412782"/>
            <a:ext cx="42171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/>
              <a:t>Vamos a utilizar estos dos nodos de la pestaña </a:t>
            </a:r>
            <a:r>
              <a:rPr lang="es-AR" sz="2000" dirty="0" err="1"/>
              <a:t>dashboard</a:t>
            </a:r>
            <a:r>
              <a:rPr lang="es-AR" sz="2000" dirty="0"/>
              <a:t>.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59558" y="3616657"/>
            <a:ext cx="7055893" cy="2416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Antes de colocarlos vamos a hablar un poco del diseño de la interfaz.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Si nos fijamos en nuestra pantalla, arriba a la derecha podremos ver el símbolo del </a:t>
            </a:r>
            <a:r>
              <a:rPr lang="es-AR" dirty="0" err="1"/>
              <a:t>dashboard</a:t>
            </a:r>
            <a:r>
              <a:rPr lang="es-AR" dirty="0"/>
              <a:t> (marcado en la imagen).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Lo primero que debemos hacer es configurar un “</a:t>
            </a:r>
            <a:r>
              <a:rPr lang="es-AR" dirty="0" err="1"/>
              <a:t>tab</a:t>
            </a:r>
            <a:r>
              <a:rPr lang="es-AR" dirty="0"/>
              <a:t>” y los “grupos” que utilizaremos dentro de ese </a:t>
            </a:r>
            <a:r>
              <a:rPr lang="es-AR" dirty="0" err="1"/>
              <a:t>tab</a:t>
            </a:r>
            <a:r>
              <a:rPr lang="es-AR" dirty="0"/>
              <a:t> para acomodar nuestros gráficos.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En mi caso yo cree un </a:t>
            </a:r>
            <a:r>
              <a:rPr lang="es-AR" dirty="0" err="1"/>
              <a:t>tab</a:t>
            </a:r>
            <a:r>
              <a:rPr lang="es-AR" dirty="0"/>
              <a:t> llamado “Temperatura y Humedad” y dentro de ese </a:t>
            </a:r>
            <a:r>
              <a:rPr lang="es-AR" dirty="0" err="1"/>
              <a:t>tab</a:t>
            </a:r>
            <a:r>
              <a:rPr lang="es-AR" dirty="0"/>
              <a:t> cree dos grupos para cada una de las variables.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554" y="2985635"/>
            <a:ext cx="2781300" cy="27602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Elipse 11"/>
          <p:cNvSpPr/>
          <p:nvPr/>
        </p:nvSpPr>
        <p:spPr>
          <a:xfrm>
            <a:off x="10604644" y="3024564"/>
            <a:ext cx="395786" cy="352826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89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191061" y="1992574"/>
            <a:ext cx="9863792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 smtClean="0"/>
              <a:t>Para visualizar nuestra interfaz grafica y todo lo que vayamos poniendo en el </a:t>
            </a:r>
            <a:r>
              <a:rPr lang="es-AR" dirty="0" err="1" smtClean="0"/>
              <a:t>dashboard</a:t>
            </a:r>
            <a:r>
              <a:rPr lang="es-AR" dirty="0" smtClean="0"/>
              <a:t> debemos abrir una pestaña nueva y en ella colocar la dirección IP con la que entramos al </a:t>
            </a:r>
            <a:r>
              <a:rPr lang="es-AR" dirty="0" err="1" smtClean="0"/>
              <a:t>Node</a:t>
            </a:r>
            <a:r>
              <a:rPr lang="es-AR" dirty="0" smtClean="0"/>
              <a:t>-red y a eso sumarle /</a:t>
            </a:r>
            <a:r>
              <a:rPr lang="es-AR" dirty="0" err="1" smtClean="0"/>
              <a:t>ui</a:t>
            </a:r>
            <a:r>
              <a:rPr lang="es-AR" dirty="0" smtClean="0"/>
              <a:t>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 smtClean="0"/>
              <a:t>Por ejemplo: 192.168.16.119:1880/</a:t>
            </a:r>
            <a:r>
              <a:rPr lang="es-AR" dirty="0" err="1" smtClean="0"/>
              <a:t>ui</a:t>
            </a:r>
            <a:endParaRPr lang="es-AR" dirty="0"/>
          </a:p>
        </p:txBody>
      </p:sp>
      <p:sp>
        <p:nvSpPr>
          <p:cNvPr id="5" name="Cerrar llave 4"/>
          <p:cNvSpPr/>
          <p:nvPr/>
        </p:nvSpPr>
        <p:spPr>
          <a:xfrm rot="5400000">
            <a:off x="3466531" y="2586534"/>
            <a:ext cx="398154" cy="18673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2178000" y="3740053"/>
            <a:ext cx="48425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Con esto abro el </a:t>
            </a:r>
            <a:r>
              <a:rPr lang="es-AR" sz="1200" dirty="0" err="1" smtClean="0"/>
              <a:t>Node</a:t>
            </a:r>
            <a:r>
              <a:rPr lang="es-AR" sz="1200" dirty="0" smtClean="0"/>
              <a:t>-red           agregando esto abro el </a:t>
            </a:r>
            <a:r>
              <a:rPr lang="es-AR" sz="1200" dirty="0" err="1" smtClean="0"/>
              <a:t>dashboard</a:t>
            </a:r>
            <a:r>
              <a:rPr lang="es-AR" sz="1200" dirty="0" smtClean="0"/>
              <a:t>.</a:t>
            </a:r>
            <a:endParaRPr lang="es-AR" sz="1200" dirty="0"/>
          </a:p>
        </p:txBody>
      </p:sp>
      <p:sp>
        <p:nvSpPr>
          <p:cNvPr id="13" name="Cerrar llave 12"/>
          <p:cNvSpPr/>
          <p:nvPr/>
        </p:nvSpPr>
        <p:spPr>
          <a:xfrm rot="5400000">
            <a:off x="4563992" y="3356447"/>
            <a:ext cx="398154" cy="32754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r="30146"/>
          <a:stretch/>
        </p:blipFill>
        <p:spPr>
          <a:xfrm>
            <a:off x="7020588" y="2648338"/>
            <a:ext cx="4825669" cy="30700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/>
          <p:cNvSpPr/>
          <p:nvPr/>
        </p:nvSpPr>
        <p:spPr>
          <a:xfrm>
            <a:off x="7020587" y="2929813"/>
            <a:ext cx="4825670" cy="2047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 13"/>
          <p:cNvSpPr/>
          <p:nvPr/>
        </p:nvSpPr>
        <p:spPr>
          <a:xfrm>
            <a:off x="9799093" y="2711926"/>
            <a:ext cx="1876567" cy="160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Elipse 14"/>
          <p:cNvSpPr/>
          <p:nvPr/>
        </p:nvSpPr>
        <p:spPr>
          <a:xfrm>
            <a:off x="8413845" y="2593075"/>
            <a:ext cx="1603612" cy="4230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786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Estación meteorológica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Llegados a este momento estamos capacitados para crear la estación meteorológica que pueda censar presión, temperatura y humedad y mostrarlas en un interfaz gráfico.</a:t>
            </a:r>
          </a:p>
          <a:p>
            <a:r>
              <a:rPr lang="es-AR" sz="2800" dirty="0"/>
              <a:t>Para ello utilizaremos los siguiente elementos.</a:t>
            </a:r>
          </a:p>
          <a:p>
            <a:pPr marL="0" indent="0" algn="just">
              <a:buNone/>
            </a:pPr>
            <a:endParaRPr lang="es-AR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24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35656" y="1869744"/>
            <a:ext cx="98351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Para hacer una analogía, nuestros “</a:t>
            </a:r>
            <a:r>
              <a:rPr lang="es-AR" sz="2400" dirty="0" err="1" smtClean="0"/>
              <a:t>tabs</a:t>
            </a:r>
            <a:r>
              <a:rPr lang="es-AR" sz="2400" dirty="0" smtClean="0"/>
              <a:t>” nos sirven como mesa, y cada “</a:t>
            </a:r>
            <a:r>
              <a:rPr lang="es-AR" sz="2400" dirty="0" err="1" smtClean="0"/>
              <a:t>group</a:t>
            </a:r>
            <a:r>
              <a:rPr lang="es-AR" sz="2400" dirty="0" smtClean="0"/>
              <a:t>” nos sirve para acomodar donde va a comer cada quien y que espacio va a ocupar.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r="14667"/>
          <a:stretch/>
        </p:blipFill>
        <p:spPr>
          <a:xfrm>
            <a:off x="249711" y="3070073"/>
            <a:ext cx="5700713" cy="29076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6369140" y="2793681"/>
            <a:ext cx="5038299" cy="3175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En el ejemplo anterior, creamos un solo “</a:t>
            </a:r>
            <a:r>
              <a:rPr lang="es-AR" sz="2400" dirty="0" err="1" smtClean="0"/>
              <a:t>tab</a:t>
            </a:r>
            <a:r>
              <a:rPr lang="es-AR" sz="2400" dirty="0" smtClean="0"/>
              <a:t>” y dos “</a:t>
            </a:r>
            <a:r>
              <a:rPr lang="es-AR" sz="2400" dirty="0" err="1" smtClean="0"/>
              <a:t>groups</a:t>
            </a:r>
            <a:r>
              <a:rPr lang="es-AR" sz="2400" dirty="0" smtClean="0"/>
              <a:t>” dentro de el.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En este caso tendremos una sola mesa en donde se ubicaran los dos grupos, el de temperatura (actual e histórica) y el de humedad (actual e histórica).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5352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228548" y="2902358"/>
            <a:ext cx="7591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Si yo creo dos “</a:t>
            </a:r>
            <a:r>
              <a:rPr lang="es-AR" sz="2400" dirty="0" err="1" smtClean="0"/>
              <a:t>tabs</a:t>
            </a:r>
            <a:r>
              <a:rPr lang="es-AR" sz="2400" dirty="0" smtClean="0"/>
              <a:t>” y dentro de cada uno de ellos creo un “</a:t>
            </a:r>
            <a:r>
              <a:rPr lang="es-AR" sz="2400" dirty="0" err="1" smtClean="0"/>
              <a:t>group</a:t>
            </a:r>
            <a:r>
              <a:rPr lang="es-AR" sz="2400" dirty="0" smtClean="0"/>
              <a:t>”, es como tener dos mesas distintas y en cada una de ellas comen grupos de gente distinta.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b="24520"/>
          <a:stretch/>
        </p:blipFill>
        <p:spPr>
          <a:xfrm>
            <a:off x="447248" y="2101756"/>
            <a:ext cx="2781300" cy="3521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879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2193843" y="4685709"/>
            <a:ext cx="7591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Desde la pestaña de arriba a la izquierda yo puedo elegir cual de las dos “mesas” quiero observar.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24" y="2004624"/>
            <a:ext cx="3882860" cy="2569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280" y="2012710"/>
            <a:ext cx="2990850" cy="25690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Elipse 6"/>
          <p:cNvSpPr/>
          <p:nvPr/>
        </p:nvSpPr>
        <p:spPr>
          <a:xfrm>
            <a:off x="293050" y="2012710"/>
            <a:ext cx="344819" cy="261227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4558958" y="2004624"/>
            <a:ext cx="344819" cy="339798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526" y="2012710"/>
            <a:ext cx="4015316" cy="2552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lipse 10"/>
          <p:cNvSpPr/>
          <p:nvPr/>
        </p:nvSpPr>
        <p:spPr>
          <a:xfrm>
            <a:off x="7641748" y="1967105"/>
            <a:ext cx="306912" cy="300513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15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7260609" y="2270056"/>
            <a:ext cx="35895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Jugando un poco con las propiedades de </a:t>
            </a:r>
            <a:r>
              <a:rPr lang="es-AR" sz="2400" dirty="0" err="1" smtClean="0"/>
              <a:t>dashboard</a:t>
            </a:r>
            <a:r>
              <a:rPr lang="es-AR" sz="2400" dirty="0" smtClean="0"/>
              <a:t> se pueden llegar a crear paginas web enteras con mucha facilidad como la de la imagen.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951630"/>
            <a:ext cx="6946710" cy="39987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110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3908672" y="2183643"/>
            <a:ext cx="75915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En este caso vamos a crear un “</a:t>
            </a:r>
            <a:r>
              <a:rPr lang="es-AR" sz="2400" dirty="0" err="1" smtClean="0"/>
              <a:t>tab</a:t>
            </a:r>
            <a:r>
              <a:rPr lang="es-AR" sz="2400" dirty="0" smtClean="0"/>
              <a:t>” que contenga los datos de Temperatura y Humedad y dentro vamos a crear dos grupos, uno para cada uno de los datos.</a:t>
            </a:r>
            <a:endParaRPr lang="es-AR" sz="2400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938" y="2183643"/>
            <a:ext cx="2781300" cy="30435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811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60287" y="1869745"/>
            <a:ext cx="10585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Arrastramos los nodos “chart” para mostrar los datos históricos y los nodos “gauge” para los datos actuales. 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88" y="2981040"/>
            <a:ext cx="10585858" cy="2533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0686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776717" y="2059802"/>
            <a:ext cx="6469038" cy="3303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Los gráficos chart que utilizaremos para los datos históricos tienen esta configuración.</a:t>
            </a:r>
          </a:p>
          <a:p>
            <a:pPr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endParaRPr lang="es-AR" sz="2400" dirty="0" smtClean="0"/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En este caso solo nos importa colocar el grafico en el grupo Temperatura, ponerle una etiqueta, guardar los datos del ultimo minuto únicamente y que el grafico sea tipo </a:t>
            </a:r>
            <a:r>
              <a:rPr lang="es-AR" sz="2400" dirty="0" err="1" smtClean="0"/>
              <a:t>bezier</a:t>
            </a:r>
            <a:r>
              <a:rPr lang="es-AR" sz="2400" dirty="0" smtClean="0"/>
              <a:t> (puntas redondeadas)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05" y="1965279"/>
            <a:ext cx="3605028" cy="40670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lipse 5"/>
          <p:cNvSpPr/>
          <p:nvPr/>
        </p:nvSpPr>
        <p:spPr>
          <a:xfrm>
            <a:off x="805218" y="2825087"/>
            <a:ext cx="2906973" cy="4640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Elipse 6"/>
          <p:cNvSpPr/>
          <p:nvPr/>
        </p:nvSpPr>
        <p:spPr>
          <a:xfrm>
            <a:off x="699205" y="3534770"/>
            <a:ext cx="3122168" cy="3548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Elipse 7"/>
          <p:cNvSpPr/>
          <p:nvPr/>
        </p:nvSpPr>
        <p:spPr>
          <a:xfrm>
            <a:off x="805218" y="4127035"/>
            <a:ext cx="2047164" cy="4040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/>
          <p:cNvSpPr/>
          <p:nvPr/>
        </p:nvSpPr>
        <p:spPr>
          <a:xfrm>
            <a:off x="2501719" y="5117910"/>
            <a:ext cx="1538018" cy="36849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4473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4776717" y="2059802"/>
            <a:ext cx="6469038" cy="3431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Los gráficos gauge que utilizaremos para los datos históricos tienen esta configuración.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En este caso solo nos importa colocar el grafico en el grupo Temperatura, ponerle una etiqueta, en que unidad están los datos mostrados y el rango en el cual voy a medir.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 smtClean="0"/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Para los gráficos de humedad haremos lo mismo.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34" y="1936972"/>
            <a:ext cx="3720809" cy="4062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lipse 10"/>
          <p:cNvSpPr/>
          <p:nvPr/>
        </p:nvSpPr>
        <p:spPr>
          <a:xfrm>
            <a:off x="661957" y="2961564"/>
            <a:ext cx="2941052" cy="382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555039" y="3964813"/>
            <a:ext cx="2384242" cy="382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555039" y="4616112"/>
            <a:ext cx="2941052" cy="382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Elipse 13"/>
          <p:cNvSpPr/>
          <p:nvPr/>
        </p:nvSpPr>
        <p:spPr>
          <a:xfrm>
            <a:off x="555039" y="4957305"/>
            <a:ext cx="2941052" cy="3821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43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440703" y="2058792"/>
            <a:ext cx="5078175" cy="28058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Si todo esta bien deberíamos ver algo parecido a esto en la pagina del </a:t>
            </a:r>
            <a:r>
              <a:rPr lang="es-AR" sz="2400" dirty="0" err="1" smtClean="0"/>
              <a:t>dashboard</a:t>
            </a:r>
            <a:r>
              <a:rPr lang="es-AR" sz="2400" dirty="0" smtClean="0"/>
              <a:t>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En los </a:t>
            </a:r>
            <a:r>
              <a:rPr lang="es-AR" sz="2400" dirty="0" err="1" smtClean="0"/>
              <a:t>graficos</a:t>
            </a:r>
            <a:r>
              <a:rPr lang="es-AR" sz="2400" dirty="0" smtClean="0"/>
              <a:t> tipo velocímetro (gauge) vemos los datos actuales, mientras que en los gráficos de líneas (chart) vemos los datos acumulados.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94" y="1974571"/>
            <a:ext cx="6117822" cy="40016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558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68991" y="2058792"/>
            <a:ext cx="10549887" cy="1697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Podemos agregar una alarma al estilo de notificación visual para que nos informe si algo anda mal.</a:t>
            </a:r>
          </a:p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En este caso vamos a poner una notificación si el sensor detecta una temperatura muy alta.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61" y="4335401"/>
            <a:ext cx="4324350" cy="9239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5854890" y="3458535"/>
            <a:ext cx="57730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/>
              <a:t>Vamos a utilizar un nodo </a:t>
            </a:r>
            <a:r>
              <a:rPr lang="es-AR" sz="2400" dirty="0" err="1"/>
              <a:t>switch</a:t>
            </a:r>
            <a:r>
              <a:rPr lang="es-AR" sz="2400" dirty="0"/>
              <a:t> que haga una salida cuando la temperatura detectada sea mayor a la que queremos, en este caso van a ser 25 °C.  Este dato ira al nodo </a:t>
            </a:r>
            <a:r>
              <a:rPr lang="es-AR" sz="2400" dirty="0" err="1"/>
              <a:t>change</a:t>
            </a:r>
            <a:r>
              <a:rPr lang="es-AR" sz="2400" dirty="0"/>
              <a:t> que cambiara ese valor que llega por un mensaje que ira al nodo Show </a:t>
            </a:r>
            <a:r>
              <a:rPr lang="es-AR" sz="2400" dirty="0" err="1"/>
              <a:t>notification</a:t>
            </a:r>
            <a:r>
              <a:rPr lang="es-AR" sz="2400" dirty="0"/>
              <a:t> que lo presentara en pantalla.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41586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Estación meteorológica</a:t>
            </a:r>
            <a:endParaRPr lang="es-AR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1" y="2160576"/>
            <a:ext cx="3299052" cy="2822780"/>
          </a:xfrm>
          <a:ln>
            <a:solidFill>
              <a:schemeClr val="tx1"/>
            </a:solidFill>
          </a:ln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49421" y="2160576"/>
            <a:ext cx="5650173" cy="340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La </a:t>
            </a:r>
            <a:r>
              <a:rPr lang="es-AR" sz="2000" dirty="0"/>
              <a:t>Raspberry Pi en su conjunto pi-top.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Dicha </a:t>
            </a:r>
            <a:r>
              <a:rPr lang="es-AR" sz="2000" dirty="0"/>
              <a:t>Raspberry deberá tener su sistema operativo funcionando (</a:t>
            </a:r>
            <a:r>
              <a:rPr lang="es-AR" sz="2000" dirty="0" err="1"/>
              <a:t>Raspbian</a:t>
            </a:r>
            <a:r>
              <a:rPr lang="es-AR" sz="2000" dirty="0"/>
              <a:t>).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Deberá </a:t>
            </a:r>
            <a:r>
              <a:rPr lang="es-AR" sz="2000" dirty="0"/>
              <a:t>estar actualizada (sudo </a:t>
            </a:r>
            <a:r>
              <a:rPr lang="es-AR" sz="2000" dirty="0" err="1"/>
              <a:t>apt-get</a:t>
            </a:r>
            <a:r>
              <a:rPr lang="es-AR" sz="2000" dirty="0"/>
              <a:t> </a:t>
            </a:r>
            <a:r>
              <a:rPr lang="es-AR" sz="2000" dirty="0" err="1"/>
              <a:t>update</a:t>
            </a:r>
            <a:r>
              <a:rPr lang="es-AR" sz="2000" dirty="0"/>
              <a:t>/</a:t>
            </a:r>
            <a:r>
              <a:rPr lang="es-AR" sz="2000" dirty="0" err="1"/>
              <a:t>upgrade</a:t>
            </a:r>
            <a:r>
              <a:rPr lang="es-AR" sz="2000" dirty="0"/>
              <a:t>)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Deberá </a:t>
            </a:r>
            <a:r>
              <a:rPr lang="es-AR" sz="2000" dirty="0"/>
              <a:t>tener actualizado el software </a:t>
            </a:r>
            <a:r>
              <a:rPr lang="es-AR" sz="2000" dirty="0" err="1"/>
              <a:t>Node</a:t>
            </a:r>
            <a:r>
              <a:rPr lang="es-AR" sz="2000" dirty="0"/>
              <a:t>-Red (revisar </a:t>
            </a:r>
            <a:r>
              <a:rPr lang="es-AR" sz="2000" dirty="0" err="1"/>
              <a:t>Power</a:t>
            </a:r>
            <a:r>
              <a:rPr lang="es-AR" sz="2000" dirty="0"/>
              <a:t> Point de primera clase para ver como se hace)</a:t>
            </a:r>
          </a:p>
        </p:txBody>
      </p:sp>
    </p:spTree>
    <p:extLst>
      <p:ext uri="{BB962C8B-B14F-4D97-AF65-F5344CB8AC3E}">
        <p14:creationId xmlns:p14="http://schemas.microsoft.com/office/powerpoint/2010/main" val="4935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22" y="2332132"/>
            <a:ext cx="3429711" cy="3624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254" y="2332133"/>
            <a:ext cx="3563777" cy="3624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5164" y="2332133"/>
            <a:ext cx="3322823" cy="36249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585524" y="1962800"/>
            <a:ext cx="27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Configuración nodo </a:t>
            </a:r>
            <a:r>
              <a:rPr lang="es-AR" dirty="0" err="1" smtClean="0"/>
              <a:t>switch</a:t>
            </a:r>
            <a:endParaRPr lang="es-AR" dirty="0"/>
          </a:p>
        </p:txBody>
      </p:sp>
      <p:sp>
        <p:nvSpPr>
          <p:cNvPr id="11" name="CuadroTexto 10"/>
          <p:cNvSpPr txBox="1"/>
          <p:nvPr/>
        </p:nvSpPr>
        <p:spPr>
          <a:xfrm>
            <a:off x="4455706" y="1962800"/>
            <a:ext cx="27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Configuración nodo </a:t>
            </a:r>
            <a:r>
              <a:rPr lang="es-AR" dirty="0" err="1" smtClean="0"/>
              <a:t>change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8825231" y="1962800"/>
            <a:ext cx="272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Configuración notificación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457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40" y="2901003"/>
            <a:ext cx="11096625" cy="285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3821372" y="2162339"/>
            <a:ext cx="70422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/>
              <a:t>El programa quedaría </a:t>
            </a:r>
            <a:r>
              <a:rPr lang="es-AR" sz="2400" dirty="0" smtClean="0"/>
              <a:t>así</a:t>
            </a:r>
            <a:endParaRPr lang="es-AR" sz="24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0414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323833" y="1984918"/>
            <a:ext cx="95261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Y la notificación se vería así. (En este caso yo lo puse que sea mayor a 12 °C para que se active la notificación.)</a:t>
            </a:r>
            <a:endParaRPr lang="es-AR" sz="2000" dirty="0"/>
          </a:p>
          <a:p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61" y="2688609"/>
            <a:ext cx="10112493" cy="324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6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974559" y="2058792"/>
            <a:ext cx="10544320" cy="331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Hasta aquí hemos logrado:</a:t>
            </a:r>
          </a:p>
          <a:p>
            <a:pPr marL="914400" lvl="1" indent="-4572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s-AR" sz="2400" dirty="0" smtClean="0"/>
              <a:t>Conectar el sensor a la Raspberry y leer sus datos.</a:t>
            </a:r>
          </a:p>
          <a:p>
            <a:pPr marL="914400" lvl="1" indent="-4572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s-AR" sz="2400" dirty="0" smtClean="0"/>
              <a:t>Instalar el </a:t>
            </a:r>
            <a:r>
              <a:rPr lang="es-AR" sz="2400" dirty="0" err="1" smtClean="0"/>
              <a:t>dashboard</a:t>
            </a:r>
            <a:r>
              <a:rPr lang="es-AR" sz="2400" dirty="0" smtClean="0"/>
              <a:t> para poder visualizar esos datos.</a:t>
            </a:r>
          </a:p>
          <a:p>
            <a:pPr marL="914400" lvl="1" indent="-4572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s-AR" sz="2400" dirty="0" smtClean="0"/>
              <a:t>Crear un interfaz gráfico para representar los valores de temperatura y humedad</a:t>
            </a:r>
            <a:r>
              <a:rPr lang="es-AR" sz="2400" dirty="0" smtClean="0"/>
              <a:t>.</a:t>
            </a:r>
          </a:p>
          <a:p>
            <a:pPr marL="914400" lvl="1" indent="-4572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+mj-lt"/>
              <a:buAutoNum type="arabicPeriod"/>
            </a:pPr>
            <a:r>
              <a:rPr lang="es-AR" sz="2400" dirty="0" smtClean="0"/>
              <a:t>Colocar una notificación visible .</a:t>
            </a:r>
            <a:endParaRPr lang="es-AR" sz="2400" dirty="0"/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endParaRPr lang="es-AR" sz="2400" dirty="0" smtClean="0"/>
          </a:p>
        </p:txBody>
      </p:sp>
      <p:sp>
        <p:nvSpPr>
          <p:cNvPr id="6" name="CuadroTexto 5"/>
          <p:cNvSpPr txBox="1"/>
          <p:nvPr/>
        </p:nvSpPr>
        <p:spPr>
          <a:xfrm>
            <a:off x="974559" y="4866580"/>
            <a:ext cx="10544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Pueden jugar un poco con el </a:t>
            </a:r>
            <a:r>
              <a:rPr lang="es-AR" sz="2400" dirty="0" err="1" smtClean="0"/>
              <a:t>dashboard</a:t>
            </a:r>
            <a:r>
              <a:rPr lang="es-AR" sz="2400" dirty="0" smtClean="0"/>
              <a:t> y los nodos para ver como cambian el interfaz gráfico y todas las posibilidades de expresar los datos.</a:t>
            </a:r>
          </a:p>
        </p:txBody>
      </p:sp>
    </p:spTree>
    <p:extLst>
      <p:ext uri="{BB962C8B-B14F-4D97-AF65-F5344CB8AC3E}">
        <p14:creationId xmlns:p14="http://schemas.microsoft.com/office/powerpoint/2010/main" val="17527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511675" y="2229866"/>
            <a:ext cx="48516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/>
              <a:t>Está enfocado al envío de datos en aplicaciones donde se requiere </a:t>
            </a:r>
            <a:r>
              <a:rPr lang="es-AR" sz="2400" b="1" dirty="0"/>
              <a:t>muy poco ancho de banda.</a:t>
            </a:r>
            <a:r>
              <a:rPr lang="es-AR" sz="2400" dirty="0"/>
              <a:t> Además, sus características le permiten presumir de tener un </a:t>
            </a:r>
            <a:r>
              <a:rPr lang="es-AR" sz="2400" b="1" dirty="0"/>
              <a:t>consumo realmente bajo</a:t>
            </a:r>
            <a:r>
              <a:rPr lang="es-AR" sz="2400" dirty="0"/>
              <a:t> así como </a:t>
            </a:r>
            <a:r>
              <a:rPr lang="es-AR" sz="2400" b="1" dirty="0"/>
              <a:t>precisar de muy pocos recursos</a:t>
            </a:r>
            <a:r>
              <a:rPr lang="es-AR" sz="2400" dirty="0"/>
              <a:t> para su funcionamiento.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981056" y="1983335"/>
            <a:ext cx="103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/>
              <a:t>Ahora utilizaremos </a:t>
            </a:r>
            <a:r>
              <a:rPr lang="es-AR" sz="2400" dirty="0" err="1"/>
              <a:t>Mosquitto</a:t>
            </a:r>
            <a:r>
              <a:rPr lang="es-AR" sz="2400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1" y="2691531"/>
            <a:ext cx="6595493" cy="28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88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689096" y="3308039"/>
            <a:ext cx="4851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 smtClean="0"/>
              <a:t>Sobre este tema se hablo en la clase 3 y hay un PDF en el drive que explica como trabaja.</a:t>
            </a:r>
            <a:endParaRPr lang="es-A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981056" y="1983335"/>
            <a:ext cx="103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/>
              <a:t>Ahora utilizaremos </a:t>
            </a:r>
            <a:r>
              <a:rPr lang="es-AR" sz="2400" dirty="0" err="1"/>
              <a:t>Mosquitto</a:t>
            </a:r>
            <a:r>
              <a:rPr lang="es-AR" sz="2400" dirty="0"/>
              <a:t>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31" y="2691531"/>
            <a:ext cx="6595493" cy="2885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470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8794" y="2092517"/>
            <a:ext cx="10382240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/>
              <a:t>Lo primero que haremos es instalar el </a:t>
            </a:r>
            <a:r>
              <a:rPr lang="es-AR" sz="2400" dirty="0" err="1"/>
              <a:t>broker</a:t>
            </a:r>
            <a:r>
              <a:rPr lang="es-AR" sz="2400" dirty="0"/>
              <a:t> </a:t>
            </a:r>
            <a:r>
              <a:rPr lang="es-AR" sz="2400" dirty="0" err="1"/>
              <a:t>mosquitto</a:t>
            </a:r>
            <a:r>
              <a:rPr lang="es-AR" sz="2400" dirty="0"/>
              <a:t> en nuestra </a:t>
            </a:r>
            <a:r>
              <a:rPr lang="es-AR" sz="2400" dirty="0" err="1"/>
              <a:t>Raspberry</a:t>
            </a:r>
            <a:r>
              <a:rPr lang="es-AR" sz="2400" dirty="0"/>
              <a:t> para poder comunicar los dispositivos.</a:t>
            </a:r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endParaRPr lang="es-AR" sz="2400" dirty="0"/>
          </a:p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/>
              <a:t>Abrimos la consola y ponemos:</a:t>
            </a:r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n-US" sz="2400" i="1" dirty="0" smtClean="0"/>
              <a:t>	</a:t>
            </a:r>
            <a:r>
              <a:rPr lang="en-US" sz="2400" i="1" dirty="0" err="1" smtClean="0"/>
              <a:t>sudo</a:t>
            </a:r>
            <a:r>
              <a:rPr lang="en-US" sz="2400" i="1" dirty="0" smtClean="0"/>
              <a:t> </a:t>
            </a:r>
            <a:r>
              <a:rPr lang="en-US" sz="2400" i="1" dirty="0"/>
              <a:t>apt-get install </a:t>
            </a:r>
            <a:r>
              <a:rPr lang="en-US" sz="2400" i="1" dirty="0" err="1"/>
              <a:t>mosquitto</a:t>
            </a:r>
            <a:r>
              <a:rPr lang="en-US" sz="2400" i="1" dirty="0"/>
              <a:t> </a:t>
            </a:r>
            <a:r>
              <a:rPr lang="en-US" sz="2400" i="1" dirty="0" err="1"/>
              <a:t>mosquitto</a:t>
            </a:r>
            <a:r>
              <a:rPr lang="en-US" sz="2400" i="1" dirty="0"/>
              <a:t>-clients</a:t>
            </a:r>
            <a:endParaRPr lang="es-AR" sz="2400" i="1" dirty="0"/>
          </a:p>
        </p:txBody>
      </p:sp>
    </p:spTree>
    <p:extLst>
      <p:ext uri="{BB962C8B-B14F-4D97-AF65-F5344CB8AC3E}">
        <p14:creationId xmlns:p14="http://schemas.microsoft.com/office/powerpoint/2010/main" val="9089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448794" y="2092517"/>
            <a:ext cx="10382240" cy="1826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Una vez instalado el </a:t>
            </a:r>
            <a:r>
              <a:rPr lang="es-AR" sz="2400" dirty="0" err="1" smtClean="0"/>
              <a:t>broker</a:t>
            </a:r>
            <a:r>
              <a:rPr lang="es-AR" sz="2400" dirty="0" smtClean="0"/>
              <a:t>, podemos utilizar los nodos de MQTT que tenemos en </a:t>
            </a:r>
            <a:r>
              <a:rPr lang="es-AR" sz="2400" dirty="0" err="1" smtClean="0"/>
              <a:t>Node</a:t>
            </a:r>
            <a:r>
              <a:rPr lang="es-AR" sz="2400" dirty="0" smtClean="0"/>
              <a:t>-red.</a:t>
            </a:r>
          </a:p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s-AR" sz="2400" dirty="0"/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075" y="3323798"/>
            <a:ext cx="1920249" cy="1111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uadroTexto 5"/>
          <p:cNvSpPr txBox="1"/>
          <p:nvPr/>
        </p:nvSpPr>
        <p:spPr>
          <a:xfrm>
            <a:off x="844223" y="4757202"/>
            <a:ext cx="364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/>
              <a:t>Este es el </a:t>
            </a:r>
            <a:r>
              <a:rPr lang="es-AR" sz="2400" dirty="0" smtClean="0"/>
              <a:t>publicador.</a:t>
            </a:r>
            <a:endParaRPr lang="es-AR" sz="24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246" y="3323798"/>
            <a:ext cx="1832780" cy="11117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/>
          <p:cNvSpPr txBox="1"/>
          <p:nvPr/>
        </p:nvSpPr>
        <p:spPr>
          <a:xfrm>
            <a:off x="6341660" y="4757202"/>
            <a:ext cx="3643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/>
              <a:t>Este es el </a:t>
            </a:r>
            <a:r>
              <a:rPr lang="es-AR" sz="2400" dirty="0"/>
              <a:t>suscriptor.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37424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764" y="2130757"/>
            <a:ext cx="4118406" cy="3696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CuadroTexto 9"/>
          <p:cNvSpPr txBox="1"/>
          <p:nvPr/>
        </p:nvSpPr>
        <p:spPr>
          <a:xfrm>
            <a:off x="5447149" y="2086349"/>
            <a:ext cx="485162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 smtClean="0"/>
              <a:t>Acá vemos la configuración del publicador.</a:t>
            </a:r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 smtClean="0"/>
              <a:t>El servidor, en este caso, va a ser la dirección IP de nuestro </a:t>
            </a:r>
            <a:r>
              <a:rPr lang="es-AR" sz="2400" dirty="0" err="1" smtClean="0"/>
              <a:t>broker</a:t>
            </a:r>
            <a:r>
              <a:rPr lang="es-AR" sz="2400" dirty="0" smtClean="0"/>
              <a:t>. El </a:t>
            </a:r>
            <a:r>
              <a:rPr lang="es-AR" sz="2400" dirty="0" err="1" smtClean="0"/>
              <a:t>broker</a:t>
            </a:r>
            <a:r>
              <a:rPr lang="es-AR" sz="2400" dirty="0" smtClean="0"/>
              <a:t> esta en nuestra </a:t>
            </a:r>
            <a:r>
              <a:rPr lang="es-AR" sz="2400" dirty="0" err="1" smtClean="0"/>
              <a:t>Raspberry</a:t>
            </a:r>
            <a:r>
              <a:rPr lang="es-AR" sz="2400" dirty="0" smtClean="0"/>
              <a:t> (en mi caso la IP es 192.168.0.8).</a:t>
            </a:r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 smtClean="0"/>
              <a:t>Y el tópico que va a publicar es /</a:t>
            </a:r>
            <a:r>
              <a:rPr lang="es-AR" sz="2400" dirty="0" err="1" smtClean="0"/>
              <a:t>th</a:t>
            </a:r>
            <a:r>
              <a:rPr lang="es-AR" sz="2400" dirty="0" smtClean="0"/>
              <a:t>/n0. Este tópico es el que voy a capar con mi suscriptor.</a:t>
            </a: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70331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5447149" y="2086349"/>
            <a:ext cx="4851621" cy="404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 smtClean="0"/>
              <a:t>Acá vemos la configuración del suscriptor.</a:t>
            </a:r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 smtClean="0"/>
              <a:t>Como vemos va a recibir del servidor 192.168.0.8 (mi </a:t>
            </a:r>
            <a:r>
              <a:rPr lang="es-AR" sz="2400" dirty="0" err="1" smtClean="0"/>
              <a:t>raspberry</a:t>
            </a:r>
            <a:r>
              <a:rPr lang="es-AR" sz="2400" dirty="0" smtClean="0"/>
              <a:t>/</a:t>
            </a:r>
            <a:r>
              <a:rPr lang="es-AR" sz="2400" dirty="0" err="1" smtClean="0"/>
              <a:t>broker</a:t>
            </a:r>
            <a:r>
              <a:rPr lang="es-AR" sz="2400" dirty="0" smtClean="0"/>
              <a:t>) todos los tópicos que tengan que ver con /</a:t>
            </a:r>
            <a:r>
              <a:rPr lang="es-AR" sz="2400" dirty="0" err="1" smtClean="0"/>
              <a:t>th</a:t>
            </a:r>
            <a:r>
              <a:rPr lang="es-AR" sz="2400" dirty="0" smtClean="0"/>
              <a:t>/n0.</a:t>
            </a:r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r>
              <a:rPr lang="es-AR" sz="2400" dirty="0" smtClean="0"/>
              <a:t>Vemos que en salida pedimos que nos de un objeto JSON para que se pueda graficar en el </a:t>
            </a:r>
            <a:r>
              <a:rPr lang="es-AR" sz="2400" dirty="0" err="1" smtClean="0"/>
              <a:t>dashboard</a:t>
            </a:r>
            <a:r>
              <a:rPr lang="es-AR" sz="2400" dirty="0" smtClean="0"/>
              <a:t>.</a:t>
            </a:r>
            <a:endParaRPr lang="es-AR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61" y="2086349"/>
            <a:ext cx="3454197" cy="36924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Elipse 5"/>
          <p:cNvSpPr/>
          <p:nvPr/>
        </p:nvSpPr>
        <p:spPr>
          <a:xfrm>
            <a:off x="1323833" y="4039737"/>
            <a:ext cx="2511188" cy="2320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2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Estación meteorológica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749421" y="2160576"/>
            <a:ext cx="5650173" cy="2790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Sensor </a:t>
            </a:r>
            <a:r>
              <a:rPr lang="es-AR" sz="2000" dirty="0"/>
              <a:t>BME280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Este </a:t>
            </a:r>
            <a:r>
              <a:rPr lang="es-AR" sz="2000" dirty="0"/>
              <a:t>sensor nos permite medir con gran precisión Temperatura, Humedad y Presión.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s-AR" sz="2000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000" dirty="0" smtClean="0"/>
              <a:t>Utiliza </a:t>
            </a:r>
            <a:r>
              <a:rPr lang="es-AR" sz="2000" dirty="0"/>
              <a:t>el protocolo de comunicación I2C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088552"/>
            <a:ext cx="2455602" cy="319103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45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451579" y="2086349"/>
            <a:ext cx="9603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/>
              <a:t>Finalmente el programa quedara de esta manera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743198"/>
            <a:ext cx="9725937" cy="31116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45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675564"/>
          </a:xfrm>
        </p:spPr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451579" y="2086349"/>
            <a:ext cx="9603275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Con esto queda el programa terminado.</a:t>
            </a:r>
          </a:p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Tenemos un sensor de temperatura y humedad (que también mide presión pero no lo usamos acá), que muestra sus datos en un interfaz grafico, te notifica cuando la temperatura es alta y manda sus datos por medio del protocolo MQTT.</a:t>
            </a:r>
          </a:p>
          <a:p>
            <a:pPr marL="800100" lvl="1" indent="-342900" algn="just" defTabSz="914400"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smtClean="0"/>
              <a:t>Luego de esto pueden crear sus propios programas.</a:t>
            </a:r>
          </a:p>
          <a:p>
            <a:pPr lvl="1" algn="just" defTabSz="914400">
              <a:spcBef>
                <a:spcPts val="1000"/>
              </a:spcBef>
              <a:buClr>
                <a:schemeClr val="accent1"/>
              </a:buClr>
              <a:buSzPct val="100000"/>
            </a:pP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166566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Estación meteorológica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5145206" y="2351645"/>
            <a:ext cx="5650173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2400" dirty="0" err="1" smtClean="0"/>
              <a:t>Mosquitto</a:t>
            </a:r>
            <a:r>
              <a:rPr lang="es-AR" sz="2400" dirty="0" smtClean="0"/>
              <a:t> </a:t>
            </a:r>
            <a:r>
              <a:rPr lang="es-AR" sz="2400" dirty="0"/>
              <a:t>es un </a:t>
            </a:r>
            <a:r>
              <a:rPr lang="es-AR" sz="2400" dirty="0" err="1"/>
              <a:t>broker</a:t>
            </a:r>
            <a:r>
              <a:rPr lang="es-AR" sz="2400" dirty="0"/>
              <a:t> </a:t>
            </a:r>
            <a:r>
              <a:rPr lang="es-AR" sz="2400" dirty="0" err="1"/>
              <a:t>OpenSource</a:t>
            </a:r>
            <a:r>
              <a:rPr lang="es-AR" sz="2400" dirty="0"/>
              <a:t> ampliamente utilizado debido a su ligereza lo que nos permite, fácilmente, emplearlo en gran número de ambientes, incluso si éstos son de pocos recursos.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61" y="2057068"/>
            <a:ext cx="3449638" cy="34496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50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Conexión </a:t>
            </a:r>
            <a:r>
              <a:rPr lang="es-AR" dirty="0" err="1" smtClean="0"/>
              <a:t>fisica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" t="6265" r="70681" b="10320"/>
          <a:stretch/>
        </p:blipFill>
        <p:spPr>
          <a:xfrm rot="16200000">
            <a:off x="400839" y="2502188"/>
            <a:ext cx="2916915" cy="345288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" r="61231" b="52535"/>
          <a:stretch/>
        </p:blipFill>
        <p:spPr>
          <a:xfrm rot="5400000">
            <a:off x="2418113" y="3098028"/>
            <a:ext cx="3756686" cy="1421435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63236" y="3311121"/>
            <a:ext cx="1621307" cy="1286752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>
            <a:off x="2097952" y="3367314"/>
            <a:ext cx="1849934" cy="72572"/>
          </a:xfrm>
          <a:prstGeom prst="line">
            <a:avLst/>
          </a:prstGeom>
          <a:ln w="793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/>
          <p:nvPr/>
        </p:nvCxnSpPr>
        <p:spPr>
          <a:xfrm>
            <a:off x="2097952" y="3614057"/>
            <a:ext cx="2706277" cy="1451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4804229" y="3614057"/>
            <a:ext cx="0" cy="61457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H="1">
            <a:off x="4296456" y="4228630"/>
            <a:ext cx="507773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>
            <a:off x="2097952" y="3856028"/>
            <a:ext cx="1849934" cy="372602"/>
          </a:xfrm>
          <a:prstGeom prst="line">
            <a:avLst/>
          </a:prstGeom>
          <a:ln w="793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/>
          <p:cNvCxnSpPr/>
          <p:nvPr/>
        </p:nvCxnSpPr>
        <p:spPr>
          <a:xfrm flipV="1">
            <a:off x="2130800" y="3856027"/>
            <a:ext cx="1817086" cy="274874"/>
          </a:xfrm>
          <a:prstGeom prst="line">
            <a:avLst/>
          </a:prstGeom>
          <a:ln w="793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5196114" y="2191657"/>
            <a:ext cx="6023429" cy="3236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La conexión del sensor con la Raspberry es la siguiente: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El pin VCC, que es la alimentación, puede ir en cualquier pin de la Raspberry que entregue 3,3 V. En este caso usamos el pin físico numero 1.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El pin GND (</a:t>
            </a:r>
            <a:r>
              <a:rPr lang="es-AR" dirty="0" err="1"/>
              <a:t>Ground</a:t>
            </a:r>
            <a:r>
              <a:rPr lang="es-AR" dirty="0"/>
              <a:t> o tierra) puede ir en cualquier pin que de tierra, en este caso usamos el pin físico numero 6.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El pin SCL debe ir al pin físico numero 5 de la Raspberry.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El pin SDA debe ir al pin físico numero 7 de la Raspberry.</a:t>
            </a:r>
          </a:p>
        </p:txBody>
      </p:sp>
    </p:spTree>
    <p:extLst>
      <p:ext uri="{BB962C8B-B14F-4D97-AF65-F5344CB8AC3E}">
        <p14:creationId xmlns:p14="http://schemas.microsoft.com/office/powerpoint/2010/main" val="376354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¿Que es el Pin </a:t>
            </a:r>
            <a:r>
              <a:rPr lang="es-AR" dirty="0" err="1" smtClean="0"/>
              <a:t>sda</a:t>
            </a:r>
            <a:r>
              <a:rPr lang="es-AR" dirty="0" smtClean="0"/>
              <a:t> y </a:t>
            </a:r>
            <a:r>
              <a:rPr lang="es-AR" dirty="0" err="1" smtClean="0"/>
              <a:t>scl</a:t>
            </a:r>
            <a:r>
              <a:rPr lang="es-AR" dirty="0" smtClean="0"/>
              <a:t>?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644571" y="2162629"/>
            <a:ext cx="676365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200" dirty="0"/>
              <a:t>El sensor BME280, como muchos otros sensores, usan el protocolo I2C para enviar sus datos. </a:t>
            </a:r>
            <a:r>
              <a:rPr lang="es-AR" sz="2200" dirty="0" smtClean="0"/>
              <a:t>Este  protocolo esta </a:t>
            </a:r>
            <a:r>
              <a:rPr lang="es-AR" sz="2200" dirty="0"/>
              <a:t>basado en la arquitectura Maestro/Esclavo, donde un elemento (Maestro) puede recibir o enviar señales a mucho elementos (Esclavos). Este </a:t>
            </a:r>
            <a:r>
              <a:rPr lang="es-AR" sz="2200" dirty="0" smtClean="0"/>
              <a:t>protocolo </a:t>
            </a:r>
            <a:r>
              <a:rPr lang="es-AR" sz="2200" dirty="0"/>
              <a:t>utiliza dos vías o cables de comunicación. Uno es el SDA (Serial Data) que es la vía de comunicación entre el maestro y el esclavo. El otro es el SLC (Serial </a:t>
            </a:r>
            <a:r>
              <a:rPr lang="es-AR" sz="2200" dirty="0" err="1"/>
              <a:t>Clock</a:t>
            </a:r>
            <a:r>
              <a:rPr lang="es-AR" sz="2200" dirty="0"/>
              <a:t>) es la vía por donde viaja la señal de reloj que evita que haya colisiones de datos y que cada maestro pueda trabajar con varios elementos esclavos sin problemas.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12"/>
          <a:stretch/>
        </p:blipFill>
        <p:spPr>
          <a:xfrm>
            <a:off x="1026522" y="1950134"/>
            <a:ext cx="2645592" cy="13472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004"/>
          <a:stretch/>
        </p:blipFill>
        <p:spPr>
          <a:xfrm>
            <a:off x="546972" y="3393730"/>
            <a:ext cx="3604692" cy="2513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871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¿Que es el Pin </a:t>
            </a:r>
            <a:r>
              <a:rPr lang="es-AR" dirty="0" err="1" smtClean="0"/>
              <a:t>sda</a:t>
            </a:r>
            <a:r>
              <a:rPr lang="es-AR" dirty="0" smtClean="0"/>
              <a:t> y </a:t>
            </a:r>
            <a:r>
              <a:rPr lang="es-AR" dirty="0" err="1" smtClean="0"/>
              <a:t>scl</a:t>
            </a:r>
            <a:r>
              <a:rPr lang="es-AR" dirty="0" smtClean="0"/>
              <a:t>?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618515" y="2008191"/>
            <a:ext cx="4659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400" dirty="0" smtClean="0"/>
              <a:t>En el GPIO de la Raspberry, los pines físicos 3 y 5 tienen doble función, pueden funcionar como pines comunes de entrada y salida o pueden funcionar como pines I2C, el pin 3 es el SDA y el pin 5 es el SCL. Por este motivo utilizamos estos cuatro pines para la conexión.</a:t>
            </a:r>
            <a:endParaRPr lang="es-AR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8" y="2008191"/>
            <a:ext cx="6023429" cy="3977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774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Programa en </a:t>
            </a:r>
            <a:r>
              <a:rPr lang="es-AR" dirty="0" err="1" smtClean="0"/>
              <a:t>node</a:t>
            </a:r>
            <a:r>
              <a:rPr lang="es-AR" dirty="0" smtClean="0"/>
              <a:t>-red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53" y="128955"/>
            <a:ext cx="1058208" cy="135112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53" y="2002971"/>
            <a:ext cx="2705196" cy="39333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Elipse 7"/>
          <p:cNvSpPr/>
          <p:nvPr/>
        </p:nvSpPr>
        <p:spPr>
          <a:xfrm>
            <a:off x="919469" y="4310744"/>
            <a:ext cx="1131964" cy="406400"/>
          </a:xfrm>
          <a:prstGeom prst="ellipse">
            <a:avLst/>
          </a:prstGeom>
          <a:noFill/>
          <a:ln w="730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Elipse 8"/>
          <p:cNvSpPr/>
          <p:nvPr/>
        </p:nvSpPr>
        <p:spPr>
          <a:xfrm>
            <a:off x="2365830" y="2002971"/>
            <a:ext cx="472220" cy="217715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8270"/>
          <a:stretch/>
        </p:blipFill>
        <p:spPr>
          <a:xfrm>
            <a:off x="2965684" y="2002972"/>
            <a:ext cx="3744686" cy="39333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Elipse 10"/>
          <p:cNvSpPr/>
          <p:nvPr/>
        </p:nvSpPr>
        <p:spPr>
          <a:xfrm>
            <a:off x="3991429" y="2554514"/>
            <a:ext cx="943428" cy="508000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Elipse 11"/>
          <p:cNvSpPr/>
          <p:nvPr/>
        </p:nvSpPr>
        <p:spPr>
          <a:xfrm>
            <a:off x="2838049" y="3296334"/>
            <a:ext cx="532110" cy="366039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Elipse 12"/>
          <p:cNvSpPr/>
          <p:nvPr/>
        </p:nvSpPr>
        <p:spPr>
          <a:xfrm>
            <a:off x="2735942" y="3541485"/>
            <a:ext cx="3974427" cy="957944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CuadroTexto 13"/>
          <p:cNvSpPr txBox="1"/>
          <p:nvPr/>
        </p:nvSpPr>
        <p:spPr>
          <a:xfrm>
            <a:off x="6710369" y="1980141"/>
            <a:ext cx="4610774" cy="410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Necesitaremos instalar el nodo del sensor BME280.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Si nuestro </a:t>
            </a:r>
            <a:r>
              <a:rPr lang="es-AR" dirty="0" err="1"/>
              <a:t>Node</a:t>
            </a:r>
            <a:r>
              <a:rPr lang="es-AR" dirty="0"/>
              <a:t>-Red esta actualizado tendremos que ir a la pestaña arriba a la derecha, </a:t>
            </a:r>
            <a:r>
              <a:rPr lang="es-AR" dirty="0" err="1"/>
              <a:t>clickear</a:t>
            </a:r>
            <a:r>
              <a:rPr lang="es-AR" dirty="0"/>
              <a:t> en </a:t>
            </a:r>
            <a:r>
              <a:rPr lang="es-AR" dirty="0" err="1"/>
              <a:t>manage</a:t>
            </a:r>
            <a:r>
              <a:rPr lang="es-AR" dirty="0"/>
              <a:t> </a:t>
            </a:r>
            <a:r>
              <a:rPr lang="es-AR" dirty="0" err="1"/>
              <a:t>palette</a:t>
            </a:r>
            <a:r>
              <a:rPr lang="es-AR" dirty="0"/>
              <a:t> y luego en la pestaña </a:t>
            </a:r>
            <a:r>
              <a:rPr lang="es-AR" dirty="0" err="1"/>
              <a:t>install</a:t>
            </a:r>
            <a:r>
              <a:rPr lang="es-AR" dirty="0"/>
              <a:t> buscar el nodo </a:t>
            </a:r>
            <a:r>
              <a:rPr lang="es-AR" dirty="0" err="1"/>
              <a:t>bme</a:t>
            </a:r>
            <a:r>
              <a:rPr lang="es-AR" dirty="0"/>
              <a:t>.</a:t>
            </a:r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s-AR" dirty="0"/>
          </a:p>
          <a:p>
            <a:pPr marL="22860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dirty="0"/>
              <a:t>En caso de no tener la pestaña </a:t>
            </a:r>
            <a:r>
              <a:rPr lang="es-AR" dirty="0" err="1"/>
              <a:t>Manage</a:t>
            </a:r>
            <a:r>
              <a:rPr lang="es-AR" dirty="0"/>
              <a:t> </a:t>
            </a:r>
            <a:r>
              <a:rPr lang="es-AR" dirty="0" err="1"/>
              <a:t>palette</a:t>
            </a:r>
            <a:r>
              <a:rPr lang="es-AR" dirty="0"/>
              <a:t> se deberá actualizar la versión de </a:t>
            </a:r>
            <a:r>
              <a:rPr lang="es-AR" dirty="0" err="1"/>
              <a:t>Node</a:t>
            </a:r>
            <a:r>
              <a:rPr lang="es-AR" dirty="0"/>
              <a:t>-Red, el link para hacerlo esta en el PowerPoint de la primera clase.</a:t>
            </a:r>
          </a:p>
        </p:txBody>
      </p:sp>
    </p:spTree>
    <p:extLst>
      <p:ext uri="{BB962C8B-B14F-4D97-AF65-F5344CB8AC3E}">
        <p14:creationId xmlns:p14="http://schemas.microsoft.com/office/powerpoint/2010/main" val="296217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1307</TotalTime>
  <Words>1950</Words>
  <Application>Microsoft Office PowerPoint</Application>
  <PresentationFormat>Panorámica</PresentationFormat>
  <Paragraphs>139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4" baseType="lpstr">
      <vt:lpstr>Arial</vt:lpstr>
      <vt:lpstr>Gill Sans MT</vt:lpstr>
      <vt:lpstr>Gallery</vt:lpstr>
      <vt:lpstr>Curso raspberry pi</vt:lpstr>
      <vt:lpstr>Estación meteorológica</vt:lpstr>
      <vt:lpstr>Estación meteorológica</vt:lpstr>
      <vt:lpstr>Estación meteorológica</vt:lpstr>
      <vt:lpstr>Estación meteorológica</vt:lpstr>
      <vt:lpstr>Conexión fisica</vt:lpstr>
      <vt:lpstr>¿Que es el Pin sda y scl?</vt:lpstr>
      <vt:lpstr>¿Que es el Pin sda y scl?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  <vt:lpstr>Programa en node-red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raspberry pi</dc:title>
  <dc:creator>GastonBorja</dc:creator>
  <cp:lastModifiedBy>GastonBorja</cp:lastModifiedBy>
  <cp:revision>102</cp:revision>
  <dcterms:created xsi:type="dcterms:W3CDTF">2019-03-06T13:54:08Z</dcterms:created>
  <dcterms:modified xsi:type="dcterms:W3CDTF">2019-07-04T23:26:52Z</dcterms:modified>
</cp:coreProperties>
</file>