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Oswald"/>
      <p:regular r:id="rId48"/>
      <p:bold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oboto-regular.fntdata"/><Relationship Id="rId43" Type="http://schemas.openxmlformats.org/officeDocument/2006/relationships/slide" Target="slides/slide39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swald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1. Dokonujesz modyfikacji plików w katalogu roboczym.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2. Oznaczasz zmodyfikowane pliki jako śledzone, dodając ich bieżący stan (migawkę) do przechowalni (add).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3. Dokonujesz zatwierdzenia (commit), podczas którego zawartość plików z przechowalni zapisywana jest jako migawka projektu w katalogu Git.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https://ipatryk.pl/polaczenie-do-github-przez-ssh/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https://help.github.com/articles/adding-a-new-ssh-key-to-your-github-account/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https://help.github.com/articles/adding-a-remote/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https://help.github.com/articles/changing-a-remote-s-url/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mailto:jannowak@examp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s://github.com/magmarnowak/PythonLearningResourc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playlist?list=PLRqwX-V7Uu6ZF9C0YMKuns9sLDzK6zoiV" TargetMode="External"/><Relationship Id="rId9" Type="http://schemas.openxmlformats.org/officeDocument/2006/relationships/hyperlink" Target="https://magnifikajf.com/2017/06/24/jak-ogarnac-git-a-i-stworzyc-repozytorium-na-github-ie-w-10-dni/" TargetMode="External"/><Relationship Id="rId5" Type="http://schemas.openxmlformats.org/officeDocument/2006/relationships/hyperlink" Target="https://www.codecademy.com/learn/learn-git" TargetMode="External"/><Relationship Id="rId6" Type="http://schemas.openxmlformats.org/officeDocument/2006/relationships/hyperlink" Target="https://www.udacity.com/course/how-to-use-git-and-github--ud775" TargetMode="External"/><Relationship Id="rId7" Type="http://schemas.openxmlformats.org/officeDocument/2006/relationships/hyperlink" Target="https://www.udacity.com/course/version-control-with-git--ud123" TargetMode="External"/><Relationship Id="rId8" Type="http://schemas.openxmlformats.org/officeDocument/2006/relationships/hyperlink" Target="https://www.udacity.com/course/github-collaboration--ud456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875" y="1605550"/>
            <a:ext cx="4524251" cy="19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6305725" y="4463475"/>
            <a:ext cx="2838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https://tinyurl.com/y95hu6hj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PODSTAWOWA KONFIGURACJA GIT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74400" y="1165050"/>
            <a:ext cx="80802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--version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sprawdź czy masz zainstalowanego Gita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user.name "Jan Nowak"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podaj swoje imię i nazwisko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user.email </a:t>
            </a:r>
            <a:r>
              <a:rPr b="1" lang="en-GB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jannowak@example.com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podaj swój mail z GitHub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 amt="25000"/>
          </a:blip>
          <a:srcRect b="757" l="299" r="0" t="1511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Podstawowa praca z</a:t>
            </a: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PODSTAWOWA PRACA Z GIT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26775" y="1315050"/>
            <a:ext cx="40377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1000"/>
              </a:spcBef>
              <a:spcAft>
                <a:spcPts val="8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WPROWADŹ ZMIANY</a:t>
            </a:r>
          </a:p>
          <a:p>
            <a:pPr indent="-342900" lvl="0" marL="457200" rtl="0">
              <a:lnSpc>
                <a:spcPct val="200000"/>
              </a:lnSpc>
              <a:spcBef>
                <a:spcPts val="1000"/>
              </a:spcBef>
              <a:spcAft>
                <a:spcPts val="8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DODAJ PLIK DO PRZECHOWALNI</a:t>
            </a:r>
          </a:p>
          <a:p>
            <a:pPr indent="-342900" lvl="0" marL="457200" rtl="0">
              <a:lnSpc>
                <a:spcPct val="200000"/>
              </a:lnSpc>
              <a:spcBef>
                <a:spcPts val="1000"/>
              </a:spcBef>
              <a:spcAft>
                <a:spcPts val="8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ZATWIERDŹ ZMIANY</a:t>
            </a:r>
          </a:p>
        </p:txBody>
      </p:sp>
      <p:pic>
        <p:nvPicPr>
          <p:cNvPr descr="20150310235540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875" y="1256138"/>
            <a:ext cx="4666125" cy="28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85375" y="429525"/>
            <a:ext cx="8074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PODSTAWOWE POLECENIA GIT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74400" y="1165050"/>
            <a:ext cx="80802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init 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stwórz repozytorium git w aktualnie otwartym folderze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status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pokaż aktualny stan Twojego repozytorium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add &lt;nazwa pliku&gt;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dodaj wybrane pliki do poczekalni (tzw. staging area)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-m “Krótki opis”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zatwierdź zmiany i zapisz stan projektu w historii repozytorium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 amt="25000"/>
          </a:blip>
          <a:srcRect b="757" l="299" r="0" t="1511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Wycofywanie zmian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85375" y="429525"/>
            <a:ext cx="8074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WYCOFYWANIE ZMIAN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74400" y="1165050"/>
            <a:ext cx="80802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checkout </a:t>
            </a:r>
            <a:r>
              <a:rPr b="1"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&lt;nazwa pliku&gt;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b="1"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wycofaj zmiany wprowadzone w working directory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reset HEAD &lt;nazwa pliku&gt;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wycofaj zmiany wprowadzone w staging area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revert HEAD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wycofaj ostatni commit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 amt="25000"/>
          </a:blip>
          <a:srcRect b="757" l="299" r="0" t="1511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Konfiguracja GitHuba - klucze SSH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385375" y="429525"/>
            <a:ext cx="8074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AUTORYZACJA ZA POMOCĄ KLUCZA SSH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9F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9F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74400" y="1165050"/>
            <a:ext cx="80802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Odpal </a:t>
            </a: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Bash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ssh-keygen -t rsa -b 4096 -C "your_email@example.com"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wygeneruj klucz ssh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clip &lt; ~/.ssh/id_rsa.pub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skopiuj zawartość pliku z kluczem do schowka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Dodaj swój klucz do konta na </a:t>
            </a: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GitHubie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 amt="25000"/>
          </a:blip>
          <a:srcRect b="757" l="299" r="0" t="1511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Repozytorium zdalne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85375" y="429525"/>
            <a:ext cx="8074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TWORZENIE ZDALNEGO REPOZYTORIUM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9F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9F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374400" y="837525"/>
            <a:ext cx="8379300" cy="4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Stwórz repozytorium zdalne na GitHubie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remote add origin git@github.com:/user/repo.git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ustaw to repozytorium jako zdalne dla Twojego lokalnego repozytorium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remote -v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sprawdź czy wprowadzone ustawienia się zgadzają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remote set-url origin git@github.com:/user/repo.git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zmień url zdalnego repozytorium*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7675" y="3224000"/>
            <a:ext cx="78693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GB" sz="36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.4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&amp; GitHub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763" y="1081175"/>
            <a:ext cx="3575126" cy="1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85375" y="429525"/>
            <a:ext cx="8074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WYPYCHANIE LOKALNYCH ZMIAN DO ZDALNEGO REPOZYTORIUM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9F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9F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74400" y="837525"/>
            <a:ext cx="8080200" cy="4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Wprowadź </a:t>
            </a: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zmiany</a:t>
            </a: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w lokalnym repozytorium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add -A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dodaj wszystkie zmienione pliki do śledzenia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-m “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krótki opis</a:t>
            </a:r>
            <a:r>
              <a:rPr b="1"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zapisz zmiany</a:t>
            </a: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wypchnij lokalne zmiany do repozytorium zdalnego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 amt="25000"/>
          </a:blip>
          <a:srcRect b="757" l="299" r="0" t="1511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Kopiowanie rezpozytoriów z GitHub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385375" y="429525"/>
            <a:ext cx="8074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KOPIOWANIE REPOZYTORIÓW Z GITHUB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9FD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9FD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74400" y="837525"/>
            <a:ext cx="8080200" cy="4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Upewnij się, że jesteś zalogowany na </a:t>
            </a:r>
            <a:r>
              <a:rPr b="1"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GitHub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Wejdź na: </a:t>
            </a:r>
            <a:r>
              <a:rPr b="1" lang="en-GB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https://github.com/magmarnowak/PythonLearningResources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Stwórz kopię tego repozytorium na swoim koncie klikając ikonę </a:t>
            </a:r>
            <a:r>
              <a:rPr b="1"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fork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Skopiuj </a:t>
            </a:r>
            <a:r>
              <a:rPr b="1"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adres SSH</a:t>
            </a: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tego repozytorium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Stwórz </a:t>
            </a:r>
            <a:r>
              <a:rPr b="1"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folder na dysku</a:t>
            </a: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 przejdź do niego w konsoli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b="1"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clone &lt;adres ssh&gt;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 stwórz kopię lokalną sforkowanego repozytorium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rd-work-with-a-book-picjumbo-com (1).jpg" id="213" name="Shape 213"/>
          <p:cNvPicPr preferRelativeResize="0"/>
          <p:nvPr/>
        </p:nvPicPr>
        <p:blipFill rotWithShape="1">
          <a:blip r:embed="rId3">
            <a:alphaModFix amt="51000"/>
          </a:blip>
          <a:srcRect b="7308" l="0" r="0" t="7308"/>
          <a:stretch/>
        </p:blipFill>
        <p:spPr>
          <a:xfrm>
            <a:off x="0" y="0"/>
            <a:ext cx="9144000" cy="520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Czego się dziś nauczyliśmy </a:t>
            </a:r>
            <a:b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krótkie podsumowanie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CZEGO SIĘ DZIŚ NAUCZYLIŚMY - CHECK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Uczestniczki/cy wychodząc z zajęć: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rozumieją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czego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służy GIT (1); 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mają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skonfigurowanego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Gita (2); 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mają dodany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klucz SSH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 GitHubie (3);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mają stworzone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lokalne repozytorium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(4) oraz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repozytorium na GitHubie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(5);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znają i potrafią korzystać z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podstawowych poleceń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(git init, git add, git commit) (6);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wiedzą jak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śledzić, zapisywać i wycofywać zmiany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lokalnie (git status, git diff, git log, git reset, git checkout, git revert) (7); 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wiedzą jak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wypchnąć swój kod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 GitHub (8).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RECAP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QUIZ!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Pytanie 1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Jakim poleceniem tworzymy repozytorium Git?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a)git commit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b)git log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c)git init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RECAP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QUIZ!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Pytanie 2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czego służy polecenie ```git add```?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a)Zapisywania zmian w historii projektu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b)Dodawania pliku do staging area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c)Tworzenia nowych plików w repozytorium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RECAP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QUIZ!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Pytanie 3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Dokąd trafia plik po wywołaniu polecenia ```git commit```?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a)Working directory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b)Staging Area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c)Git Repository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RECAP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QUIZ!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Pytanie 4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czego służy polecenie ```git status```?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a)Sprawdzania postępu w zapisywaniu zmian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b)Sprawdzania jakie zmiany zostały wprowadzone w wybranym pliku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c)Sprawdzania jakie pliki zostały zmodyfikowane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RECAP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QUIZ!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Pytanie 5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Jakim poleceniem możemy sprawdzić zmiany wprowadzone w naszym projekcie od ostatniego commita?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a)git log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b)git status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c)git diff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37350" y="2247100"/>
            <a:ext cx="78693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Directed by: Magda Nowak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450" y="614250"/>
            <a:ext cx="2763100" cy="11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637350" y="3260400"/>
            <a:ext cx="78693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14.11.2017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RECAP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QUIZ!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Pytanie 6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Które polecenie służy do wycofywania zmian ze staging area?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a)git revert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b)git checkout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c)git reset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RECAP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QUIZ!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Pytanie 7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Jakim poleceniem możemy wysłać stan naszego lokalnego repozytorium na GitHub?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a)git log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b)git push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c)git diff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RECAP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QUIZ!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Pytanie 8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Jakim poleceniem możemy skopiować na dysk repozytorium z GitHub?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a)git add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b)git push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c)git clone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zy-morning-with-music-in-bed-picjumbo-com.jpg" id="283" name="Shape 283"/>
          <p:cNvPicPr preferRelativeResize="0"/>
          <p:nvPr/>
        </p:nvPicPr>
        <p:blipFill rotWithShape="1">
          <a:blip r:embed="rId3">
            <a:alphaModFix amt="44000"/>
          </a:blip>
          <a:srcRect b="7308" l="0" r="0" t="7308"/>
          <a:stretch/>
        </p:blipFill>
        <p:spPr>
          <a:xfrm>
            <a:off x="0" y="0"/>
            <a:ext cx="9144000" cy="520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Homework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HOMEWORK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&amp; GitHub for Poets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https://www.youtube.com/playlist?list=PLRqwX-V7Uu6ZF9C0YMKuns9sLDzK6zoiV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Kurs Git na Codecademy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https://www.codecademy.com/learn/learn-git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Kursy Git i GitHub na Udacity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https://www.udacity.com/course/how-to-use-git-and-github--ud775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lub </a:t>
            </a:r>
            <a:r>
              <a:rPr lang="en-GB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https://www.udacity.com/course/version-control-with-git--ud123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oraz </a:t>
            </a:r>
            <a:r>
              <a:rPr lang="en-GB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8"/>
              </a:rPr>
              <a:t>https://www.udacity.com/course/github-collaboration--ud456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Tutorial Projekt Programistka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9"/>
              </a:rPr>
              <a:t>https://magnifikajf.com/2017/06/24/jak-ogarnac-git-a-i-stworzyc-repozytorium-na-github-ie-w-10-dni/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aboompics_Drawing of a heart.jpg" id="297" name="Shape 297"/>
          <p:cNvPicPr preferRelativeResize="0"/>
          <p:nvPr/>
        </p:nvPicPr>
        <p:blipFill rotWithShape="1">
          <a:blip r:embed="rId3">
            <a:alphaModFix amt="41000"/>
          </a:blip>
          <a:srcRect b="7301" l="0" r="0" t="7301"/>
          <a:stretch/>
        </p:blipFill>
        <p:spPr>
          <a:xfrm>
            <a:off x="0" y="0"/>
            <a:ext cx="9143999" cy="5205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3399FF"/>
                </a:solidFill>
                <a:latin typeface="Roboto Mono"/>
                <a:ea typeface="Roboto Mono"/>
                <a:cs typeface="Roboto Mono"/>
                <a:sym typeface="Roboto Mono"/>
              </a:rPr>
              <a:t>Feedback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399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tinyurl.com/yaq2dk9n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ing-man-person-communication.jpg" id="304" name="Shape 304"/>
          <p:cNvPicPr preferRelativeResize="0"/>
          <p:nvPr/>
        </p:nvPicPr>
        <p:blipFill rotWithShape="1">
          <a:blip r:embed="rId3">
            <a:alphaModFix amt="28000"/>
          </a:blip>
          <a:srcRect b="7301" l="0" r="0" t="7301"/>
          <a:stretch/>
        </p:blipFill>
        <p:spPr>
          <a:xfrm>
            <a:off x="0" y="0"/>
            <a:ext cx="9144002" cy="520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222175" y="203250"/>
            <a:ext cx="8080200" cy="4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3399FF"/>
                </a:solidFill>
                <a:latin typeface="Roboto Mono"/>
                <a:ea typeface="Roboto Mono"/>
                <a:cs typeface="Roboto Mono"/>
                <a:sym typeface="Roboto Mono"/>
              </a:rPr>
              <a:t>Stay in touch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99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3399FF"/>
              </a:buClr>
              <a:buSzPct val="80000"/>
              <a:buFont typeface="Roboto Mono"/>
              <a:buChar char="●"/>
            </a:pPr>
            <a:r>
              <a:rPr lang="en-GB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materiały i zadania: </a:t>
            </a:r>
            <a:r>
              <a:rPr lang="en-GB" sz="1500">
                <a:solidFill>
                  <a:srgbClr val="3399FF"/>
                </a:solidFill>
                <a:latin typeface="Roboto Mono"/>
                <a:ea typeface="Roboto Mono"/>
                <a:cs typeface="Roboto Mono"/>
                <a:sym typeface="Roboto Mono"/>
              </a:rPr>
              <a:t>pyladiesstart.pl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3399FF"/>
              </a:buClr>
              <a:buSzPct val="80000"/>
              <a:buFont typeface="Roboto Mono"/>
              <a:buChar char="●"/>
            </a:pPr>
            <a:r>
              <a:rPr lang="en-GB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grupa na FB: </a:t>
            </a:r>
            <a:r>
              <a:rPr lang="en-GB" sz="1500">
                <a:solidFill>
                  <a:srgbClr val="3399FF"/>
                </a:solidFill>
                <a:latin typeface="Roboto Mono"/>
                <a:ea typeface="Roboto Mono"/>
                <a:cs typeface="Roboto Mono"/>
                <a:sym typeface="Roboto Mono"/>
              </a:rPr>
              <a:t>goo.gl/GLiX1V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3399FF"/>
              </a:buClr>
              <a:buSzPct val="80000"/>
              <a:buFont typeface="Roboto Mono"/>
              <a:buChar char="●"/>
            </a:pPr>
            <a:r>
              <a:rPr lang="en-GB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fanpage: </a:t>
            </a:r>
            <a:r>
              <a:rPr lang="en-GB" sz="1500">
                <a:solidFill>
                  <a:srgbClr val="3399FF"/>
                </a:solidFill>
                <a:latin typeface="Roboto Mono"/>
                <a:ea typeface="Roboto Mono"/>
                <a:cs typeface="Roboto Mono"/>
                <a:sym typeface="Roboto Mono"/>
              </a:rPr>
              <a:t>facebook.com/pyladiespoznan/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-glass-918878_1280.jpg" id="311" name="Shape 311"/>
          <p:cNvPicPr preferRelativeResize="0"/>
          <p:nvPr/>
        </p:nvPicPr>
        <p:blipFill rotWithShape="1">
          <a:blip r:embed="rId3">
            <a:alphaModFix amt="55000"/>
          </a:blip>
          <a:srcRect b="7286" l="0" r="0" t="7286"/>
          <a:stretch/>
        </p:blipFill>
        <p:spPr>
          <a:xfrm>
            <a:off x="0" y="0"/>
            <a:ext cx="9144003" cy="520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531900" y="2053200"/>
            <a:ext cx="80802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6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Q&amp;A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spaper-595478_1280.jpg" id="318" name="Shape 318"/>
          <p:cNvPicPr preferRelativeResize="0"/>
          <p:nvPr/>
        </p:nvPicPr>
        <p:blipFill rotWithShape="1">
          <a:blip r:embed="rId3">
            <a:alphaModFix amt="56000"/>
          </a:blip>
          <a:srcRect b="7791" l="0" r="0" t="779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Ogłoszenia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-82850" y="1281625"/>
            <a:ext cx="9247500" cy="23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A STOJĄ ZA TYM: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25" y="1281625"/>
            <a:ext cx="2221076" cy="22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2725" y="2055150"/>
            <a:ext cx="3413800" cy="7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250" y="4513175"/>
            <a:ext cx="403150" cy="4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 amt="25000"/>
          </a:blip>
          <a:srcRect b="757" l="299" r="0" t="1511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 nas dzisiaj czeka?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85375" y="429525"/>
            <a:ext cx="8074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CO NAS DZISIAJ CZEKA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74400" y="1165050"/>
            <a:ext cx="80802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Konfiguracja Gita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Tworzenie lokalnego repozytorium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Śledzenie, zapisywanie i cofanie zmian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Autoryzacja za pomocą kluczy SSH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Tworzenie repozytorium na GitHub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299FDA"/>
              </a:buClr>
              <a:buSzPct val="100000"/>
              <a:buFont typeface="Roboto Mono"/>
              <a:buAutoNum type="arabicPeriod"/>
            </a:pPr>
            <a:r>
              <a:rPr lang="en-GB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Wypychanie kodu na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CO NAS DZISIAJ CZEKA: LEARNING OBJECTIVES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74400" y="1124150"/>
            <a:ext cx="70680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Uczestniczki/cy wychodząc z zajęć: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rozumieją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 czego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służy GIT (1); 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mają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skonfigurowanego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Gita (2); 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mają dodany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klucz SSH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 GitHubie (3);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mają stworzone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lokalne repozytorium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(4) oraz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repozytorium na GitHubie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(5);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znają i potrafią korzystać z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podstawowych poleceń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(git init, git add, git commit) (6);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wiedzą jak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śledzić, zapisywać i wycofywać zmiany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lokalnie (git status, git diff, git log, git reset, git checkout, git revert) (7); </a:t>
            </a: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Roboto Mono"/>
              <a:buChar char="❏"/>
            </a:pP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wiedzą jak </a:t>
            </a:r>
            <a:r>
              <a:rPr b="1"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wypchnąć swój kod</a:t>
            </a:r>
            <a:r>
              <a:rPr lang="en-GB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na GitHub (8).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 amt="25000"/>
          </a:blip>
          <a:srcRect b="757" l="299" r="0" t="1511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 to jest Git i GitHub?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85375" y="429525"/>
            <a:ext cx="8074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99FDA"/>
                </a:solidFill>
                <a:latin typeface="Roboto Mono"/>
                <a:ea typeface="Roboto Mono"/>
                <a:cs typeface="Roboto Mono"/>
                <a:sym typeface="Roboto Mono"/>
              </a:rPr>
              <a:t>CO TO JEST GIT I GITHUB?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12325" y="3251775"/>
            <a:ext cx="40170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7142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1500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</a:t>
            </a:r>
            <a:r>
              <a:rPr b="1" lang="en-GB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 system kontroli wersji, pozwala na śledzenie zmian w plikach, wycofywanie ich, porównywanie między wersjami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031250" y="3251975"/>
            <a:ext cx="37728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7142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1500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GitHub</a:t>
            </a:r>
            <a:r>
              <a:rPr b="1" lang="en-GB" sz="15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 usługa webowa hostująca repozytoria Git, służąca do kolaboracji z wykorzystaniem Gita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863" y="925548"/>
            <a:ext cx="2143125" cy="2143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mark2.jpg"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163" y="967111"/>
            <a:ext cx="2143125" cy="206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 amt="25000"/>
          </a:blip>
          <a:srcRect b="757" l="299" r="0" t="1511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950" y="86525"/>
            <a:ext cx="403150" cy="4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82675" y="2216850"/>
            <a:ext cx="8080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Konfiguracja 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