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ondrina Solid" charset="1" panose="00000500000000000000"/>
      <p:regular r:id="rId17"/>
    </p:embeddedFont>
    <p:embeddedFont>
      <p:font typeface="Body Grotesque" charset="1" panose="02000503040000020004"/>
      <p:regular r:id="rId18"/>
    </p:embeddedFont>
    <p:embeddedFont>
      <p:font typeface="Londrina Solid Heavy" charset="1" panose="00000A00000000000000"/>
      <p:regular r:id="rId19"/>
    </p:embeddedFont>
    <p:embeddedFont>
      <p:font typeface="Body Grotesque Bold" charset="1" panose="020005030400000200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85415" y="6548829"/>
            <a:ext cx="20217147" cy="1024688"/>
            <a:chOff x="0" y="0"/>
            <a:chExt cx="5324681" cy="2698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24681" cy="269877"/>
            </a:xfrm>
            <a:custGeom>
              <a:avLst/>
              <a:gdLst/>
              <a:ahLst/>
              <a:cxnLst/>
              <a:rect r="r" b="b" t="t" l="l"/>
              <a:pathLst>
                <a:path h="269877" w="5324681">
                  <a:moveTo>
                    <a:pt x="0" y="0"/>
                  </a:moveTo>
                  <a:lnTo>
                    <a:pt x="5324681" y="0"/>
                  </a:lnTo>
                  <a:lnTo>
                    <a:pt x="5324681" y="269877"/>
                  </a:lnTo>
                  <a:lnTo>
                    <a:pt x="0" y="269877"/>
                  </a:lnTo>
                  <a:close/>
                </a:path>
              </a:pathLst>
            </a:custGeom>
            <a:solidFill>
              <a:srgbClr val="4DB6A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324681" cy="3270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21988" y="3317364"/>
            <a:ext cx="9951148" cy="3231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89"/>
              </a:lnSpc>
            </a:pPr>
            <a:r>
              <a:rPr lang="en-US" sz="12515">
                <a:solidFill>
                  <a:srgbClr val="344A5E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CYCLISTIC  BIKES ANALYSIS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610771" y="9125807"/>
            <a:ext cx="20217147" cy="473365"/>
            <a:chOff x="0" y="0"/>
            <a:chExt cx="5324681" cy="1246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324681" cy="124672"/>
            </a:xfrm>
            <a:custGeom>
              <a:avLst/>
              <a:gdLst/>
              <a:ahLst/>
              <a:cxnLst/>
              <a:rect r="r" b="b" t="t" l="l"/>
              <a:pathLst>
                <a:path h="124672" w="5324681">
                  <a:moveTo>
                    <a:pt x="0" y="0"/>
                  </a:moveTo>
                  <a:lnTo>
                    <a:pt x="5324681" y="0"/>
                  </a:lnTo>
                  <a:lnTo>
                    <a:pt x="5324681" y="124672"/>
                  </a:lnTo>
                  <a:lnTo>
                    <a:pt x="0" y="124672"/>
                  </a:lnTo>
                  <a:close/>
                </a:path>
              </a:pathLst>
            </a:custGeom>
            <a:solidFill>
              <a:srgbClr val="344A5E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5324681" cy="181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898188" y="9078182"/>
            <a:ext cx="8101171" cy="45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99"/>
              </a:lnSpc>
            </a:pPr>
            <a:r>
              <a:rPr lang="en-US" sz="2713">
                <a:solidFill>
                  <a:srgbClr val="F4F4F4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By Jaime Ye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1651980" y="3150684"/>
            <a:ext cx="5066256" cy="3255069"/>
          </a:xfrm>
          <a:custGeom>
            <a:avLst/>
            <a:gdLst/>
            <a:ahLst/>
            <a:cxnLst/>
            <a:rect r="r" b="b" t="t" l="l"/>
            <a:pathLst>
              <a:path h="3255069" w="5066256">
                <a:moveTo>
                  <a:pt x="0" y="0"/>
                </a:moveTo>
                <a:lnTo>
                  <a:pt x="5066256" y="0"/>
                </a:lnTo>
                <a:lnTo>
                  <a:pt x="5066256" y="3255069"/>
                </a:lnTo>
                <a:lnTo>
                  <a:pt x="0" y="32550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10771" y="9125807"/>
            <a:ext cx="20217147" cy="473365"/>
            <a:chOff x="0" y="0"/>
            <a:chExt cx="5324681" cy="1246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24681" cy="124672"/>
            </a:xfrm>
            <a:custGeom>
              <a:avLst/>
              <a:gdLst/>
              <a:ahLst/>
              <a:cxnLst/>
              <a:rect r="r" b="b" t="t" l="l"/>
              <a:pathLst>
                <a:path h="124672" w="5324681">
                  <a:moveTo>
                    <a:pt x="0" y="0"/>
                  </a:moveTo>
                  <a:lnTo>
                    <a:pt x="5324681" y="0"/>
                  </a:lnTo>
                  <a:lnTo>
                    <a:pt x="5324681" y="124672"/>
                  </a:lnTo>
                  <a:lnTo>
                    <a:pt x="0" y="124672"/>
                  </a:lnTo>
                  <a:close/>
                </a:path>
              </a:pathLst>
            </a:custGeom>
            <a:solidFill>
              <a:srgbClr val="344A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324681" cy="181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898188" y="9078182"/>
            <a:ext cx="8101171" cy="45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99"/>
              </a:lnSpc>
            </a:pPr>
            <a:r>
              <a:rPr lang="en-US" sz="2713">
                <a:solidFill>
                  <a:srgbClr val="F4F4F4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Cyclistic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7869488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344A5E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CONCLUSION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597932" y="8205094"/>
            <a:ext cx="1216830" cy="781814"/>
          </a:xfrm>
          <a:custGeom>
            <a:avLst/>
            <a:gdLst/>
            <a:ahLst/>
            <a:cxnLst/>
            <a:rect r="r" b="b" t="t" l="l"/>
            <a:pathLst>
              <a:path h="781814" w="1216830">
                <a:moveTo>
                  <a:pt x="0" y="0"/>
                </a:moveTo>
                <a:lnTo>
                  <a:pt x="1216831" y="0"/>
                </a:lnTo>
                <a:lnTo>
                  <a:pt x="1216831" y="781813"/>
                </a:lnTo>
                <a:lnTo>
                  <a:pt x="0" y="781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3420064"/>
            <a:ext cx="4206299" cy="3361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5"/>
              </a:lnSpc>
            </a:pPr>
            <a:r>
              <a:rPr lang="en-US" sz="2400" spc="530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Casual Rider </a:t>
            </a:r>
          </a:p>
          <a:p>
            <a:pPr algn="l">
              <a:lnSpc>
                <a:spcPts val="3865"/>
              </a:lnSpc>
            </a:pPr>
            <a:r>
              <a:rPr lang="en-US" sz="2400" spc="530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have a higher average ride </a:t>
            </a:r>
          </a:p>
          <a:p>
            <a:pPr algn="l">
              <a:lnSpc>
                <a:spcPts val="3865"/>
              </a:lnSpc>
            </a:pPr>
            <a:r>
              <a:rPr lang="en-US" sz="2400" spc="530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length</a:t>
            </a:r>
          </a:p>
          <a:p>
            <a:pPr algn="l">
              <a:lnSpc>
                <a:spcPts val="3865"/>
              </a:lnSpc>
            </a:pPr>
            <a:r>
              <a:rPr lang="en-US" sz="2400" spc="530">
                <a:solidFill>
                  <a:srgbClr val="FF3131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( 20+ minutes)</a:t>
            </a:r>
            <a:r>
              <a:rPr lang="en-US" sz="2400" spc="530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 </a:t>
            </a:r>
          </a:p>
          <a:p>
            <a:pPr algn="l">
              <a:lnSpc>
                <a:spcPts val="3865"/>
              </a:lnSpc>
            </a:pPr>
            <a:r>
              <a:rPr lang="en-US" sz="2400" spc="530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than members </a:t>
            </a:r>
          </a:p>
          <a:p>
            <a:pPr algn="l">
              <a:lnSpc>
                <a:spcPts val="3865"/>
              </a:lnSpc>
            </a:pPr>
            <a:r>
              <a:rPr lang="en-US" sz="2400" spc="530">
                <a:solidFill>
                  <a:srgbClr val="8C52FF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(11 minutes)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97932" y="3420064"/>
            <a:ext cx="3696929" cy="287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5"/>
              </a:lnSpc>
            </a:pPr>
            <a:r>
              <a:rPr lang="en-US" sz="2400" spc="530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Casual Users and Member Users have a tendency to like more casual model bikes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670262" y="3420064"/>
            <a:ext cx="3696929" cy="2875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65"/>
              </a:lnSpc>
            </a:pPr>
            <a:r>
              <a:rPr lang="en-US" sz="2400" spc="530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Members user tend to on average </a:t>
            </a:r>
            <a:r>
              <a:rPr lang="en-US" sz="2400" spc="530">
                <a:solidFill>
                  <a:srgbClr val="8C52FF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150%</a:t>
            </a:r>
            <a:r>
              <a:rPr lang="en-US" sz="2400" spc="530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 more rides during anually then casual users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E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22452" y="2652535"/>
            <a:ext cx="3388048" cy="6605765"/>
            <a:chOff x="0" y="0"/>
            <a:chExt cx="3133810" cy="61100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33810" cy="6110070"/>
            </a:xfrm>
            <a:custGeom>
              <a:avLst/>
              <a:gdLst/>
              <a:ahLst/>
              <a:cxnLst/>
              <a:rect r="r" b="b" t="t" l="l"/>
              <a:pathLst>
                <a:path h="6110070" w="3133810">
                  <a:moveTo>
                    <a:pt x="3009350" y="6110070"/>
                  </a:moveTo>
                  <a:lnTo>
                    <a:pt x="124460" y="6110070"/>
                  </a:lnTo>
                  <a:cubicBezTo>
                    <a:pt x="55880" y="6110070"/>
                    <a:pt x="0" y="6054191"/>
                    <a:pt x="0" y="59856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5985611"/>
                  </a:lnTo>
                  <a:cubicBezTo>
                    <a:pt x="3133810" y="6054191"/>
                    <a:pt x="3077930" y="6110070"/>
                    <a:pt x="3009350" y="6110070"/>
                  </a:cubicBezTo>
                  <a:close/>
                </a:path>
              </a:pathLst>
            </a:custGeom>
            <a:solidFill>
              <a:srgbClr val="C8F6F2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3100699" y="2831432"/>
            <a:ext cx="2657633" cy="9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344A5E"/>
                </a:solidFill>
                <a:latin typeface="Body Grotesque Bold"/>
                <a:ea typeface="Body Grotesque Bold"/>
                <a:cs typeface="Body Grotesque Bold"/>
                <a:sym typeface="Body Grotesque Bold"/>
              </a:rPr>
              <a:t>Inform campaign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00699" y="4011214"/>
            <a:ext cx="2657633" cy="437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344A5E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casual user may know  about the bike rental, but may not know about the benefits of becoming a members, a lot of casuals are frequent users, making them aware of the benefits may attract them to become members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6995978" y="2652535"/>
            <a:ext cx="3388048" cy="6605765"/>
            <a:chOff x="0" y="0"/>
            <a:chExt cx="3133810" cy="61100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33810" cy="6110070"/>
            </a:xfrm>
            <a:custGeom>
              <a:avLst/>
              <a:gdLst/>
              <a:ahLst/>
              <a:cxnLst/>
              <a:rect r="r" b="b" t="t" l="l"/>
              <a:pathLst>
                <a:path h="6110070" w="3133810">
                  <a:moveTo>
                    <a:pt x="3009350" y="6110070"/>
                  </a:moveTo>
                  <a:lnTo>
                    <a:pt x="124460" y="6110070"/>
                  </a:lnTo>
                  <a:cubicBezTo>
                    <a:pt x="55880" y="6110070"/>
                    <a:pt x="0" y="6054191"/>
                    <a:pt x="0" y="59856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5985611"/>
                  </a:lnTo>
                  <a:cubicBezTo>
                    <a:pt x="3133810" y="6054191"/>
                    <a:pt x="3077930" y="6110070"/>
                    <a:pt x="3009350" y="6110070"/>
                  </a:cubicBezTo>
                  <a:close/>
                </a:path>
              </a:pathLst>
            </a:custGeom>
            <a:solidFill>
              <a:srgbClr val="9FE4DE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0969504" y="2652535"/>
            <a:ext cx="3388048" cy="6605765"/>
            <a:chOff x="0" y="0"/>
            <a:chExt cx="3133810" cy="61100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133810" cy="6110070"/>
            </a:xfrm>
            <a:custGeom>
              <a:avLst/>
              <a:gdLst/>
              <a:ahLst/>
              <a:cxnLst/>
              <a:rect r="r" b="b" t="t" l="l"/>
              <a:pathLst>
                <a:path h="6110070" w="3133810">
                  <a:moveTo>
                    <a:pt x="3009350" y="6110070"/>
                  </a:moveTo>
                  <a:lnTo>
                    <a:pt x="124460" y="6110070"/>
                  </a:lnTo>
                  <a:cubicBezTo>
                    <a:pt x="55880" y="6110070"/>
                    <a:pt x="0" y="6054191"/>
                    <a:pt x="0" y="598561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5985611"/>
                  </a:lnTo>
                  <a:cubicBezTo>
                    <a:pt x="3133810" y="6054191"/>
                    <a:pt x="3077930" y="6110070"/>
                    <a:pt x="3009350" y="6110070"/>
                  </a:cubicBezTo>
                  <a:close/>
                </a:path>
              </a:pathLst>
            </a:custGeom>
            <a:solidFill>
              <a:srgbClr val="75CFC7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54040" y="2831432"/>
            <a:ext cx="2657633" cy="916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344A5E"/>
                </a:solidFill>
                <a:latin typeface="Body Grotesque Bold"/>
                <a:ea typeface="Body Grotesque Bold"/>
                <a:cs typeface="Body Grotesque Bold"/>
                <a:sym typeface="Body Grotesque Bold"/>
              </a:rPr>
              <a:t>Introduce new designs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334712" y="4011214"/>
            <a:ext cx="2657633" cy="357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344A5E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Introducing colorfull and themed design bikes, will help attract the younger audience, making it more attractive to them, can bring them with their parents.</a:t>
            </a:r>
          </a:p>
          <a:p>
            <a:pPr algn="l" marL="0" indent="0" lvl="0">
              <a:lnSpc>
                <a:spcPts val="315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150624" y="587883"/>
            <a:ext cx="8923759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344A5E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RECOMENDATIONS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38246" y="2849212"/>
            <a:ext cx="2657633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344A5E"/>
                </a:solidFill>
                <a:latin typeface="Body Grotesque Bold"/>
                <a:ea typeface="Body Grotesque Bold"/>
                <a:cs typeface="Body Grotesque Bold"/>
                <a:sym typeface="Body Grotesque Bold"/>
              </a:rPr>
              <a:t>Advertisement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269884" y="4011214"/>
            <a:ext cx="2657633" cy="4377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344A5E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During the months of July-September, make a campaign during summer break, to make new members by making discount to families than bring their children and become members, this will help get new users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E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92611" y="8363541"/>
            <a:ext cx="8223711" cy="3086100"/>
            <a:chOff x="0" y="0"/>
            <a:chExt cx="2165916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65916" cy="812800"/>
            </a:xfrm>
            <a:custGeom>
              <a:avLst/>
              <a:gdLst/>
              <a:ahLst/>
              <a:cxnLst/>
              <a:rect r="r" b="b" t="t" l="l"/>
              <a:pathLst>
                <a:path h="812800" w="2165916">
                  <a:moveTo>
                    <a:pt x="0" y="0"/>
                  </a:moveTo>
                  <a:lnTo>
                    <a:pt x="2165916" y="0"/>
                  </a:lnTo>
                  <a:lnTo>
                    <a:pt x="216591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344A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165916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531100" y="478"/>
            <a:ext cx="10756900" cy="10287000"/>
            <a:chOff x="0" y="0"/>
            <a:chExt cx="2833093" cy="2709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33093" cy="2709333"/>
            </a:xfrm>
            <a:custGeom>
              <a:avLst/>
              <a:gdLst/>
              <a:ahLst/>
              <a:cxnLst/>
              <a:rect r="r" b="b" t="t" l="l"/>
              <a:pathLst>
                <a:path h="2709333" w="2833093">
                  <a:moveTo>
                    <a:pt x="0" y="0"/>
                  </a:moveTo>
                  <a:lnTo>
                    <a:pt x="2833093" y="0"/>
                  </a:lnTo>
                  <a:lnTo>
                    <a:pt x="283309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4DB6A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2833093" cy="27664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453390" indent="-226695" lvl="1">
                <a:lnSpc>
                  <a:spcPts val="3150"/>
                </a:lnSpc>
                <a:buAutoNum type="arabicPeriod" startAt="1"/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240605" y="3321509"/>
            <a:ext cx="7724964" cy="54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4074"/>
              </a:lnSpc>
              <a:buFont typeface="Arial"/>
              <a:buChar char="•"/>
            </a:pPr>
            <a:r>
              <a:rPr lang="en-US" sz="4200">
                <a:solidFill>
                  <a:srgbClr val="344A5E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What are we talking about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40605" y="4387645"/>
            <a:ext cx="7724964" cy="54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4074"/>
              </a:lnSpc>
              <a:buFont typeface="Arial"/>
              <a:buChar char="•"/>
            </a:pPr>
            <a:r>
              <a:rPr lang="en-US" sz="4200">
                <a:solidFill>
                  <a:srgbClr val="344A5E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The Data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40605" y="6519915"/>
            <a:ext cx="7724964" cy="541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4074"/>
              </a:lnSpc>
              <a:buFont typeface="Arial"/>
              <a:buChar char="•"/>
            </a:pPr>
            <a:r>
              <a:rPr lang="en-US" sz="4200">
                <a:solidFill>
                  <a:srgbClr val="344A5E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Recomendations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240605" y="5453780"/>
            <a:ext cx="7724964" cy="1056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4074"/>
              </a:lnSpc>
              <a:buFont typeface="Arial"/>
              <a:buChar char="•"/>
            </a:pPr>
            <a:r>
              <a:rPr lang="en-US" sz="4200">
                <a:solidFill>
                  <a:srgbClr val="344A5E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Conclusions</a:t>
            </a:r>
          </a:p>
          <a:p>
            <a:pPr algn="l">
              <a:lnSpc>
                <a:spcPts val="407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590444" y="6519105"/>
            <a:ext cx="5397925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344A5E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ÍNDICE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4DB6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95361" y="6102306"/>
            <a:ext cx="21074365" cy="4841098"/>
            <a:chOff x="0" y="0"/>
            <a:chExt cx="5550450" cy="12750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50450" cy="1275022"/>
            </a:xfrm>
            <a:custGeom>
              <a:avLst/>
              <a:gdLst/>
              <a:ahLst/>
              <a:cxnLst/>
              <a:rect r="r" b="b" t="t" l="l"/>
              <a:pathLst>
                <a:path h="1275022" w="5550450">
                  <a:moveTo>
                    <a:pt x="0" y="0"/>
                  </a:moveTo>
                  <a:lnTo>
                    <a:pt x="5550450" y="0"/>
                  </a:lnTo>
                  <a:lnTo>
                    <a:pt x="5550450" y="1275022"/>
                  </a:lnTo>
                  <a:lnTo>
                    <a:pt x="0" y="1275022"/>
                  </a:lnTo>
                  <a:close/>
                </a:path>
              </a:pathLst>
            </a:custGeom>
            <a:solidFill>
              <a:srgbClr val="EEF8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550450" cy="1332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019175"/>
            <a:ext cx="15821984" cy="5194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93"/>
              </a:lnSpc>
            </a:pPr>
            <a:r>
              <a:rPr lang="en-US" sz="11411">
                <a:solidFill>
                  <a:srgbClr val="344A5E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WHAT ARE WE </a:t>
            </a:r>
          </a:p>
          <a:p>
            <a:pPr algn="l">
              <a:lnSpc>
                <a:spcPts val="13693"/>
              </a:lnSpc>
            </a:pPr>
            <a:r>
              <a:rPr lang="en-US" sz="11411">
                <a:solidFill>
                  <a:srgbClr val="344A5E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TALKING </a:t>
            </a:r>
          </a:p>
          <a:p>
            <a:pPr algn="l" marL="0" indent="0" lvl="0">
              <a:lnSpc>
                <a:spcPts val="13693"/>
              </a:lnSpc>
              <a:spcBef>
                <a:spcPct val="0"/>
              </a:spcBef>
            </a:pPr>
            <a:r>
              <a:rPr lang="en-US" sz="11411">
                <a:solidFill>
                  <a:srgbClr val="344A5E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ABOUT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80073" y="5632405"/>
            <a:ext cx="380792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3500">
                <a:solidFill>
                  <a:srgbClr val="344A5E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Cyclistic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10771" y="9125807"/>
            <a:ext cx="20217147" cy="473365"/>
            <a:chOff x="0" y="0"/>
            <a:chExt cx="5324681" cy="1246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24681" cy="124672"/>
            </a:xfrm>
            <a:custGeom>
              <a:avLst/>
              <a:gdLst/>
              <a:ahLst/>
              <a:cxnLst/>
              <a:rect r="r" b="b" t="t" l="l"/>
              <a:pathLst>
                <a:path h="124672" w="5324681">
                  <a:moveTo>
                    <a:pt x="0" y="0"/>
                  </a:moveTo>
                  <a:lnTo>
                    <a:pt x="5324681" y="0"/>
                  </a:lnTo>
                  <a:lnTo>
                    <a:pt x="5324681" y="124672"/>
                  </a:lnTo>
                  <a:lnTo>
                    <a:pt x="0" y="124672"/>
                  </a:lnTo>
                  <a:close/>
                </a:path>
              </a:pathLst>
            </a:custGeom>
            <a:solidFill>
              <a:srgbClr val="344A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324681" cy="181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898188" y="9078182"/>
            <a:ext cx="8101171" cy="45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99"/>
              </a:lnSpc>
            </a:pPr>
            <a:r>
              <a:rPr lang="en-US" sz="2713">
                <a:solidFill>
                  <a:srgbClr val="F4F4F4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Cyclistic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019175"/>
            <a:ext cx="7869488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344A5E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OBJECTIVES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5597932" y="8205094"/>
            <a:ext cx="1216830" cy="781814"/>
          </a:xfrm>
          <a:custGeom>
            <a:avLst/>
            <a:gdLst/>
            <a:ahLst/>
            <a:cxnLst/>
            <a:rect r="r" b="b" t="t" l="l"/>
            <a:pathLst>
              <a:path h="781814" w="1216830">
                <a:moveTo>
                  <a:pt x="0" y="0"/>
                </a:moveTo>
                <a:lnTo>
                  <a:pt x="1216831" y="0"/>
                </a:lnTo>
                <a:lnTo>
                  <a:pt x="1216831" y="781813"/>
                </a:lnTo>
                <a:lnTo>
                  <a:pt x="0" y="781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2962122"/>
            <a:ext cx="15299623" cy="1935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78"/>
              </a:lnSpc>
            </a:pPr>
            <a:r>
              <a:rPr lang="en-US" sz="3452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Determine how </a:t>
            </a:r>
            <a:r>
              <a:rPr lang="en-US" sz="3452">
                <a:solidFill>
                  <a:srgbClr val="5E17EB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annual members</a:t>
            </a:r>
            <a:r>
              <a:rPr lang="en-US" sz="3452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 and </a:t>
            </a:r>
            <a:r>
              <a:rPr lang="en-US" sz="3452">
                <a:solidFill>
                  <a:srgbClr val="FF3131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casual riders</a:t>
            </a:r>
            <a:r>
              <a:rPr lang="en-US" sz="3452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 use Cyclistic Bikes differently, </a:t>
            </a:r>
            <a:r>
              <a:rPr lang="en-US" sz="3452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and How to use digital media to influence </a:t>
            </a:r>
            <a:r>
              <a:rPr lang="en-US" sz="3452">
                <a:solidFill>
                  <a:srgbClr val="FF5757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casual riders</a:t>
            </a:r>
            <a:r>
              <a:rPr lang="en-US" sz="3452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 to become members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4DB6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095361" y="6102306"/>
            <a:ext cx="21074365" cy="4841098"/>
            <a:chOff x="0" y="0"/>
            <a:chExt cx="5550450" cy="127502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550450" cy="1275022"/>
            </a:xfrm>
            <a:custGeom>
              <a:avLst/>
              <a:gdLst/>
              <a:ahLst/>
              <a:cxnLst/>
              <a:rect r="r" b="b" t="t" l="l"/>
              <a:pathLst>
                <a:path h="1275022" w="5550450">
                  <a:moveTo>
                    <a:pt x="0" y="0"/>
                  </a:moveTo>
                  <a:lnTo>
                    <a:pt x="5550450" y="0"/>
                  </a:lnTo>
                  <a:lnTo>
                    <a:pt x="5550450" y="1275022"/>
                  </a:lnTo>
                  <a:lnTo>
                    <a:pt x="0" y="1275022"/>
                  </a:lnTo>
                  <a:close/>
                </a:path>
              </a:pathLst>
            </a:custGeom>
            <a:solidFill>
              <a:srgbClr val="EEF8F1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550450" cy="1332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019175"/>
            <a:ext cx="15821984" cy="346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693"/>
              </a:lnSpc>
              <a:spcBef>
                <a:spcPct val="0"/>
              </a:spcBef>
            </a:pPr>
            <a:r>
              <a:rPr lang="en-US" sz="11411">
                <a:solidFill>
                  <a:srgbClr val="344A5E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CASUAL VS MEMBERS TENDENCIES OF BIKE RIDING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80073" y="5632405"/>
            <a:ext cx="3807927" cy="46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500"/>
              </a:lnSpc>
            </a:pPr>
            <a:r>
              <a:rPr lang="en-US" sz="3500">
                <a:solidFill>
                  <a:srgbClr val="344A5E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Cyclistic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10771" y="9125807"/>
            <a:ext cx="20217147" cy="473365"/>
            <a:chOff x="0" y="0"/>
            <a:chExt cx="5324681" cy="1246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24681" cy="124672"/>
            </a:xfrm>
            <a:custGeom>
              <a:avLst/>
              <a:gdLst/>
              <a:ahLst/>
              <a:cxnLst/>
              <a:rect r="r" b="b" t="t" l="l"/>
              <a:pathLst>
                <a:path h="124672" w="5324681">
                  <a:moveTo>
                    <a:pt x="0" y="0"/>
                  </a:moveTo>
                  <a:lnTo>
                    <a:pt x="5324681" y="0"/>
                  </a:lnTo>
                  <a:lnTo>
                    <a:pt x="5324681" y="124672"/>
                  </a:lnTo>
                  <a:lnTo>
                    <a:pt x="0" y="124672"/>
                  </a:lnTo>
                  <a:close/>
                </a:path>
              </a:pathLst>
            </a:custGeom>
            <a:solidFill>
              <a:srgbClr val="344A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324681" cy="181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97932" y="8205094"/>
            <a:ext cx="1216830" cy="781814"/>
          </a:xfrm>
          <a:custGeom>
            <a:avLst/>
            <a:gdLst/>
            <a:ahLst/>
            <a:cxnLst/>
            <a:rect r="r" b="b" t="t" l="l"/>
            <a:pathLst>
              <a:path h="781814" w="1216830">
                <a:moveTo>
                  <a:pt x="0" y="0"/>
                </a:moveTo>
                <a:lnTo>
                  <a:pt x="1216831" y="0"/>
                </a:lnTo>
                <a:lnTo>
                  <a:pt x="1216831" y="781813"/>
                </a:lnTo>
                <a:lnTo>
                  <a:pt x="0" y="781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509907" y="389748"/>
            <a:ext cx="10337405" cy="5979194"/>
          </a:xfrm>
          <a:custGeom>
            <a:avLst/>
            <a:gdLst/>
            <a:ahLst/>
            <a:cxnLst/>
            <a:rect r="r" b="b" t="t" l="l"/>
            <a:pathLst>
              <a:path h="5979194" w="10337405">
                <a:moveTo>
                  <a:pt x="0" y="0"/>
                </a:moveTo>
                <a:lnTo>
                  <a:pt x="10337404" y="0"/>
                </a:lnTo>
                <a:lnTo>
                  <a:pt x="10337404" y="5979194"/>
                </a:lnTo>
                <a:lnTo>
                  <a:pt x="0" y="597919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898188" y="9078182"/>
            <a:ext cx="8101171" cy="45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99"/>
              </a:lnSpc>
            </a:pPr>
            <a:r>
              <a:rPr lang="en-US" sz="2713">
                <a:solidFill>
                  <a:srgbClr val="F4F4F4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Cyclistic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5460" y="380223"/>
            <a:ext cx="7869488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344A5E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RIDE </a:t>
            </a:r>
          </a:p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44A5E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LENGTHS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65460" y="4161153"/>
            <a:ext cx="5289464" cy="1872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6"/>
              </a:lnSpc>
            </a:pPr>
            <a:r>
              <a:rPr lang="en-US" sz="3364">
                <a:solidFill>
                  <a:srgbClr val="FF5757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Casual</a:t>
            </a:r>
            <a:r>
              <a:rPr lang="en-US" sz="3364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 riders have an higher average ride length than </a:t>
            </a:r>
            <a:r>
              <a:rPr lang="en-US" sz="3364">
                <a:solidFill>
                  <a:srgbClr val="8C52FF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members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10771" y="9125807"/>
            <a:ext cx="20217147" cy="473365"/>
            <a:chOff x="0" y="0"/>
            <a:chExt cx="5324681" cy="1246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24681" cy="124672"/>
            </a:xfrm>
            <a:custGeom>
              <a:avLst/>
              <a:gdLst/>
              <a:ahLst/>
              <a:cxnLst/>
              <a:rect r="r" b="b" t="t" l="l"/>
              <a:pathLst>
                <a:path h="124672" w="5324681">
                  <a:moveTo>
                    <a:pt x="0" y="0"/>
                  </a:moveTo>
                  <a:lnTo>
                    <a:pt x="5324681" y="0"/>
                  </a:lnTo>
                  <a:lnTo>
                    <a:pt x="5324681" y="124672"/>
                  </a:lnTo>
                  <a:lnTo>
                    <a:pt x="0" y="124672"/>
                  </a:lnTo>
                  <a:close/>
                </a:path>
              </a:pathLst>
            </a:custGeom>
            <a:solidFill>
              <a:srgbClr val="344A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324681" cy="181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97932" y="8205094"/>
            <a:ext cx="1216830" cy="781814"/>
          </a:xfrm>
          <a:custGeom>
            <a:avLst/>
            <a:gdLst/>
            <a:ahLst/>
            <a:cxnLst/>
            <a:rect r="r" b="b" t="t" l="l"/>
            <a:pathLst>
              <a:path h="781814" w="1216830">
                <a:moveTo>
                  <a:pt x="0" y="0"/>
                </a:moveTo>
                <a:lnTo>
                  <a:pt x="1216831" y="0"/>
                </a:lnTo>
                <a:lnTo>
                  <a:pt x="1216831" y="781813"/>
                </a:lnTo>
                <a:lnTo>
                  <a:pt x="0" y="781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67169" y="1130728"/>
            <a:ext cx="10032191" cy="5945404"/>
          </a:xfrm>
          <a:custGeom>
            <a:avLst/>
            <a:gdLst/>
            <a:ahLst/>
            <a:cxnLst/>
            <a:rect r="r" b="b" t="t" l="l"/>
            <a:pathLst>
              <a:path h="5945404" w="10032191">
                <a:moveTo>
                  <a:pt x="0" y="0"/>
                </a:moveTo>
                <a:lnTo>
                  <a:pt x="10032190" y="0"/>
                </a:lnTo>
                <a:lnTo>
                  <a:pt x="10032190" y="5945405"/>
                </a:lnTo>
                <a:lnTo>
                  <a:pt x="0" y="594540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898188" y="9078182"/>
            <a:ext cx="8101171" cy="45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99"/>
              </a:lnSpc>
            </a:pPr>
            <a:r>
              <a:rPr lang="en-US" sz="2713">
                <a:solidFill>
                  <a:srgbClr val="F4F4F4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Cyclistic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21696" y="510818"/>
            <a:ext cx="7869488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>
                <a:solidFill>
                  <a:srgbClr val="344A5E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NUMBER</a:t>
            </a:r>
          </a:p>
          <a:p>
            <a:pPr algn="l" marL="0" indent="0" lvl="0">
              <a:lnSpc>
                <a:spcPts val="9600"/>
              </a:lnSpc>
              <a:spcBef>
                <a:spcPct val="0"/>
              </a:spcBef>
            </a:pPr>
            <a:r>
              <a:rPr lang="en-US" sz="8000">
                <a:solidFill>
                  <a:srgbClr val="344A5E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 OF RIDES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7408" y="3857651"/>
            <a:ext cx="5289464" cy="314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6"/>
              </a:lnSpc>
            </a:pPr>
            <a:r>
              <a:rPr lang="en-US" sz="3364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Members make more rides than casual users.</a:t>
            </a:r>
          </a:p>
          <a:p>
            <a:pPr algn="just">
              <a:lnSpc>
                <a:spcPts val="5046"/>
              </a:lnSpc>
            </a:pPr>
            <a:r>
              <a:rPr lang="en-US" sz="3364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The months of august- september  has the most users in the year.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10771" y="9125807"/>
            <a:ext cx="20217147" cy="473365"/>
            <a:chOff x="0" y="0"/>
            <a:chExt cx="5324681" cy="1246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24681" cy="124672"/>
            </a:xfrm>
            <a:custGeom>
              <a:avLst/>
              <a:gdLst/>
              <a:ahLst/>
              <a:cxnLst/>
              <a:rect r="r" b="b" t="t" l="l"/>
              <a:pathLst>
                <a:path h="124672" w="5324681">
                  <a:moveTo>
                    <a:pt x="0" y="0"/>
                  </a:moveTo>
                  <a:lnTo>
                    <a:pt x="5324681" y="0"/>
                  </a:lnTo>
                  <a:lnTo>
                    <a:pt x="5324681" y="124672"/>
                  </a:lnTo>
                  <a:lnTo>
                    <a:pt x="0" y="124672"/>
                  </a:lnTo>
                  <a:close/>
                </a:path>
              </a:pathLst>
            </a:custGeom>
            <a:solidFill>
              <a:srgbClr val="344A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324681" cy="181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97932" y="8205094"/>
            <a:ext cx="1216830" cy="781814"/>
          </a:xfrm>
          <a:custGeom>
            <a:avLst/>
            <a:gdLst/>
            <a:ahLst/>
            <a:cxnLst/>
            <a:rect r="r" b="b" t="t" l="l"/>
            <a:pathLst>
              <a:path h="781814" w="1216830">
                <a:moveTo>
                  <a:pt x="0" y="0"/>
                </a:moveTo>
                <a:lnTo>
                  <a:pt x="1216831" y="0"/>
                </a:lnTo>
                <a:lnTo>
                  <a:pt x="1216831" y="781813"/>
                </a:lnTo>
                <a:lnTo>
                  <a:pt x="0" y="781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057521" y="453865"/>
            <a:ext cx="9941838" cy="6024773"/>
          </a:xfrm>
          <a:custGeom>
            <a:avLst/>
            <a:gdLst/>
            <a:ahLst/>
            <a:cxnLst/>
            <a:rect r="r" b="b" t="t" l="l"/>
            <a:pathLst>
              <a:path h="6024773" w="9941838">
                <a:moveTo>
                  <a:pt x="0" y="0"/>
                </a:moveTo>
                <a:lnTo>
                  <a:pt x="9941838" y="0"/>
                </a:lnTo>
                <a:lnTo>
                  <a:pt x="9941838" y="6024773"/>
                </a:lnTo>
                <a:lnTo>
                  <a:pt x="0" y="602477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898188" y="9078182"/>
            <a:ext cx="8101171" cy="45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99"/>
              </a:lnSpc>
            </a:pPr>
            <a:r>
              <a:rPr lang="en-US" sz="2713">
                <a:solidFill>
                  <a:srgbClr val="F4F4F4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Cyclistic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3512" y="814320"/>
            <a:ext cx="7869488" cy="303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344A5E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TYPES OF</a:t>
            </a:r>
          </a:p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344A5E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BIKES USE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1303" y="4411869"/>
            <a:ext cx="5289464" cy="314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6"/>
              </a:lnSpc>
            </a:pPr>
            <a:r>
              <a:rPr lang="en-US" sz="3364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Casual users tend to use more classic bikes than others models. </a:t>
            </a:r>
          </a:p>
          <a:p>
            <a:pPr algn="just">
              <a:lnSpc>
                <a:spcPts val="5046"/>
              </a:lnSpc>
            </a:pPr>
            <a:r>
              <a:rPr lang="en-US" sz="3364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September has a surge of users of electric bikes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8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10771" y="9125807"/>
            <a:ext cx="20217147" cy="473365"/>
            <a:chOff x="0" y="0"/>
            <a:chExt cx="5324681" cy="1246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324681" cy="124672"/>
            </a:xfrm>
            <a:custGeom>
              <a:avLst/>
              <a:gdLst/>
              <a:ahLst/>
              <a:cxnLst/>
              <a:rect r="r" b="b" t="t" l="l"/>
              <a:pathLst>
                <a:path h="124672" w="5324681">
                  <a:moveTo>
                    <a:pt x="0" y="0"/>
                  </a:moveTo>
                  <a:lnTo>
                    <a:pt x="5324681" y="0"/>
                  </a:lnTo>
                  <a:lnTo>
                    <a:pt x="5324681" y="124672"/>
                  </a:lnTo>
                  <a:lnTo>
                    <a:pt x="0" y="124672"/>
                  </a:lnTo>
                  <a:close/>
                </a:path>
              </a:pathLst>
            </a:custGeom>
            <a:solidFill>
              <a:srgbClr val="344A5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324681" cy="181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597932" y="8205094"/>
            <a:ext cx="1216830" cy="781814"/>
          </a:xfrm>
          <a:custGeom>
            <a:avLst/>
            <a:gdLst/>
            <a:ahLst/>
            <a:cxnLst/>
            <a:rect r="r" b="b" t="t" l="l"/>
            <a:pathLst>
              <a:path h="781814" w="1216830">
                <a:moveTo>
                  <a:pt x="0" y="0"/>
                </a:moveTo>
                <a:lnTo>
                  <a:pt x="1216831" y="0"/>
                </a:lnTo>
                <a:lnTo>
                  <a:pt x="1216831" y="781813"/>
                </a:lnTo>
                <a:lnTo>
                  <a:pt x="0" y="7818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386761" y="559370"/>
            <a:ext cx="9360888" cy="6197134"/>
          </a:xfrm>
          <a:custGeom>
            <a:avLst/>
            <a:gdLst/>
            <a:ahLst/>
            <a:cxnLst/>
            <a:rect r="r" b="b" t="t" l="l"/>
            <a:pathLst>
              <a:path h="6197134" w="9360888">
                <a:moveTo>
                  <a:pt x="0" y="0"/>
                </a:moveTo>
                <a:lnTo>
                  <a:pt x="9360888" y="0"/>
                </a:lnTo>
                <a:lnTo>
                  <a:pt x="9360888" y="6197134"/>
                </a:lnTo>
                <a:lnTo>
                  <a:pt x="0" y="61971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898188" y="9078182"/>
            <a:ext cx="8101171" cy="45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799"/>
              </a:lnSpc>
            </a:pPr>
            <a:r>
              <a:rPr lang="en-US" sz="2713">
                <a:solidFill>
                  <a:srgbClr val="F4F4F4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Cyclistic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3512" y="814320"/>
            <a:ext cx="7869488" cy="303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9"/>
              </a:lnSpc>
            </a:pPr>
            <a:r>
              <a:rPr lang="en-US" sz="9999">
                <a:solidFill>
                  <a:srgbClr val="344A5E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TYPES OF</a:t>
            </a:r>
          </a:p>
          <a:p>
            <a:pPr algn="l" marL="0" indent="0" lvl="0">
              <a:lnSpc>
                <a:spcPts val="11999"/>
              </a:lnSpc>
              <a:spcBef>
                <a:spcPct val="0"/>
              </a:spcBef>
            </a:pPr>
            <a:r>
              <a:rPr lang="en-US" sz="9999">
                <a:solidFill>
                  <a:srgbClr val="344A5E"/>
                </a:solidFill>
                <a:latin typeface="Londrina Solid Heavy"/>
                <a:ea typeface="Londrina Solid Heavy"/>
                <a:cs typeface="Londrina Solid Heavy"/>
                <a:sym typeface="Londrina Solid Heavy"/>
              </a:rPr>
              <a:t>BIKES USE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61303" y="4411869"/>
            <a:ext cx="5289464" cy="3148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6"/>
              </a:lnSpc>
            </a:pPr>
            <a:r>
              <a:rPr lang="en-US" sz="3364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Member users tend to use more classic bikes than others models. </a:t>
            </a:r>
          </a:p>
          <a:p>
            <a:pPr algn="just">
              <a:lnSpc>
                <a:spcPts val="5046"/>
              </a:lnSpc>
            </a:pPr>
            <a:r>
              <a:rPr lang="en-US" sz="3364">
                <a:solidFill>
                  <a:srgbClr val="000000"/>
                </a:solidFill>
                <a:latin typeface="Body Grotesque"/>
                <a:ea typeface="Body Grotesque"/>
                <a:cs typeface="Body Grotesque"/>
                <a:sym typeface="Body Grotesque"/>
              </a:rPr>
              <a:t>September has a surge of users of electric bikes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DAGKR6hnOrY</dc:identifier>
  <dcterms:modified xsi:type="dcterms:W3CDTF">2011-08-01T06:04:30Z</dcterms:modified>
  <cp:revision>1</cp:revision>
  <dc:title>Presentación Proyecto Equipo Ciclismo Bicicleta Fotos Moderno Deportivo Verde Azul</dc:title>
</cp:coreProperties>
</file>