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598" autoAdjust="0"/>
  </p:normalViewPr>
  <p:slideViewPr>
    <p:cSldViewPr>
      <p:cViewPr varScale="1">
        <p:scale>
          <a:sx n="71" d="100"/>
          <a:sy n="71" d="100"/>
        </p:scale>
        <p:origin x="67" y="27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7/13/2019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7/13/2019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Northwind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 Final Project</a:t>
            </a:r>
          </a:p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D46D-F41E-4F35-A54F-53E63856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3B95-F30F-40DA-8CF3-271DF2C452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8513" y="1257300"/>
            <a:ext cx="10287000" cy="4190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Northwind database: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91 customers in 21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77 food products from 29 global suppliers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2,155 product sales spanning 18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9 Northwind salespersons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51,317 units sold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$1,265,793 in revenue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7AB95-5E40-414C-AFC6-C9EF3EAD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42" y="0"/>
            <a:ext cx="5209683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7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14B1-E249-485B-8BB8-E60B2ACF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52E4-0D97-47F8-9AF5-BF557DCB0EA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89868" y="685800"/>
            <a:ext cx="10287000" cy="4838699"/>
          </a:xfrm>
        </p:spPr>
        <p:txBody>
          <a:bodyPr/>
          <a:lstStyle/>
          <a:p>
            <a:r>
              <a:rPr lang="en-US" dirty="0"/>
              <a:t>Q1: Does discount amount affect the product quantity in an order?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Q2: Does the salesperson impact value of a sale? If so, can this be correlated to the reporting structure within the company?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Q3: Do certain products sell better/worse in different regions?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Q4: Does the time of year affect the amount of each category that is ordered?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502C-D9DD-4725-B614-92D87B8D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5486400"/>
            <a:ext cx="7467600" cy="1066800"/>
          </a:xfrm>
        </p:spPr>
        <p:txBody>
          <a:bodyPr>
            <a:normAutofit/>
          </a:bodyPr>
          <a:lstStyle/>
          <a:p>
            <a:r>
              <a:rPr lang="en-US" dirty="0"/>
              <a:t>Q1: Does discount amount effect the</a:t>
            </a:r>
            <a:br>
              <a:rPr lang="en-US" dirty="0"/>
            </a:br>
            <a:r>
              <a:rPr lang="en-US" dirty="0"/>
              <a:t> product quantity in an order?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DD474-BEAF-4138-9DE4-918D95F3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85800"/>
            <a:ext cx="6781800" cy="385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3868E-AFCC-47A7-B1C6-EB618A45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164269"/>
            <a:ext cx="4524375" cy="2950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D3D5C-470A-4D2F-AD70-6D4DCB08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1" y="3429000"/>
            <a:ext cx="4524375" cy="29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B4F368-CE55-45ED-9C38-E3666716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5" y="151044"/>
            <a:ext cx="6407252" cy="480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71C0F-F4D7-464C-A19B-1A5F93A7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3390626"/>
            <a:ext cx="5251899" cy="1561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13870-AAAA-4874-AC0A-6014DFAB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486400"/>
            <a:ext cx="1097137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Q2: Does the salesperson impact value of a sale? If so, can this be correlated to the reporting structure within the company?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CE863-F32E-4E64-9640-0147E1C5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758" y="381000"/>
            <a:ext cx="3914805" cy="261596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42C2959-A8AB-419A-A15B-DB9C4EAA7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4" y="151044"/>
            <a:ext cx="640725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B99931-BE4C-4054-ABFA-DD94EF26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76" y="313220"/>
            <a:ext cx="8039092" cy="4114796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C6B31-C7F1-4213-AD97-9D7E9565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76" y="313220"/>
            <a:ext cx="8039092" cy="4114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B91005D-0B13-429B-A88D-A897D784C8F0}"/>
              </a:ext>
            </a:extLst>
          </p:cNvPr>
          <p:cNvGrpSpPr/>
          <p:nvPr/>
        </p:nvGrpSpPr>
        <p:grpSpPr>
          <a:xfrm>
            <a:off x="2076055" y="313220"/>
            <a:ext cx="8036713" cy="4114800"/>
            <a:chOff x="303212" y="228597"/>
            <a:chExt cx="9524999" cy="487680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F5312F-9956-44C7-9988-26C7B6431EB8}"/>
                </a:ext>
              </a:extLst>
            </p:cNvPr>
            <p:cNvGrpSpPr/>
            <p:nvPr/>
          </p:nvGrpSpPr>
          <p:grpSpPr>
            <a:xfrm>
              <a:off x="8228012" y="228597"/>
              <a:ext cx="1600199" cy="4876803"/>
              <a:chOff x="8228012" y="228595"/>
              <a:chExt cx="1600199" cy="487680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216919-C52B-4C21-9E27-F644F16076DA}"/>
                  </a:ext>
                </a:extLst>
              </p:cNvPr>
              <p:cNvGrpSpPr/>
              <p:nvPr/>
            </p:nvGrpSpPr>
            <p:grpSpPr>
              <a:xfrm>
                <a:off x="8228012" y="228597"/>
                <a:ext cx="875196" cy="4876801"/>
                <a:chOff x="8228012" y="228597"/>
                <a:chExt cx="875196" cy="487680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238F8B1-F15D-4FC8-9702-C66D4D83C8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449" b="5798"/>
                <a:stretch/>
              </p:blipFill>
              <p:spPr>
                <a:xfrm>
                  <a:off x="8228012" y="228597"/>
                  <a:ext cx="722796" cy="4876801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EDB43E88-67A8-4FC6-B136-77C86CF8CD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449" b="5798"/>
                <a:stretch/>
              </p:blipFill>
              <p:spPr>
                <a:xfrm>
                  <a:off x="8380412" y="228598"/>
                  <a:ext cx="722796" cy="48768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DBB0758-07A2-45DA-B320-8048103047E4}"/>
                  </a:ext>
                </a:extLst>
              </p:cNvPr>
              <p:cNvGrpSpPr/>
              <p:nvPr/>
            </p:nvGrpSpPr>
            <p:grpSpPr>
              <a:xfrm>
                <a:off x="8761412" y="228595"/>
                <a:ext cx="1066799" cy="4876802"/>
                <a:chOff x="8800616" y="228595"/>
                <a:chExt cx="1066799" cy="4876802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B0D24B2-6160-4D2F-B002-5EB268C0C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449" b="5798"/>
                <a:stretch/>
              </p:blipFill>
              <p:spPr>
                <a:xfrm>
                  <a:off x="8800616" y="228595"/>
                  <a:ext cx="722796" cy="4876802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6478A3B-6C75-4554-9CF4-3C774E69E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449" b="5798"/>
                <a:stretch/>
              </p:blipFill>
              <p:spPr>
                <a:xfrm>
                  <a:off x="9144619" y="228596"/>
                  <a:ext cx="722796" cy="4876801"/>
                </a:xfrm>
                <a:prstGeom prst="rect">
                  <a:avLst/>
                </a:prstGeom>
              </p:spPr>
            </p:pic>
          </p:grpSp>
        </p:grp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041609-1642-4F38-A971-AFE02A157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12" y="228600"/>
              <a:ext cx="7984488" cy="48768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64C184-52DE-4472-8BF3-43D5A39F3C04}"/>
                </a:ext>
              </a:extLst>
            </p:cNvPr>
            <p:cNvGrpSpPr/>
            <p:nvPr/>
          </p:nvGrpSpPr>
          <p:grpSpPr>
            <a:xfrm>
              <a:off x="8257800" y="1533525"/>
              <a:ext cx="1295400" cy="3495675"/>
              <a:chOff x="8380412" y="1524000"/>
              <a:chExt cx="1295400" cy="349567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69F95BE-411D-42F8-9174-3C7E1DB270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16326"/>
              <a:stretch/>
            </p:blipFill>
            <p:spPr>
              <a:xfrm>
                <a:off x="8456613" y="1524000"/>
                <a:ext cx="1066799" cy="2743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AA4C1B1-E5D1-47B5-BD0D-3EC8E1153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0412" y="4276725"/>
                <a:ext cx="1295400" cy="742950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B967C7-5A3A-4320-9CAF-2B9C7080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1" y="4933415"/>
            <a:ext cx="5252250" cy="1447800"/>
          </a:xfrm>
        </p:spPr>
        <p:txBody>
          <a:bodyPr>
            <a:normAutofit/>
          </a:bodyPr>
          <a:lstStyle/>
          <a:p>
            <a:r>
              <a:rPr lang="en-US" dirty="0"/>
              <a:t>Q3: Do certain products sell better/worse in different regions?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D4AFF-2B50-4EAC-8BC9-615F9C83B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612" y="4745235"/>
            <a:ext cx="6965679" cy="18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EC9CF-B214-436F-A055-BA11DC6B8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75" y="185057"/>
            <a:ext cx="4620550" cy="309624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BBC40-8849-4194-8E03-A7F550C3A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2" y="1328057"/>
            <a:ext cx="7090532" cy="2864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EB122-3DC0-46DE-9C02-BA75CA1BC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61" y="1328057"/>
            <a:ext cx="7090532" cy="2862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62E19-5C76-43D9-A8E6-D17AE22F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20" y="4724400"/>
            <a:ext cx="6633491" cy="1752600"/>
          </a:xfrm>
        </p:spPr>
        <p:txBody>
          <a:bodyPr/>
          <a:lstStyle/>
          <a:p>
            <a:r>
              <a:rPr lang="en-US" dirty="0"/>
              <a:t>Q4: Does the time of year affect </a:t>
            </a:r>
            <a:br>
              <a:rPr lang="en-US" dirty="0"/>
            </a:br>
            <a:r>
              <a:rPr lang="en-US" dirty="0"/>
              <a:t>the amount of each category that</a:t>
            </a:r>
            <a:br>
              <a:rPr lang="en-US" dirty="0"/>
            </a:br>
            <a:r>
              <a:rPr lang="en-US" dirty="0"/>
              <a:t>is ordered?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5431A-5933-49FF-B527-850F6EE4B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876" y="185057"/>
            <a:ext cx="4620549" cy="3091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D619A-8A52-4BB4-AF92-5AF7A2787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975" y="3401106"/>
            <a:ext cx="4633450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7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045A-5681-4153-98ED-8D094154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486400"/>
            <a:ext cx="10971372" cy="10668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0927-E740-4A11-885F-6A1758DE16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5612" y="304800"/>
            <a:ext cx="11430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Offer a 5% discount (no more, no less) on all items to increase sales by </a:t>
            </a:r>
            <a:br>
              <a:rPr lang="en-US" dirty="0"/>
            </a:br>
            <a:r>
              <a:rPr lang="en-US" dirty="0"/>
              <a:t>6-7 units per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the sales manager consult with the VP about his team’s strategy. Focus on generating highest number of sales, not price per sale.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Refocus regional marketing of </a:t>
            </a:r>
            <a:br>
              <a:rPr lang="en-US" dirty="0"/>
            </a:br>
            <a:r>
              <a:rPr lang="en-US" dirty="0"/>
              <a:t>products according to table:</a:t>
            </a:r>
            <a:br>
              <a:rPr lang="en-US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Refocus seasonal product marketing by demand: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29D68-7ED2-4431-A15F-1132F3A7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50" y="2362200"/>
            <a:ext cx="6401444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C79B1-B694-4A8C-AA15-B7108696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4398770"/>
            <a:ext cx="3296342" cy="23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E97-730B-479E-AB55-BE851C10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715000"/>
            <a:ext cx="2665571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D8D0-C70F-4235-AE24-52199E0A58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1143000"/>
            <a:ext cx="10287000" cy="4495800"/>
          </a:xfrm>
        </p:spPr>
        <p:txBody>
          <a:bodyPr>
            <a:normAutofit/>
          </a:bodyPr>
          <a:lstStyle/>
          <a:p>
            <a:r>
              <a:rPr lang="en-US" dirty="0"/>
              <a:t>Examine sales performance of all product lines</a:t>
            </a:r>
          </a:p>
          <a:p>
            <a:r>
              <a:rPr lang="en-US" dirty="0"/>
              <a:t>Examine role of supplier location on sales by region</a:t>
            </a:r>
          </a:p>
          <a:p>
            <a:r>
              <a:rPr lang="en-US" dirty="0"/>
              <a:t>Examine whether shipping costs influences customer spending</a:t>
            </a:r>
          </a:p>
          <a:p>
            <a:r>
              <a:rPr lang="en-US" dirty="0"/>
              <a:t>Improve data collection by including new variables.</a:t>
            </a:r>
          </a:p>
          <a:p>
            <a:pPr lvl="1"/>
            <a:r>
              <a:rPr lang="en-US" dirty="0"/>
              <a:t>Potentially informative variables include </a:t>
            </a:r>
            <a:r>
              <a:rPr lang="en-US" i="1" dirty="0" err="1"/>
              <a:t>ProductWeight</a:t>
            </a:r>
            <a:r>
              <a:rPr lang="en-US" dirty="0"/>
              <a:t>, </a:t>
            </a:r>
            <a:r>
              <a:rPr lang="en-US" i="1" dirty="0" err="1"/>
              <a:t>ProductDimensions</a:t>
            </a:r>
            <a:r>
              <a:rPr lang="en-US" dirty="0"/>
              <a:t>, and </a:t>
            </a:r>
            <a:r>
              <a:rPr lang="en-US" i="1" dirty="0" err="1"/>
              <a:t>WholesalePrice</a:t>
            </a:r>
            <a:r>
              <a:rPr lang="en-US" dirty="0"/>
              <a:t> (assuming that </a:t>
            </a:r>
            <a:r>
              <a:rPr lang="en-US" i="1" dirty="0" err="1"/>
              <a:t>UnitPrice</a:t>
            </a:r>
            <a:r>
              <a:rPr lang="en-US" dirty="0"/>
              <a:t> refers to the customer price). </a:t>
            </a:r>
          </a:p>
          <a:p>
            <a:pPr lvl="1"/>
            <a:r>
              <a:rPr lang="en-US" dirty="0"/>
              <a:t>These three additional variables would enable a wide range of analyses </a:t>
            </a:r>
            <a:r>
              <a:rPr lang="en-US"/>
              <a:t>regarding profitability </a:t>
            </a:r>
            <a:r>
              <a:rPr lang="en-US" dirty="0"/>
              <a:t>and how the choice of shipping company impacts sales and profit (especially if information can be gained on how shipping companies determine their rates).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1A5BF1-0D58-4C97-BCB8-BF7D5320B253}"/>
              </a:ext>
            </a:extLst>
          </p:cNvPr>
          <p:cNvSpPr txBox="1">
            <a:spLocks/>
          </p:cNvSpPr>
          <p:nvPr/>
        </p:nvSpPr>
        <p:spPr>
          <a:xfrm>
            <a:off x="608012" y="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12654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25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TF03460555</Template>
  <TotalTime>221</TotalTime>
  <Words>203</Words>
  <Application>Microsoft Office PowerPoint</Application>
  <PresentationFormat>Custom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Improving Northwind Sales Performance</vt:lpstr>
      <vt:lpstr>Introduction</vt:lpstr>
      <vt:lpstr>Formulating Questions</vt:lpstr>
      <vt:lpstr>Q1: Does discount amount effect the  product quantity in an order?</vt:lpstr>
      <vt:lpstr>Q2: Does the salesperson impact value of a sale? If so, can this be correlated to the reporting structure within the company?</vt:lpstr>
      <vt:lpstr>Q3: Do certain products sell better/worse in different regions?</vt:lpstr>
      <vt:lpstr>Q4: Does the time of year affect  the amount of each category that is ordered?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database</dc:title>
  <dc:creator>Matthew Parker</dc:creator>
  <cp:lastModifiedBy>Matthew Parker</cp:lastModifiedBy>
  <cp:revision>22</cp:revision>
  <dcterms:created xsi:type="dcterms:W3CDTF">2019-07-13T13:28:23Z</dcterms:created>
  <dcterms:modified xsi:type="dcterms:W3CDTF">2019-07-13T17:10:14Z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