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Parker" initials="MP" lastIdx="1" clrIdx="0">
    <p:extLst>
      <p:ext uri="{19B8F6BF-5375-455C-9EA6-DF929625EA0E}">
        <p15:presenceInfo xmlns:p15="http://schemas.microsoft.com/office/powerpoint/2012/main" userId="c252827ebafbf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FA4F-FAA7-4D75-BFCD-DD59A231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Seattle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2DCB-550E-47DE-8463-E34A8B53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5683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3BAD-256F-4489-A640-79EF831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54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D7B-4800-4E53-A09B-BC011714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3" y="5170913"/>
            <a:ext cx="8534400" cy="150706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436E-1970-44E5-8932-C1D087AE4A2D}"/>
              </a:ext>
            </a:extLst>
          </p:cNvPr>
          <p:cNvSpPr txBox="1"/>
          <p:nvPr/>
        </p:nvSpPr>
        <p:spPr>
          <a:xfrm>
            <a:off x="719055" y="952642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Starting dataset:</a:t>
            </a:r>
          </a:p>
          <a:p>
            <a:endParaRPr lang="en-US" b="1" u="sng" dirty="0"/>
          </a:p>
          <a:p>
            <a:r>
              <a:rPr lang="en-US" dirty="0"/>
              <a:t>&gt; 21,500 house sales</a:t>
            </a:r>
          </a:p>
          <a:p>
            <a:r>
              <a:rPr lang="en-US" dirty="0"/>
              <a:t>19 variables per sale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A88C5-D951-4C8E-B734-D36FD1E3F7A0}"/>
              </a:ext>
            </a:extLst>
          </p:cNvPr>
          <p:cNvGrpSpPr/>
          <p:nvPr/>
        </p:nvGrpSpPr>
        <p:grpSpPr>
          <a:xfrm>
            <a:off x="1807384" y="952642"/>
            <a:ext cx="3271707" cy="4553486"/>
            <a:chOff x="-404721" y="1665524"/>
            <a:chExt cx="3271707" cy="45534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0D2B1F-F11D-42FB-9D57-13FE93A6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785"/>
            <a:stretch/>
          </p:blipFill>
          <p:spPr>
            <a:xfrm>
              <a:off x="1290914" y="1665524"/>
              <a:ext cx="1576072" cy="45534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E2661-7683-45A4-B2F8-03FB8DF57EB3}"/>
                </a:ext>
              </a:extLst>
            </p:cNvPr>
            <p:cNvSpPr txBox="1"/>
            <p:nvPr/>
          </p:nvSpPr>
          <p:spPr>
            <a:xfrm>
              <a:off x="-404721" y="3757601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 list: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24350F-0C9B-419B-8FB8-A09A6565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33" y="617892"/>
            <a:ext cx="6338026" cy="542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Our approach to constructing a model: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Clean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Explore and analyze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Identify significant variables and build model around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Test and Validate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40859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3EB7-A78F-4C73-B2C1-4ADB920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447" y="1727121"/>
            <a:ext cx="2636668" cy="22778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Cleaning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4BA73-94F6-4665-A8D7-69B1D196C34F}"/>
              </a:ext>
            </a:extLst>
          </p:cNvPr>
          <p:cNvSpPr txBox="1"/>
          <p:nvPr/>
        </p:nvSpPr>
        <p:spPr>
          <a:xfrm>
            <a:off x="399496" y="13504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outliers from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E9556-6B1F-49BC-ACFD-60B507FE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6" y="601462"/>
            <a:ext cx="3429000" cy="2743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F3F661-D739-4DBA-AE71-7B1F0A60DE50}"/>
              </a:ext>
            </a:extLst>
          </p:cNvPr>
          <p:cNvSpPr/>
          <p:nvPr/>
        </p:nvSpPr>
        <p:spPr>
          <a:xfrm>
            <a:off x="4073430" y="16546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6411F-4369-4F8B-8D1E-9384FB06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72" y="601462"/>
            <a:ext cx="3352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E0672-3209-444A-88CA-5F3819614233}"/>
              </a:ext>
            </a:extLst>
          </p:cNvPr>
          <p:cNvSpPr txBox="1"/>
          <p:nvPr/>
        </p:nvSpPr>
        <p:spPr>
          <a:xfrm>
            <a:off x="407885" y="4004978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Improving irregular data through grouping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5D1B3-5804-4527-90A4-7B3F66F5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6" y="4567928"/>
            <a:ext cx="4907113" cy="203223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198252-5731-4F72-BC47-32F345CDBEF9}"/>
              </a:ext>
            </a:extLst>
          </p:cNvPr>
          <p:cNvSpPr/>
          <p:nvPr/>
        </p:nvSpPr>
        <p:spPr>
          <a:xfrm>
            <a:off x="5439389" y="5341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7BA46-0DED-4530-A016-D27D83CE3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577" y="4567930"/>
            <a:ext cx="4723197" cy="20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558-B7A4-4051-800C-9E2EF72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6" y="0"/>
            <a:ext cx="5263827" cy="925249"/>
          </a:xfrm>
        </p:spPr>
        <p:txBody>
          <a:bodyPr/>
          <a:lstStyle/>
          <a:p>
            <a:pPr algn="ctr"/>
            <a:r>
              <a:rPr lang="en-US" dirty="0"/>
              <a:t>Exploring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6EBA00-8615-4DA4-966A-E0AF116E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249"/>
            <a:ext cx="3872567" cy="403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6DD4783-E0AB-43A9-9BDB-64CFD75F8A72}"/>
              </a:ext>
            </a:extLst>
          </p:cNvPr>
          <p:cNvSpPr/>
          <p:nvPr/>
        </p:nvSpPr>
        <p:spPr>
          <a:xfrm>
            <a:off x="4057096" y="2456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45445E-771A-4DE3-9743-098C2D03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03" y="925248"/>
            <a:ext cx="6443323" cy="5523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4C233-A907-4666-8881-18648AC28B38}"/>
              </a:ext>
            </a:extLst>
          </p:cNvPr>
          <p:cNvSpPr txBox="1"/>
          <p:nvPr/>
        </p:nvSpPr>
        <p:spPr>
          <a:xfrm>
            <a:off x="452761" y="5175681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Correlation Heatmap</a:t>
            </a:r>
          </a:p>
          <a:p>
            <a:r>
              <a:rPr lang="en-US" dirty="0"/>
              <a:t>dark blue = high correlation</a:t>
            </a:r>
          </a:p>
          <a:p>
            <a:r>
              <a:rPr lang="en-US" dirty="0"/>
              <a:t>light blue = low correlation</a:t>
            </a:r>
          </a:p>
        </p:txBody>
      </p:sp>
    </p:spTree>
    <p:extLst>
      <p:ext uri="{BB962C8B-B14F-4D97-AF65-F5344CB8AC3E}">
        <p14:creationId xmlns:p14="http://schemas.microsoft.com/office/powerpoint/2010/main" val="24884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A17-8861-408D-B18D-DF3A425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6" y="5748291"/>
            <a:ext cx="3177574" cy="110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Handling</a:t>
            </a:r>
            <a:br>
              <a:rPr lang="en-US" dirty="0"/>
            </a:br>
            <a:r>
              <a:rPr lang="en-US" dirty="0"/>
              <a:t>Geography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E9B6D-D803-4A75-BD14-0FD47706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2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E6FC4-28E6-46C6-B7F8-699BB4A67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958"/>
          <a:stretch/>
        </p:blipFill>
        <p:spPr>
          <a:xfrm>
            <a:off x="6205186" y="119614"/>
            <a:ext cx="4398027" cy="356485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4F8317-DD52-4CA2-9DD6-8CEF2363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1" y="3105108"/>
            <a:ext cx="36290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EF442-A8CB-4992-A216-875E61BCDF5A}"/>
              </a:ext>
            </a:extLst>
          </p:cNvPr>
          <p:cNvSpPr/>
          <p:nvPr/>
        </p:nvSpPr>
        <p:spPr>
          <a:xfrm>
            <a:off x="929547" y="310836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86F8273-F676-473E-B5D7-B26A82C52B35}"/>
              </a:ext>
            </a:extLst>
          </p:cNvPr>
          <p:cNvSpPr/>
          <p:nvPr/>
        </p:nvSpPr>
        <p:spPr>
          <a:xfrm flipV="1">
            <a:off x="1277915" y="3684467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C0-BA7E-42E4-AAA0-CDCFE2E6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61" y="5306543"/>
            <a:ext cx="239633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Custom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4102-A97A-4631-86D4-8E1C8674371B}"/>
              </a:ext>
            </a:extLst>
          </p:cNvPr>
          <p:cNvSpPr txBox="1"/>
          <p:nvPr/>
        </p:nvSpPr>
        <p:spPr>
          <a:xfrm>
            <a:off x="251016" y="1166842"/>
            <a:ext cx="410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several variables are </a:t>
            </a:r>
            <a:r>
              <a:rPr lang="en-US" u="sng" dirty="0"/>
              <a:t>collinear</a:t>
            </a:r>
            <a:r>
              <a:rPr lang="en-US" dirty="0"/>
              <a:t>, changing one has a change in the others. 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u="sng" dirty="0"/>
              <a:t>bad</a:t>
            </a:r>
            <a:r>
              <a:rPr lang="en-US" dirty="0"/>
              <a:t> for modeling since changes get multiplied in the model output.</a:t>
            </a:r>
          </a:p>
          <a:p>
            <a:endParaRPr lang="en-US" dirty="0"/>
          </a:p>
          <a:p>
            <a:r>
              <a:rPr lang="en-US" dirty="0"/>
              <a:t>For instance, you can’t change a house’s total living space without </a:t>
            </a:r>
            <a:r>
              <a:rPr lang="en-US" i="1" u="sng" dirty="0"/>
              <a:t>also</a:t>
            </a:r>
            <a:r>
              <a:rPr lang="en-US" dirty="0"/>
              <a:t> changing it’s total above-ground living space as well.</a:t>
            </a:r>
          </a:p>
          <a:p>
            <a:endParaRPr lang="en-US" dirty="0"/>
          </a:p>
          <a:p>
            <a:r>
              <a:rPr lang="en-US" dirty="0"/>
              <a:t>To solve this, we can </a:t>
            </a:r>
            <a:r>
              <a:rPr lang="en-US" u="sng" dirty="0"/>
              <a:t>build features</a:t>
            </a:r>
            <a:r>
              <a:rPr lang="en-US" dirty="0"/>
              <a:t> that weight the variables proportional to their influence.</a:t>
            </a:r>
            <a:endParaRPr lang="en-US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C09D1-C531-4639-9641-1ED0EA3EE556}"/>
              </a:ext>
            </a:extLst>
          </p:cNvPr>
          <p:cNvGrpSpPr/>
          <p:nvPr/>
        </p:nvGrpSpPr>
        <p:grpSpPr>
          <a:xfrm>
            <a:off x="4296333" y="3224613"/>
            <a:ext cx="4581703" cy="3379232"/>
            <a:chOff x="4290779" y="660101"/>
            <a:chExt cx="4581703" cy="33792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25374-F324-4967-A85B-502459C3D17E}"/>
                </a:ext>
              </a:extLst>
            </p:cNvPr>
            <p:cNvSpPr txBox="1"/>
            <p:nvPr/>
          </p:nvSpPr>
          <p:spPr>
            <a:xfrm>
              <a:off x="4290779" y="660101"/>
              <a:ext cx="458170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Heatmap of highly co-related variables</a:t>
              </a:r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D63FEE48-0F3F-4DB2-BD29-531DEC5F0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717" y="1029433"/>
              <a:ext cx="3933825" cy="30099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69288E-54CF-4F2B-A318-8C5D1FA63D0C}"/>
              </a:ext>
            </a:extLst>
          </p:cNvPr>
          <p:cNvGrpSpPr/>
          <p:nvPr/>
        </p:nvGrpSpPr>
        <p:grpSpPr>
          <a:xfrm>
            <a:off x="7300304" y="102999"/>
            <a:ext cx="4743450" cy="4092716"/>
            <a:chOff x="4559086" y="2703563"/>
            <a:chExt cx="4743450" cy="4092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5F5369DA-9A82-4E12-A25B-D16F24A9A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086" y="3043429"/>
              <a:ext cx="4743450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574717-7BB7-4173-B300-DA26246829A2}"/>
                </a:ext>
              </a:extLst>
            </p:cNvPr>
            <p:cNvSpPr txBox="1"/>
            <p:nvPr/>
          </p:nvSpPr>
          <p:spPr>
            <a:xfrm>
              <a:off x="6200955" y="2703563"/>
              <a:ext cx="2502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Reduced collinearity</a:t>
              </a:r>
            </a:p>
          </p:txBody>
        </p:sp>
      </p:grp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F542DCF-6277-4881-A648-C162F719B77C}"/>
              </a:ext>
            </a:extLst>
          </p:cNvPr>
          <p:cNvSpPr/>
          <p:nvPr/>
        </p:nvSpPr>
        <p:spPr>
          <a:xfrm>
            <a:off x="6436313" y="1631270"/>
            <a:ext cx="1447060" cy="1376039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805D-3E46-429B-B6BD-E10298BA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3" y="111512"/>
            <a:ext cx="9614902" cy="694116"/>
          </a:xfrm>
        </p:spPr>
        <p:txBody>
          <a:bodyPr/>
          <a:lstStyle/>
          <a:p>
            <a:pPr algn="ctr"/>
            <a:r>
              <a:rPr lang="en-US" dirty="0"/>
              <a:t>Training &amp; Validating the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EAC149-88C0-4AA2-A468-B04951E6D23F}"/>
              </a:ext>
            </a:extLst>
          </p:cNvPr>
          <p:cNvGrpSpPr/>
          <p:nvPr/>
        </p:nvGrpSpPr>
        <p:grpSpPr>
          <a:xfrm>
            <a:off x="343812" y="882297"/>
            <a:ext cx="5392823" cy="4829128"/>
            <a:chOff x="1370763" y="694956"/>
            <a:chExt cx="5392823" cy="4829128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F822AF95-6618-4B28-A15F-BEB735FD2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999709"/>
              <a:ext cx="5248275" cy="4524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6D79B8-D68F-4680-903D-1F71A2DF6E2F}"/>
                </a:ext>
              </a:extLst>
            </p:cNvPr>
            <p:cNvSpPr txBox="1"/>
            <p:nvPr/>
          </p:nvSpPr>
          <p:spPr>
            <a:xfrm>
              <a:off x="1370763" y="694956"/>
              <a:ext cx="539282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Heatmap of correlation of final model features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775237-1D33-4680-9238-A82E7C040E59}"/>
              </a:ext>
            </a:extLst>
          </p:cNvPr>
          <p:cNvGrpSpPr/>
          <p:nvPr/>
        </p:nvGrpSpPr>
        <p:grpSpPr>
          <a:xfrm>
            <a:off x="6455366" y="1012786"/>
            <a:ext cx="4819650" cy="4562654"/>
            <a:chOff x="6419855" y="320329"/>
            <a:chExt cx="4819650" cy="45626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37544-1B83-4606-9A12-DF7CC46E61D9}"/>
                </a:ext>
              </a:extLst>
            </p:cNvPr>
            <p:cNvSpPr txBox="1"/>
            <p:nvPr/>
          </p:nvSpPr>
          <p:spPr>
            <a:xfrm>
              <a:off x="6640498" y="320329"/>
              <a:ext cx="43783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Model validation</a:t>
              </a:r>
              <a:r>
                <a:rPr lang="en-US" dirty="0"/>
                <a:t> involved averaging 100 randomly sampled iterations per 100 different sample sizes for a total of 10,000 tests.</a:t>
              </a:r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BFA1B286-B0C5-4FA8-A123-BE12CCEB1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855" y="1520658"/>
              <a:ext cx="4819650" cy="336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2F7DA-1FA9-4486-A7B8-78D900936C3A}"/>
              </a:ext>
            </a:extLst>
          </p:cNvPr>
          <p:cNvSpPr txBox="1"/>
          <p:nvPr/>
        </p:nvSpPr>
        <p:spPr>
          <a:xfrm>
            <a:off x="1921539" y="5788094"/>
            <a:ext cx="834892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 data was then also validated using the </a:t>
            </a:r>
            <a:r>
              <a:rPr lang="en-US" u="sng" dirty="0"/>
              <a:t>K-folds cross-validation</a:t>
            </a:r>
            <a:r>
              <a:rPr lang="en-US" dirty="0"/>
              <a:t> method to run 50 cross-validation routines, resulting in an average model </a:t>
            </a:r>
            <a:r>
              <a:rPr lang="en-US" b="1" dirty="0"/>
              <a:t>margin of error of $126,700.</a:t>
            </a:r>
            <a:r>
              <a:rPr lang="en-US" b="1" baseline="30000" dirty="0"/>
              <a:t>00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0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616-C188-47EB-AC67-F7CDE37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0" y="3864068"/>
            <a:ext cx="4686778" cy="800962"/>
          </a:xfrm>
        </p:spPr>
        <p:txBody>
          <a:bodyPr/>
          <a:lstStyle/>
          <a:p>
            <a:pPr algn="ctr"/>
            <a:r>
              <a:rPr lang="en-US" dirty="0"/>
              <a:t>Model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C2412-83FB-4A1F-9A5C-AE9FD7D2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58" y="1362075"/>
            <a:ext cx="4972050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591ED-0D99-4665-8356-43D8457C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2" y="187046"/>
            <a:ext cx="11582975" cy="72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28664-8D5A-412A-9807-B4969AA31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4" y="1362075"/>
            <a:ext cx="523875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4BD06-0224-4F51-A767-AF92253AA34A}"/>
              </a:ext>
            </a:extLst>
          </p:cNvPr>
          <p:cNvSpPr txBox="1"/>
          <p:nvPr/>
        </p:nvSpPr>
        <p:spPr>
          <a:xfrm>
            <a:off x="546993" y="4873840"/>
            <a:ext cx="523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a house’s latitude, basement ft</a:t>
            </a:r>
            <a:r>
              <a:rPr lang="en-US" baseline="30000" dirty="0"/>
              <a:t>2</a:t>
            </a:r>
            <a:r>
              <a:rPr lang="en-US" dirty="0"/>
              <a:t>, living space ft</a:t>
            </a:r>
            <a:r>
              <a:rPr lang="en-US" baseline="30000" dirty="0"/>
              <a:t>2</a:t>
            </a:r>
            <a:r>
              <a:rPr lang="en-US" dirty="0"/>
              <a:t>, King County grade, and the number of times it has been viewed, then you can estimate it’s sale price within a margin of $126,700.</a:t>
            </a:r>
            <a:r>
              <a:rPr lang="en-US" baseline="30000" dirty="0"/>
              <a:t>00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0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A23B-A9DB-4176-B947-B31BE50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3777814"/>
            <a:ext cx="8534400" cy="925250"/>
          </a:xfrm>
        </p:spPr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22EFA-755B-4F22-9D84-236866AC2C9D}"/>
              </a:ext>
            </a:extLst>
          </p:cNvPr>
          <p:cNvSpPr txBox="1"/>
          <p:nvPr/>
        </p:nvSpPr>
        <p:spPr>
          <a:xfrm>
            <a:off x="1963445" y="4703064"/>
            <a:ext cx="8265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current model could likely be enhanced by the addition of more variables. </a:t>
            </a:r>
          </a:p>
          <a:p>
            <a:endParaRPr lang="en-US" dirty="0"/>
          </a:p>
          <a:p>
            <a:r>
              <a:rPr lang="en-US" dirty="0"/>
              <a:t>In particular, information on crime rates, transportation accessibility, school district ratings, etc. would be useful as these factors have in the past been shown to influence real estate pricing.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CC0FA-5C76-4B51-815D-5A657C5F0F9B}"/>
              </a:ext>
            </a:extLst>
          </p:cNvPr>
          <p:cNvSpPr txBox="1">
            <a:spLocks/>
          </p:cNvSpPr>
          <p:nvPr/>
        </p:nvSpPr>
        <p:spPr>
          <a:xfrm>
            <a:off x="524415" y="0"/>
            <a:ext cx="5571585" cy="925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90046-9D27-4C9F-B797-B42A7B8A3EDA}"/>
              </a:ext>
            </a:extLst>
          </p:cNvPr>
          <p:cNvSpPr txBox="1"/>
          <p:nvPr/>
        </p:nvSpPr>
        <p:spPr>
          <a:xfrm>
            <a:off x="1963445" y="925250"/>
            <a:ext cx="8265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If you can purchase a house for $126,700 less than the price predicted by our model, you will definitely make a profit.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Houses in the northern half of Kings County fetch higher prices, try to sell northern properties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more times a house has been viewed, the higher it’s final selling price is likely to be. Invest in advertising your properties.</a:t>
            </a:r>
          </a:p>
        </p:txBody>
      </p:sp>
    </p:spTree>
    <p:extLst>
      <p:ext uri="{BB962C8B-B14F-4D97-AF65-F5344CB8AC3E}">
        <p14:creationId xmlns:p14="http://schemas.microsoft.com/office/powerpoint/2010/main" val="15100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341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Slice</vt:lpstr>
      <vt:lpstr>Modeling Seattle Housing Prices</vt:lpstr>
      <vt:lpstr>Inputs</vt:lpstr>
      <vt:lpstr>Cleaning the Data</vt:lpstr>
      <vt:lpstr>Exploring the Data</vt:lpstr>
      <vt:lpstr>Handling Geography</vt:lpstr>
      <vt:lpstr>Building Custom Features</vt:lpstr>
      <vt:lpstr>Training &amp; Validating the Model</vt:lpstr>
      <vt:lpstr>Model Summary</vt:lpstr>
      <vt:lpstr>Further Investigation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Seattle Housing Prices</dc:title>
  <dc:creator>Matthew Parker</dc:creator>
  <cp:lastModifiedBy>Matthew Parker</cp:lastModifiedBy>
  <cp:revision>17</cp:revision>
  <dcterms:created xsi:type="dcterms:W3CDTF">2019-06-02T23:39:48Z</dcterms:created>
  <dcterms:modified xsi:type="dcterms:W3CDTF">2019-06-03T22:56:04Z</dcterms:modified>
</cp:coreProperties>
</file>