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7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Parker" initials="MP" lastIdx="1" clrIdx="0">
    <p:extLst>
      <p:ext uri="{19B8F6BF-5375-455C-9EA6-DF929625EA0E}">
        <p15:presenceInfo xmlns:p15="http://schemas.microsoft.com/office/powerpoint/2012/main" userId="c252827ebafbf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FA4F-FAA7-4D75-BFCD-DD59A2316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Seattle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2DCB-550E-47DE-8463-E34A8B53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35683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A23B-A9DB-4176-B947-B31BE505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5" y="3777814"/>
            <a:ext cx="8534400" cy="925250"/>
          </a:xfrm>
        </p:spPr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22EFA-755B-4F22-9D84-236866AC2C9D}"/>
              </a:ext>
            </a:extLst>
          </p:cNvPr>
          <p:cNvSpPr txBox="1"/>
          <p:nvPr/>
        </p:nvSpPr>
        <p:spPr>
          <a:xfrm>
            <a:off x="1963445" y="4703064"/>
            <a:ext cx="8265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current model could likely be enhanced by the addition of more variables. </a:t>
            </a:r>
          </a:p>
          <a:p>
            <a:endParaRPr lang="en-US" dirty="0"/>
          </a:p>
          <a:p>
            <a:r>
              <a:rPr lang="en-US" dirty="0"/>
              <a:t>In particular, information on crime rates, transportation accessibility, school district ratings, etc. would be useful as these factors have in the past been shown to influence real estate pricing.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4CC0FA-5C76-4B51-815D-5A657C5F0F9B}"/>
              </a:ext>
            </a:extLst>
          </p:cNvPr>
          <p:cNvSpPr txBox="1">
            <a:spLocks/>
          </p:cNvSpPr>
          <p:nvPr/>
        </p:nvSpPr>
        <p:spPr>
          <a:xfrm>
            <a:off x="524415" y="0"/>
            <a:ext cx="5571585" cy="925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90046-9D27-4C9F-B797-B42A7B8A3EDA}"/>
              </a:ext>
            </a:extLst>
          </p:cNvPr>
          <p:cNvSpPr txBox="1"/>
          <p:nvPr/>
        </p:nvSpPr>
        <p:spPr>
          <a:xfrm>
            <a:off x="1963445" y="925250"/>
            <a:ext cx="8265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If you can purchase a house for $126,700 less than the price predicted by our model, you will definitely make a profit.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Houses in the northern half of Kings County fetch higher prices, try to sell northern properties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more times a house has been viewed, the higher it’s final selling price is likely to be. Invest in advertising your properties.</a:t>
            </a:r>
          </a:p>
        </p:txBody>
      </p:sp>
    </p:spTree>
    <p:extLst>
      <p:ext uri="{BB962C8B-B14F-4D97-AF65-F5344CB8AC3E}">
        <p14:creationId xmlns:p14="http://schemas.microsoft.com/office/powerpoint/2010/main" val="15100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3BAD-256F-4489-A640-79EF831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54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7D7B-4800-4E53-A09B-BC011714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73" y="5170913"/>
            <a:ext cx="8534400" cy="1507067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436E-1970-44E5-8932-C1D087AE4A2D}"/>
              </a:ext>
            </a:extLst>
          </p:cNvPr>
          <p:cNvSpPr txBox="1"/>
          <p:nvPr/>
        </p:nvSpPr>
        <p:spPr>
          <a:xfrm>
            <a:off x="719055" y="952642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Starting dataset:</a:t>
            </a:r>
          </a:p>
          <a:p>
            <a:endParaRPr lang="en-US" b="1" u="sng" dirty="0"/>
          </a:p>
          <a:p>
            <a:r>
              <a:rPr lang="en-US" dirty="0"/>
              <a:t>&gt; 21,500 house sales</a:t>
            </a:r>
          </a:p>
          <a:p>
            <a:r>
              <a:rPr lang="en-US" dirty="0"/>
              <a:t>19 variables per sale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A88C5-D951-4C8E-B734-D36FD1E3F7A0}"/>
              </a:ext>
            </a:extLst>
          </p:cNvPr>
          <p:cNvGrpSpPr/>
          <p:nvPr/>
        </p:nvGrpSpPr>
        <p:grpSpPr>
          <a:xfrm>
            <a:off x="450645" y="2228294"/>
            <a:ext cx="2829641" cy="3286711"/>
            <a:chOff x="-401117" y="2932298"/>
            <a:chExt cx="2829641" cy="32867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0D2B1F-F11D-42FB-9D57-13FE93A6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785"/>
            <a:stretch/>
          </p:blipFill>
          <p:spPr>
            <a:xfrm>
              <a:off x="1290914" y="2932298"/>
              <a:ext cx="1137610" cy="328671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DE2661-7683-45A4-B2F8-03FB8DF57EB3}"/>
                </a:ext>
              </a:extLst>
            </p:cNvPr>
            <p:cNvSpPr txBox="1"/>
            <p:nvPr/>
          </p:nvSpPr>
          <p:spPr>
            <a:xfrm>
              <a:off x="-401117" y="4390987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variables list: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24350F-0C9B-419B-8FB8-A09A6565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933" y="617892"/>
            <a:ext cx="6338026" cy="542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Our approach to constructing a model: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Clean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Explore and analyze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Identify significant variables and build model around them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Test and Validate model accuracy</a:t>
            </a:r>
          </a:p>
        </p:txBody>
      </p:sp>
      <p:pic>
        <p:nvPicPr>
          <p:cNvPr id="1026" name="Picture 2" descr="https://cdn2.iconfinder.com/data/icons/keep-clean/456/broom_clean_clear_sweep_housework_dust-512.png">
            <a:extLst>
              <a:ext uri="{FF2B5EF4-FFF2-40B4-BE49-F238E27FC236}">
                <a16:creationId xmlns:a16="http://schemas.microsoft.com/office/drawing/2014/main" id="{FCBEB5C9-DC6B-45AA-A13E-B3506EF50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37" y="1700318"/>
            <a:ext cx="848724" cy="90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0.iconfinder.com/data/icons/mobile-development-svg-icons/60/locate-512.png">
            <a:extLst>
              <a:ext uri="{FF2B5EF4-FFF2-40B4-BE49-F238E27FC236}">
                <a16:creationId xmlns:a16="http://schemas.microsoft.com/office/drawing/2014/main" id="{A7BED577-332A-4441-8A38-3E969FB2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90" y="2904548"/>
            <a:ext cx="848724" cy="84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vote-and-reward-3/512/132-512.png">
            <a:extLst>
              <a:ext uri="{FF2B5EF4-FFF2-40B4-BE49-F238E27FC236}">
                <a16:creationId xmlns:a16="http://schemas.microsoft.com/office/drawing/2014/main" id="{07782F67-1BD6-46E0-8774-D72D7B76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643" y="5235278"/>
            <a:ext cx="1153357" cy="115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2.iconfinder.com/data/icons/construction-and-maintenance/24/_build_wall-512.png">
            <a:extLst>
              <a:ext uri="{FF2B5EF4-FFF2-40B4-BE49-F238E27FC236}">
                <a16:creationId xmlns:a16="http://schemas.microsoft.com/office/drawing/2014/main" id="{4CF72D99-C8C6-476C-9582-9997964A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83899" y="4252378"/>
            <a:ext cx="959288" cy="9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620FEB8-CADE-4C80-8BCF-3FCE34A4AB9A}"/>
              </a:ext>
            </a:extLst>
          </p:cNvPr>
          <p:cNvGrpSpPr/>
          <p:nvPr/>
        </p:nvGrpSpPr>
        <p:grpSpPr>
          <a:xfrm>
            <a:off x="385156" y="179961"/>
            <a:ext cx="5389617" cy="2726555"/>
            <a:chOff x="385156" y="179961"/>
            <a:chExt cx="5389617" cy="27265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BCE379B-F186-4100-96AB-6731703D63C2}"/>
                </a:ext>
              </a:extLst>
            </p:cNvPr>
            <p:cNvGrpSpPr/>
            <p:nvPr/>
          </p:nvGrpSpPr>
          <p:grpSpPr>
            <a:xfrm>
              <a:off x="385156" y="179961"/>
              <a:ext cx="5389617" cy="2726555"/>
              <a:chOff x="385156" y="179961"/>
              <a:chExt cx="5389617" cy="272655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EBD3BFF-D681-4A1A-B3EE-94327EE6183F}"/>
                  </a:ext>
                </a:extLst>
              </p:cNvPr>
              <p:cNvGrpSpPr/>
              <p:nvPr/>
            </p:nvGrpSpPr>
            <p:grpSpPr>
              <a:xfrm>
                <a:off x="385156" y="179961"/>
                <a:ext cx="5389617" cy="2726555"/>
                <a:chOff x="-271791" y="55674"/>
                <a:chExt cx="5389617" cy="2726555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5E4BA73-94F6-4665-A8D7-69B1D196C34F}"/>
                    </a:ext>
                  </a:extLst>
                </p:cNvPr>
                <p:cNvSpPr txBox="1"/>
                <p:nvPr/>
              </p:nvSpPr>
              <p:spPr>
                <a:xfrm>
                  <a:off x="-271791" y="55674"/>
                  <a:ext cx="53896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Removing outliers from the dataset</a:t>
                  </a:r>
                </a:p>
              </p:txBody>
            </p:sp>
            <p:pic>
              <p:nvPicPr>
                <p:cNvPr id="1026" name="Picture 2" descr="https://i.stack.imgur.com/e9e3f.jpg">
                  <a:extLst>
                    <a:ext uri="{FF2B5EF4-FFF2-40B4-BE49-F238E27FC236}">
                      <a16:creationId xmlns:a16="http://schemas.microsoft.com/office/drawing/2014/main" id="{12495C33-FB18-4094-A869-CF685AE26B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098"/>
                <a:stretch/>
              </p:blipFill>
              <p:spPr bwMode="auto">
                <a:xfrm>
                  <a:off x="568663" y="504372"/>
                  <a:ext cx="3752850" cy="227785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C60E3A-B9A9-49D7-9485-35EB63F1A6CF}"/>
                  </a:ext>
                </a:extLst>
              </p:cNvPr>
              <p:cNvSpPr/>
              <p:nvPr/>
            </p:nvSpPr>
            <p:spPr>
              <a:xfrm>
                <a:off x="3102035" y="1038687"/>
                <a:ext cx="399495" cy="285288"/>
              </a:xfrm>
              <a:prstGeom prst="ellips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11363DD-3517-4F08-A707-9A0B1B02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945" y="1134408"/>
              <a:ext cx="277272" cy="9384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F13EB7-A78F-4C73-B2C1-4ADB920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332" y="4563319"/>
            <a:ext cx="2636668" cy="22778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Cleaning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pic>
        <p:nvPicPr>
          <p:cNvPr id="1028" name="Picture 4" descr="https://c8.alamy.com/comp/D2X4KE/a-shanty-town-style-dwelling-in-llanelli-wales-the-shed-is-believed-D2X4KE.jpg">
            <a:extLst>
              <a:ext uri="{FF2B5EF4-FFF2-40B4-BE49-F238E27FC236}">
                <a16:creationId xmlns:a16="http://schemas.microsoft.com/office/drawing/2014/main" id="{FE6DE9F2-5CB0-466C-AACF-0F8D78D4B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0" r="12098" b="18019"/>
          <a:stretch/>
        </p:blipFill>
        <p:spPr bwMode="auto">
          <a:xfrm>
            <a:off x="407885" y="3465797"/>
            <a:ext cx="3752850" cy="288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images.express.co.uk/img/dynamic/106/590x/Windsor-Castle-881811.jpg">
            <a:extLst>
              <a:ext uri="{FF2B5EF4-FFF2-40B4-BE49-F238E27FC236}">
                <a16:creationId xmlns:a16="http://schemas.microsoft.com/office/drawing/2014/main" id="{EC6A5359-078A-48E2-A9E2-70A8BB4F9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9618" b="17045"/>
          <a:stretch/>
        </p:blipFill>
        <p:spPr bwMode="auto">
          <a:xfrm>
            <a:off x="6162524" y="394963"/>
            <a:ext cx="4517313" cy="27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B467E-AA09-4601-B84F-1D72F77C08EB}"/>
              </a:ext>
            </a:extLst>
          </p:cNvPr>
          <p:cNvCxnSpPr/>
          <p:nvPr/>
        </p:nvCxnSpPr>
        <p:spPr>
          <a:xfrm>
            <a:off x="4160735" y="1038687"/>
            <a:ext cx="1935265" cy="35510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E657F-B284-4D51-A2FA-6370DCEB5ABF}"/>
              </a:ext>
            </a:extLst>
          </p:cNvPr>
          <p:cNvCxnSpPr/>
          <p:nvPr/>
        </p:nvCxnSpPr>
        <p:spPr>
          <a:xfrm flipH="1">
            <a:off x="1970843" y="1216240"/>
            <a:ext cx="399495" cy="221276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0E3F0E-F999-4D89-BCAF-C4CBD5D15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599" y="3591378"/>
            <a:ext cx="2636668" cy="263666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97CBB8-2ED9-4E31-BF2F-EA3B099A4B43}"/>
              </a:ext>
            </a:extLst>
          </p:cNvPr>
          <p:cNvCxnSpPr>
            <a:cxnSpLocks/>
          </p:cNvCxnSpPr>
          <p:nvPr/>
        </p:nvCxnSpPr>
        <p:spPr>
          <a:xfrm>
            <a:off x="3409043" y="1338200"/>
            <a:ext cx="2105932" cy="261328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70C22428-72AE-484C-8B39-A82F4CBB275F}"/>
              </a:ext>
            </a:extLst>
          </p:cNvPr>
          <p:cNvSpPr/>
          <p:nvPr/>
        </p:nvSpPr>
        <p:spPr>
          <a:xfrm>
            <a:off x="5341333" y="3557511"/>
            <a:ext cx="2743200" cy="2743200"/>
          </a:xfrm>
          <a:prstGeom prst="noSmoking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hueMod val="94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t Allowed&quot; Symbol 24">
            <a:extLst>
              <a:ext uri="{FF2B5EF4-FFF2-40B4-BE49-F238E27FC236}">
                <a16:creationId xmlns:a16="http://schemas.microsoft.com/office/drawing/2014/main" id="{663D606A-5AEE-4026-BA31-CABD0DE8A740}"/>
              </a:ext>
            </a:extLst>
          </p:cNvPr>
          <p:cNvSpPr/>
          <p:nvPr/>
        </p:nvSpPr>
        <p:spPr>
          <a:xfrm>
            <a:off x="6938025" y="394963"/>
            <a:ext cx="2743200" cy="2743200"/>
          </a:xfrm>
          <a:prstGeom prst="noSmoking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hueMod val="94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98014013-75CC-4AB9-BF67-071B5187B8DA}"/>
              </a:ext>
            </a:extLst>
          </p:cNvPr>
          <p:cNvSpPr/>
          <p:nvPr/>
        </p:nvSpPr>
        <p:spPr>
          <a:xfrm>
            <a:off x="798990" y="3591378"/>
            <a:ext cx="2743200" cy="2743200"/>
          </a:xfrm>
          <a:prstGeom prst="noSmoking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1">
                <a:shade val="50000"/>
                <a:hueMod val="94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6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75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558-B7A4-4051-800C-9E2EF72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86" y="0"/>
            <a:ext cx="5263827" cy="9252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Exploring the Data</a:t>
            </a:r>
            <a:br>
              <a:rPr lang="en-US" dirty="0"/>
            </a:br>
            <a:r>
              <a:rPr lang="en-US" sz="2700" dirty="0"/>
              <a:t>Making Connections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A7A27D-415B-45D8-AE16-7EDBCE3A2263}"/>
              </a:ext>
            </a:extLst>
          </p:cNvPr>
          <p:cNvGrpSpPr/>
          <p:nvPr/>
        </p:nvGrpSpPr>
        <p:grpSpPr>
          <a:xfrm>
            <a:off x="3368284" y="1599055"/>
            <a:ext cx="8823716" cy="3921652"/>
            <a:chOff x="1684141" y="1468174"/>
            <a:chExt cx="8823716" cy="39216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FCA106-40BB-4B7E-A11A-FB8B41FD6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141" y="1468174"/>
              <a:ext cx="8823716" cy="39216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BAF497-455A-42EF-8088-C53764A2AC21}"/>
                </a:ext>
              </a:extLst>
            </p:cNvPr>
            <p:cNvSpPr txBox="1"/>
            <p:nvPr/>
          </p:nvSpPr>
          <p:spPr>
            <a:xfrm>
              <a:off x="5080034" y="3346881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C890B9-C2BF-4F00-B148-64696958E1A2}"/>
                </a:ext>
              </a:extLst>
            </p:cNvPr>
            <p:cNvSpPr txBox="1"/>
            <p:nvPr/>
          </p:nvSpPr>
          <p:spPr>
            <a:xfrm>
              <a:off x="6822162" y="284085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DFB0FB-9878-4A5F-A7F7-C6D85EDBA27D}"/>
              </a:ext>
            </a:extLst>
          </p:cNvPr>
          <p:cNvSpPr txBox="1"/>
          <p:nvPr/>
        </p:nvSpPr>
        <p:spPr>
          <a:xfrm>
            <a:off x="2443190" y="5513429"/>
            <a:ext cx="730561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Using statistics to identify the variables with the greatest influence upon housing prices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5CE29-205E-4ACB-8141-A0482F5A39F1}"/>
              </a:ext>
            </a:extLst>
          </p:cNvPr>
          <p:cNvGrpSpPr/>
          <p:nvPr/>
        </p:nvGrpSpPr>
        <p:grpSpPr>
          <a:xfrm>
            <a:off x="20716" y="967776"/>
            <a:ext cx="3619688" cy="4365042"/>
            <a:chOff x="20716" y="967776"/>
            <a:chExt cx="3619688" cy="436504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76EBA00-8615-4DA4-966A-E0AF116E29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22"/>
            <a:stretch/>
          </p:blipFill>
          <p:spPr bwMode="auto">
            <a:xfrm>
              <a:off x="20716" y="1301616"/>
              <a:ext cx="3368284" cy="40312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956CBE-E36F-4DBD-B5B0-5843C42E81B9}"/>
                </a:ext>
              </a:extLst>
            </p:cNvPr>
            <p:cNvSpPr txBox="1"/>
            <p:nvPr/>
          </p:nvSpPr>
          <p:spPr>
            <a:xfrm>
              <a:off x="192024" y="967776"/>
              <a:ext cx="3448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of correlation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4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A17-8861-408D-B18D-DF3A425C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426" y="5748291"/>
            <a:ext cx="3177574" cy="11097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Handling</a:t>
            </a:r>
            <a:br>
              <a:rPr lang="en-US" dirty="0"/>
            </a:br>
            <a:r>
              <a:rPr lang="en-US" dirty="0"/>
              <a:t>Geography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AE9B6D-D803-4A75-BD14-0FD47706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2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E6FC4-28E6-46C6-B7F8-699BB4A67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958"/>
          <a:stretch/>
        </p:blipFill>
        <p:spPr>
          <a:xfrm>
            <a:off x="6205186" y="119614"/>
            <a:ext cx="4398027" cy="356485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4F8317-DD52-4CA2-9DD6-8CEF2363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1" y="3105108"/>
            <a:ext cx="362902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EF442-A8CB-4992-A216-875E61BCDF5A}"/>
              </a:ext>
            </a:extLst>
          </p:cNvPr>
          <p:cNvSpPr/>
          <p:nvPr/>
        </p:nvSpPr>
        <p:spPr>
          <a:xfrm>
            <a:off x="929547" y="310836"/>
            <a:ext cx="1704513" cy="306279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152400" dist="50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86F8273-F676-473E-B5D7-B26A82C52B35}"/>
              </a:ext>
            </a:extLst>
          </p:cNvPr>
          <p:cNvSpPr/>
          <p:nvPr/>
        </p:nvSpPr>
        <p:spPr>
          <a:xfrm flipH="1" flipV="1">
            <a:off x="6061330" y="3500532"/>
            <a:ext cx="1711369" cy="1737528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260792-4BE9-470A-9FCD-931717BD21DD}"/>
              </a:ext>
            </a:extLst>
          </p:cNvPr>
          <p:cNvSpPr/>
          <p:nvPr/>
        </p:nvSpPr>
        <p:spPr>
          <a:xfrm>
            <a:off x="6295950" y="223539"/>
            <a:ext cx="1704513" cy="306279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152400" dist="50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3336BE8-345A-4B79-992D-22E1E44C8367}"/>
              </a:ext>
            </a:extLst>
          </p:cNvPr>
          <p:cNvSpPr/>
          <p:nvPr/>
        </p:nvSpPr>
        <p:spPr>
          <a:xfrm flipV="1">
            <a:off x="1430315" y="3836867"/>
            <a:ext cx="1711369" cy="1737528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AC0-BA7E-42E4-AAA0-CDCFE2E6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661" y="5306543"/>
            <a:ext cx="2396339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Potential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4102-A97A-4631-86D4-8E1C8674371B}"/>
              </a:ext>
            </a:extLst>
          </p:cNvPr>
          <p:cNvSpPr txBox="1"/>
          <p:nvPr/>
        </p:nvSpPr>
        <p:spPr>
          <a:xfrm>
            <a:off x="650675" y="5021080"/>
            <a:ext cx="7108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variables are closely related, like </a:t>
            </a:r>
            <a:r>
              <a:rPr lang="en-US" b="1" dirty="0"/>
              <a:t>total </a:t>
            </a:r>
            <a:r>
              <a:rPr lang="en-US" b="1" dirty="0" err="1"/>
              <a:t>sq</a:t>
            </a:r>
            <a:r>
              <a:rPr lang="en-US" b="1" dirty="0"/>
              <a:t> ft</a:t>
            </a:r>
            <a:r>
              <a:rPr lang="en-US" dirty="0"/>
              <a:t>, </a:t>
            </a:r>
            <a:r>
              <a:rPr lang="en-US" b="1" dirty="0"/>
              <a:t>above-ground </a:t>
            </a:r>
            <a:r>
              <a:rPr lang="en-US" b="1" dirty="0" err="1"/>
              <a:t>sq</a:t>
            </a:r>
            <a:r>
              <a:rPr lang="en-US" b="1" dirty="0"/>
              <a:t> ft</a:t>
            </a:r>
            <a:r>
              <a:rPr lang="en-US" dirty="0"/>
              <a:t>, and </a:t>
            </a:r>
            <a:r>
              <a:rPr lang="en-US" b="1" dirty="0"/>
              <a:t>below-ground </a:t>
            </a:r>
            <a:r>
              <a:rPr lang="en-US" b="1" dirty="0" err="1"/>
              <a:t>sq</a:t>
            </a:r>
            <a:r>
              <a:rPr lang="en-US" b="1" dirty="0"/>
              <a:t> ft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Changing one variable can often impact another. This is bad for modeling as it produces a multiplied effect.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52A428-5BB5-45C4-A773-A8E95F5AC307}"/>
              </a:ext>
            </a:extLst>
          </p:cNvPr>
          <p:cNvGrpSpPr/>
          <p:nvPr/>
        </p:nvGrpSpPr>
        <p:grpSpPr>
          <a:xfrm>
            <a:off x="109688" y="855609"/>
            <a:ext cx="3484848" cy="3669076"/>
            <a:chOff x="360309" y="559294"/>
            <a:chExt cx="3484848" cy="3669076"/>
          </a:xfrm>
        </p:grpSpPr>
        <p:pic>
          <p:nvPicPr>
            <p:cNvPr id="29" name="Picture 2" descr="https://s3-eu-west-2.amazonaws.com/homebuilding-assets/prodwebsite/content/uploads/2009/05/22135242/Basement-Pros-and-Cons-00.jpg">
              <a:extLst>
                <a:ext uri="{FF2B5EF4-FFF2-40B4-BE49-F238E27FC236}">
                  <a16:creationId xmlns:a16="http://schemas.microsoft.com/office/drawing/2014/main" id="{AFBD81BB-FE2C-4CEC-9DA0-73952BBE94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11" r="29984" b="1119"/>
            <a:stretch/>
          </p:blipFill>
          <p:spPr bwMode="auto">
            <a:xfrm>
              <a:off x="360309" y="559294"/>
              <a:ext cx="3484848" cy="366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C51564-9299-410F-8302-A43714C3E14F}"/>
                </a:ext>
              </a:extLst>
            </p:cNvPr>
            <p:cNvSpPr txBox="1"/>
            <p:nvPr/>
          </p:nvSpPr>
          <p:spPr>
            <a:xfrm>
              <a:off x="1882066" y="790112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</a:t>
              </a:r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DCC02F-49A9-4320-920E-5C87AFB4D523}"/>
              </a:ext>
            </a:extLst>
          </p:cNvPr>
          <p:cNvGrpSpPr/>
          <p:nvPr/>
        </p:nvGrpSpPr>
        <p:grpSpPr>
          <a:xfrm>
            <a:off x="4607094" y="855609"/>
            <a:ext cx="2996791" cy="2136166"/>
            <a:chOff x="4349434" y="379201"/>
            <a:chExt cx="3487214" cy="248574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E034D1-BBFC-46AD-AD1C-42DDA169F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270"/>
            <a:stretch/>
          </p:blipFill>
          <p:spPr>
            <a:xfrm>
              <a:off x="4349434" y="379201"/>
              <a:ext cx="3487214" cy="248574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59135F-80A7-4A81-A0D5-F82ED3E22E85}"/>
                </a:ext>
              </a:extLst>
            </p:cNvPr>
            <p:cNvSpPr txBox="1"/>
            <p:nvPr/>
          </p:nvSpPr>
          <p:spPr>
            <a:xfrm>
              <a:off x="5851864" y="559294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 </a:t>
              </a:r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3C937E-D1FE-415D-88DE-3CD42C70DD66}"/>
              </a:ext>
            </a:extLst>
          </p:cNvPr>
          <p:cNvGrpSpPr/>
          <p:nvPr/>
        </p:nvGrpSpPr>
        <p:grpSpPr>
          <a:xfrm>
            <a:off x="8616443" y="1405033"/>
            <a:ext cx="3487214" cy="1171449"/>
            <a:chOff x="4352393" y="3353859"/>
            <a:chExt cx="3487214" cy="11714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08E4A47-9902-4A8B-A610-867416FB9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81"/>
            <a:stretch/>
          </p:blipFill>
          <p:spPr>
            <a:xfrm>
              <a:off x="4352393" y="3353859"/>
              <a:ext cx="3487214" cy="117144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5F1D98-BC06-4359-BF47-D132443B38E8}"/>
                </a:ext>
              </a:extLst>
            </p:cNvPr>
            <p:cNvSpPr txBox="1"/>
            <p:nvPr/>
          </p:nvSpPr>
          <p:spPr>
            <a:xfrm>
              <a:off x="4432343" y="3804007"/>
              <a:ext cx="857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Below</a:t>
              </a:r>
            </a:p>
            <a:p>
              <a:pPr algn="ctr"/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sp>
        <p:nvSpPr>
          <p:cNvPr id="37" name="Plus Sign 36">
            <a:extLst>
              <a:ext uri="{FF2B5EF4-FFF2-40B4-BE49-F238E27FC236}">
                <a16:creationId xmlns:a16="http://schemas.microsoft.com/office/drawing/2014/main" id="{4CEE0E8A-1251-4B7F-9A76-58BC1ECF8FE6}"/>
              </a:ext>
            </a:extLst>
          </p:cNvPr>
          <p:cNvSpPr/>
          <p:nvPr/>
        </p:nvSpPr>
        <p:spPr>
          <a:xfrm>
            <a:off x="3643615" y="153355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EE297725-681E-4233-8D3A-95CB483B5C79}"/>
              </a:ext>
            </a:extLst>
          </p:cNvPr>
          <p:cNvSpPr/>
          <p:nvPr/>
        </p:nvSpPr>
        <p:spPr>
          <a:xfrm>
            <a:off x="7652964" y="153355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05396-8B03-416F-BF9C-AB6531CF9FD2}"/>
              </a:ext>
            </a:extLst>
          </p:cNvPr>
          <p:cNvSpPr txBox="1"/>
          <p:nvPr/>
        </p:nvSpPr>
        <p:spPr>
          <a:xfrm>
            <a:off x="7960625" y="3572492"/>
            <a:ext cx="208266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a single HOUSE</a:t>
            </a:r>
          </a:p>
        </p:txBody>
      </p:sp>
      <p:sp>
        <p:nvSpPr>
          <p:cNvPr id="25" name="Not Equal 24">
            <a:extLst>
              <a:ext uri="{FF2B5EF4-FFF2-40B4-BE49-F238E27FC236}">
                <a16:creationId xmlns:a16="http://schemas.microsoft.com/office/drawing/2014/main" id="{6AF8217C-6F8F-4E4F-A1ED-5CC5A90E47B8}"/>
              </a:ext>
            </a:extLst>
          </p:cNvPr>
          <p:cNvSpPr/>
          <p:nvPr/>
        </p:nvSpPr>
        <p:spPr>
          <a:xfrm>
            <a:off x="7046225" y="3807789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90A98F-B204-4ECE-AF17-BC996282AF83}"/>
              </a:ext>
            </a:extLst>
          </p:cNvPr>
          <p:cNvSpPr txBox="1">
            <a:spLocks/>
          </p:cNvSpPr>
          <p:nvPr/>
        </p:nvSpPr>
        <p:spPr>
          <a:xfrm>
            <a:off x="9795661" y="5306543"/>
            <a:ext cx="2396339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Building Custom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942C6-84B5-40C7-80E4-D5BE563DB715}"/>
              </a:ext>
            </a:extLst>
          </p:cNvPr>
          <p:cNvSpPr txBox="1"/>
          <p:nvPr/>
        </p:nvSpPr>
        <p:spPr>
          <a:xfrm>
            <a:off x="858052" y="4957487"/>
            <a:ext cx="6695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don’t want to just remove variables, as the presence or absence of a basement may influence pricing.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 solve this, we can </a:t>
            </a:r>
            <a:r>
              <a:rPr lang="en-US" u="sng" dirty="0"/>
              <a:t>build features</a:t>
            </a:r>
            <a:r>
              <a:rPr lang="en-US" dirty="0"/>
              <a:t> that weight the variables proportionally to their influence.</a:t>
            </a:r>
            <a:endParaRPr lang="en-US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CD3EDA-B816-4076-AAFD-C612D1E2BB15}"/>
              </a:ext>
            </a:extLst>
          </p:cNvPr>
          <p:cNvGrpSpPr/>
          <p:nvPr/>
        </p:nvGrpSpPr>
        <p:grpSpPr>
          <a:xfrm>
            <a:off x="109688" y="855609"/>
            <a:ext cx="3484848" cy="3669076"/>
            <a:chOff x="360309" y="559294"/>
            <a:chExt cx="3484848" cy="3669076"/>
          </a:xfrm>
        </p:grpSpPr>
        <p:pic>
          <p:nvPicPr>
            <p:cNvPr id="7" name="Picture 2" descr="https://s3-eu-west-2.amazonaws.com/homebuilding-assets/prodwebsite/content/uploads/2009/05/22135242/Basement-Pros-and-Cons-00.jpg">
              <a:extLst>
                <a:ext uri="{FF2B5EF4-FFF2-40B4-BE49-F238E27FC236}">
                  <a16:creationId xmlns:a16="http://schemas.microsoft.com/office/drawing/2014/main" id="{EE0B1C8F-CD7A-4A04-A31A-0F17608F5D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11" r="29984" b="1119"/>
            <a:stretch/>
          </p:blipFill>
          <p:spPr bwMode="auto">
            <a:xfrm>
              <a:off x="360309" y="559294"/>
              <a:ext cx="3484848" cy="3669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995B2C-2F86-43BE-AB61-69FBF16578EA}"/>
                </a:ext>
              </a:extLst>
            </p:cNvPr>
            <p:cNvSpPr txBox="1"/>
            <p:nvPr/>
          </p:nvSpPr>
          <p:spPr>
            <a:xfrm>
              <a:off x="1882066" y="790112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</a:t>
              </a:r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CE1B3D0-6A63-4EC4-93D5-CCCAF1A06B03}"/>
              </a:ext>
            </a:extLst>
          </p:cNvPr>
          <p:cNvGrpSpPr/>
          <p:nvPr/>
        </p:nvGrpSpPr>
        <p:grpSpPr>
          <a:xfrm>
            <a:off x="4607094" y="855609"/>
            <a:ext cx="2996791" cy="2136166"/>
            <a:chOff x="4349434" y="379201"/>
            <a:chExt cx="3487214" cy="24857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142A9D-1134-4418-B3B0-37E53B26E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270"/>
            <a:stretch/>
          </p:blipFill>
          <p:spPr>
            <a:xfrm>
              <a:off x="4349434" y="379201"/>
              <a:ext cx="3487214" cy="24857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6CC1E3-9143-4E3D-9A13-B208D72C1EEE}"/>
                </a:ext>
              </a:extLst>
            </p:cNvPr>
            <p:cNvSpPr txBox="1"/>
            <p:nvPr/>
          </p:nvSpPr>
          <p:spPr>
            <a:xfrm>
              <a:off x="5851864" y="559294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 </a:t>
              </a:r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7A7DBD-22E0-47B1-8317-80BEC12C009E}"/>
              </a:ext>
            </a:extLst>
          </p:cNvPr>
          <p:cNvGrpSpPr/>
          <p:nvPr/>
        </p:nvGrpSpPr>
        <p:grpSpPr>
          <a:xfrm>
            <a:off x="8616443" y="1405033"/>
            <a:ext cx="3487214" cy="1171449"/>
            <a:chOff x="4352393" y="3353859"/>
            <a:chExt cx="3487214" cy="11714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84A22D-595E-494A-98AE-95C61F9492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8081"/>
            <a:stretch/>
          </p:blipFill>
          <p:spPr>
            <a:xfrm>
              <a:off x="4352393" y="3353859"/>
              <a:ext cx="3487214" cy="117144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AD1BDB-AAFE-462F-ADE1-558FB649D414}"/>
                </a:ext>
              </a:extLst>
            </p:cNvPr>
            <p:cNvSpPr txBox="1"/>
            <p:nvPr/>
          </p:nvSpPr>
          <p:spPr>
            <a:xfrm>
              <a:off x="4432343" y="3804007"/>
              <a:ext cx="857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Below</a:t>
              </a:r>
            </a:p>
            <a:p>
              <a:pPr algn="ctr"/>
              <a:r>
                <a:rPr lang="en-US" dirty="0" err="1"/>
                <a:t>sq</a:t>
              </a:r>
              <a:r>
                <a:rPr lang="en-US" dirty="0"/>
                <a:t> ft</a:t>
              </a:r>
            </a:p>
          </p:txBody>
        </p:sp>
      </p:grpSp>
      <p:sp>
        <p:nvSpPr>
          <p:cNvPr id="15" name="Plus Sign 14">
            <a:extLst>
              <a:ext uri="{FF2B5EF4-FFF2-40B4-BE49-F238E27FC236}">
                <a16:creationId xmlns:a16="http://schemas.microsoft.com/office/drawing/2014/main" id="{BA9287E8-6866-4923-8271-099A490C283D}"/>
              </a:ext>
            </a:extLst>
          </p:cNvPr>
          <p:cNvSpPr/>
          <p:nvPr/>
        </p:nvSpPr>
        <p:spPr>
          <a:xfrm>
            <a:off x="3643615" y="153355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0862930B-E505-48CB-89BD-DD5686CD27DE}"/>
              </a:ext>
            </a:extLst>
          </p:cNvPr>
          <p:cNvSpPr/>
          <p:nvPr/>
        </p:nvSpPr>
        <p:spPr>
          <a:xfrm>
            <a:off x="7652964" y="153355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CD6AC1F3-93D1-4B0A-9867-6747A232B70E}"/>
              </a:ext>
            </a:extLst>
          </p:cNvPr>
          <p:cNvSpPr/>
          <p:nvPr/>
        </p:nvSpPr>
        <p:spPr>
          <a:xfrm>
            <a:off x="7146685" y="380779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0A04F-BE18-4996-9F71-C4084C3FC958}"/>
              </a:ext>
            </a:extLst>
          </p:cNvPr>
          <p:cNvSpPr txBox="1"/>
          <p:nvPr/>
        </p:nvSpPr>
        <p:spPr>
          <a:xfrm>
            <a:off x="810781" y="24612"/>
            <a:ext cx="20826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C4A81-5577-4BD2-BCDC-3D921645EB16}"/>
              </a:ext>
            </a:extLst>
          </p:cNvPr>
          <p:cNvSpPr txBox="1"/>
          <p:nvPr/>
        </p:nvSpPr>
        <p:spPr>
          <a:xfrm>
            <a:off x="5188446" y="24612"/>
            <a:ext cx="20826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679BE-A6BA-42E7-AE2A-7AE519ED3717}"/>
              </a:ext>
            </a:extLst>
          </p:cNvPr>
          <p:cNvSpPr txBox="1"/>
          <p:nvPr/>
        </p:nvSpPr>
        <p:spPr>
          <a:xfrm>
            <a:off x="9318719" y="574036"/>
            <a:ext cx="208266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62D95-60DE-4D3B-83FE-860CE3C71D21}"/>
              </a:ext>
            </a:extLst>
          </p:cNvPr>
          <p:cNvSpPr txBox="1"/>
          <p:nvPr/>
        </p:nvSpPr>
        <p:spPr>
          <a:xfrm>
            <a:off x="7960625" y="3572492"/>
            <a:ext cx="208266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of a single HOUSE</a:t>
            </a:r>
          </a:p>
        </p:txBody>
      </p:sp>
    </p:spTree>
    <p:extLst>
      <p:ext uri="{BB962C8B-B14F-4D97-AF65-F5344CB8AC3E}">
        <p14:creationId xmlns:p14="http://schemas.microsoft.com/office/powerpoint/2010/main" val="369839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805D-3E46-429B-B6BD-E10298BA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53" y="111512"/>
            <a:ext cx="9614902" cy="694116"/>
          </a:xfrm>
        </p:spPr>
        <p:txBody>
          <a:bodyPr/>
          <a:lstStyle/>
          <a:p>
            <a:pPr algn="ctr"/>
            <a:r>
              <a:rPr lang="en-US" dirty="0"/>
              <a:t>Training &amp; Validating the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FFEA34-813C-4FA7-9518-DA424744CABF}"/>
              </a:ext>
            </a:extLst>
          </p:cNvPr>
          <p:cNvGrpSpPr/>
          <p:nvPr/>
        </p:nvGrpSpPr>
        <p:grpSpPr>
          <a:xfrm>
            <a:off x="6214370" y="1064591"/>
            <a:ext cx="5385286" cy="5133976"/>
            <a:chOff x="6214370" y="1064591"/>
            <a:chExt cx="5385286" cy="5133976"/>
          </a:xfrm>
        </p:grpSpPr>
        <p:pic>
          <p:nvPicPr>
            <p:cNvPr id="1026" name="Picture 2" descr="https://usatftw.files.wordpress.com/2015/07/rocky-movie.jpg?w=1000&amp;h=600&amp;crop=1">
              <a:extLst>
                <a:ext uri="{FF2B5EF4-FFF2-40B4-BE49-F238E27FC236}">
                  <a16:creationId xmlns:a16="http://schemas.microsoft.com/office/drawing/2014/main" id="{18B7A18E-C7C4-4538-9B80-F50C418CA6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59" t="8628" r="21634"/>
            <a:stretch/>
          </p:blipFill>
          <p:spPr bwMode="auto">
            <a:xfrm>
              <a:off x="6214370" y="1064591"/>
              <a:ext cx="5385286" cy="5133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796889-4043-4BDB-9993-A22C0D9B2CD4}"/>
                </a:ext>
              </a:extLst>
            </p:cNvPr>
            <p:cNvSpPr txBox="1"/>
            <p:nvPr/>
          </p:nvSpPr>
          <p:spPr>
            <a:xfrm>
              <a:off x="7194046" y="2985248"/>
              <a:ext cx="1382110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Our model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07E446-CD5B-4832-AFFA-C3F93DC1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03" y="890587"/>
            <a:ext cx="5114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616-C188-47EB-AC67-F7CDE37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80" y="3864068"/>
            <a:ext cx="4686778" cy="800962"/>
          </a:xfrm>
        </p:spPr>
        <p:txBody>
          <a:bodyPr/>
          <a:lstStyle/>
          <a:p>
            <a:pPr algn="ctr"/>
            <a:r>
              <a:rPr lang="en-US" dirty="0"/>
              <a:t>Model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591ED-0D99-4665-8356-43D8457C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2" y="187046"/>
            <a:ext cx="11582975" cy="728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28664-8D5A-412A-9807-B4969AA31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4" y="1362075"/>
            <a:ext cx="523875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4BD06-0224-4F51-A767-AF92253AA34A}"/>
              </a:ext>
            </a:extLst>
          </p:cNvPr>
          <p:cNvSpPr txBox="1"/>
          <p:nvPr/>
        </p:nvSpPr>
        <p:spPr>
          <a:xfrm>
            <a:off x="546993" y="4873840"/>
            <a:ext cx="5238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know a house’s latitude, basement ft</a:t>
            </a:r>
            <a:r>
              <a:rPr lang="en-US" baseline="30000" dirty="0"/>
              <a:t>2</a:t>
            </a:r>
            <a:r>
              <a:rPr lang="en-US" dirty="0"/>
              <a:t>, living space ft</a:t>
            </a:r>
            <a:r>
              <a:rPr lang="en-US" baseline="30000" dirty="0"/>
              <a:t>2</a:t>
            </a:r>
            <a:r>
              <a:rPr lang="en-US" dirty="0"/>
              <a:t>, King County grade, and the number of times it has been viewed, then you can estimate it’s sale price within an error margin of $126,700.</a:t>
            </a:r>
            <a:r>
              <a:rPr lang="en-US" baseline="30000" dirty="0"/>
              <a:t>00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78E45-F0CD-4C5F-8754-D30DE71A49BA}"/>
              </a:ext>
            </a:extLst>
          </p:cNvPr>
          <p:cNvSpPr txBox="1"/>
          <p:nvPr/>
        </p:nvSpPr>
        <p:spPr>
          <a:xfrm>
            <a:off x="5785743" y="1355689"/>
            <a:ext cx="6294555" cy="5016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</a:t>
            </a:r>
          </a:p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Latitude + </a:t>
            </a: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 + </a:t>
            </a: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Basement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ft + </a:t>
            </a: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 County grade + </a:t>
            </a:r>
          </a:p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ft</a:t>
            </a:r>
          </a:p>
        </p:txBody>
      </p:sp>
    </p:spTree>
    <p:extLst>
      <p:ext uri="{BB962C8B-B14F-4D97-AF65-F5344CB8AC3E}">
        <p14:creationId xmlns:p14="http://schemas.microsoft.com/office/powerpoint/2010/main" val="21090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298</TotalTime>
  <Words>345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Slice</vt:lpstr>
      <vt:lpstr>Modeling Seattle Housing Prices</vt:lpstr>
      <vt:lpstr>Inputs</vt:lpstr>
      <vt:lpstr>Cleaning the Data</vt:lpstr>
      <vt:lpstr>Exploring the Data Making Connections</vt:lpstr>
      <vt:lpstr>Handling Geography</vt:lpstr>
      <vt:lpstr>Potential Problems</vt:lpstr>
      <vt:lpstr>PowerPoint Presentation</vt:lpstr>
      <vt:lpstr>Training &amp; Validating the Model</vt:lpstr>
      <vt:lpstr>Model Summary</vt:lpstr>
      <vt:lpstr>Further Investigation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Seattle Housing Prices</dc:title>
  <dc:creator>Matthew Parker</dc:creator>
  <cp:lastModifiedBy>Matthew Parker</cp:lastModifiedBy>
  <cp:revision>32</cp:revision>
  <dcterms:created xsi:type="dcterms:W3CDTF">2019-06-02T23:39:48Z</dcterms:created>
  <dcterms:modified xsi:type="dcterms:W3CDTF">2019-06-05T21:26:09Z</dcterms:modified>
</cp:coreProperties>
</file>