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65" r:id="rId2"/>
    <p:sldId id="271" r:id="rId3"/>
    <p:sldId id="277" r:id="rId4"/>
    <p:sldId id="257" r:id="rId5"/>
    <p:sldId id="259" r:id="rId6"/>
    <p:sldId id="258" r:id="rId7"/>
    <p:sldId id="261" r:id="rId8"/>
    <p:sldId id="275" r:id="rId9"/>
    <p:sldId id="260" r:id="rId10"/>
    <p:sldId id="267" r:id="rId11"/>
    <p:sldId id="268" r:id="rId12"/>
    <p:sldId id="269" r:id="rId13"/>
    <p:sldId id="272" r:id="rId14"/>
    <p:sldId id="276" r:id="rId15"/>
    <p:sldId id="270" r:id="rId16"/>
    <p:sldId id="273" r:id="rId17"/>
    <p:sldId id="262" r:id="rId18"/>
    <p:sldId id="263" r:id="rId19"/>
    <p:sldId id="274" r:id="rId20"/>
    <p:sldId id="278" r:id="rId21"/>
    <p:sldId id="264" r:id="rId22"/>
    <p:sldId id="266" r:id="rId23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577"/>
    <p:restoredTop sz="86422"/>
  </p:normalViewPr>
  <p:slideViewPr>
    <p:cSldViewPr snapToGrid="0">
      <p:cViewPr varScale="1">
        <p:scale>
          <a:sx n="192" d="100"/>
          <a:sy n="192" d="100"/>
        </p:scale>
        <p:origin x="416" y="192"/>
      </p:cViewPr>
      <p:guideLst/>
    </p:cSldViewPr>
  </p:slideViewPr>
  <p:outlineViewPr>
    <p:cViewPr>
      <p:scale>
        <a:sx n="33" d="100"/>
        <a:sy n="33" d="100"/>
      </p:scale>
      <p:origin x="0" y="-304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207" d="100"/>
          <a:sy n="207" d="100"/>
        </p:scale>
        <p:origin x="4896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28E668-FDCA-C840-9246-750D067171BB}" type="datetimeFigureOut">
              <a:rPr lang="nb-NO" smtClean="0"/>
              <a:t>26.10.2022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58C80F-74D4-D646-878B-A392ECFB879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0326163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58C80F-74D4-D646-878B-A392ECFB8792}" type="slidenum">
              <a:rPr lang="nb-NO" smtClean="0"/>
              <a:t>7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0548093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58C80F-74D4-D646-878B-A392ECFB8792}" type="slidenum">
              <a:rPr lang="nb-NO" smtClean="0"/>
              <a:t>9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266117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58C80F-74D4-D646-878B-A392ECFB8792}" type="slidenum">
              <a:rPr lang="nb-NO" smtClean="0"/>
              <a:t>10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437295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err="1"/>
              <a:t>https</a:t>
            </a:r>
            <a:r>
              <a:rPr lang="nb-NO" dirty="0"/>
              <a:t>://</a:t>
            </a:r>
            <a:r>
              <a:rPr lang="nb-NO" dirty="0" err="1"/>
              <a:t>www.youtube.com</a:t>
            </a:r>
            <a:r>
              <a:rPr lang="nb-NO" dirty="0"/>
              <a:t>/</a:t>
            </a:r>
            <a:r>
              <a:rPr lang="nb-NO" dirty="0" err="1"/>
              <a:t>watch?v</a:t>
            </a:r>
            <a:r>
              <a:rPr lang="nb-NO" dirty="0"/>
              <a:t>=tPn046z1YbE&amp;ab_channel=</a:t>
            </a:r>
            <a:r>
              <a:rPr lang="nb-NO" dirty="0" err="1"/>
              <a:t>CameronMcKenzie</a:t>
            </a:r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58C80F-74D4-D646-878B-A392ECFB8792}" type="slidenum">
              <a:rPr lang="nb-NO" smtClean="0"/>
              <a:t>11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837354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58C80F-74D4-D646-878B-A392ECFB8792}" type="slidenum">
              <a:rPr lang="nb-NO" smtClean="0"/>
              <a:t>15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010311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58C80F-74D4-D646-878B-A392ECFB8792}" type="slidenum">
              <a:rPr lang="nb-NO" smtClean="0"/>
              <a:t>16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572781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5BDBA63-3648-A28A-B7A7-2D029CFB78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CD96E80C-9B80-3D73-814A-773DBF92A1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CF624A99-BBE5-3539-6445-921447EB3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DC604-6D5B-A843-8E4A-4B8C44DA6F86}" type="datetimeFigureOut">
              <a:rPr lang="nb-NO" smtClean="0"/>
              <a:t>26.10.2022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525253E2-1944-373B-6836-016E206EB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06C51FC2-B24A-E808-3010-F440153AD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BA4A6-E669-B64C-9BF6-B2D31A63A93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16485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F07F9A8-23A9-E781-EA2E-8DE185A67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48B1A1B8-ADA2-EE09-9651-6D7213A394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31E7B173-832D-8CF3-0471-4336B587C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DC604-6D5B-A843-8E4A-4B8C44DA6F86}" type="datetimeFigureOut">
              <a:rPr lang="nb-NO" smtClean="0"/>
              <a:t>26.10.2022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5307A677-035E-785D-1E26-409213DB1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10D307F0-F780-5E30-0293-6F7A92AD7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BA4A6-E669-B64C-9BF6-B2D31A63A93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575787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>
            <a:extLst>
              <a:ext uri="{FF2B5EF4-FFF2-40B4-BE49-F238E27FC236}">
                <a16:creationId xmlns:a16="http://schemas.microsoft.com/office/drawing/2014/main" id="{714910FC-038A-D887-5A30-ECEE78578D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D910E24F-6C1C-F500-21D2-331036EAE7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49692FD3-B1DB-ACBC-27E5-C1B30DF49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DC604-6D5B-A843-8E4A-4B8C44DA6F86}" type="datetimeFigureOut">
              <a:rPr lang="nb-NO" smtClean="0"/>
              <a:t>26.10.2022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C5FCE3B7-186F-1E5C-DA91-BF2B6D109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E48550D1-1E4E-3B80-0978-44C757811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BA4A6-E669-B64C-9BF6-B2D31A63A93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465509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9F9926EA-B6E3-CDF8-08EA-FE7E26585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5BC18BDD-602B-BFA5-00F3-8411DFB2A8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D20A49F0-3A21-13C0-D517-F72F3FDEC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DC604-6D5B-A843-8E4A-4B8C44DA6F86}" type="datetimeFigureOut">
              <a:rPr lang="nb-NO" smtClean="0"/>
              <a:t>26.10.2022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1DF63CD0-8B42-051D-42EC-924662285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EEA69D94-2D86-91C6-65F8-DA6C084E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BA4A6-E669-B64C-9BF6-B2D31A63A93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696432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B9C4877-EF55-A3CA-117F-DBD4138C8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C69464F6-7308-5ACC-6E25-EF3E8AA1DF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4FEE3B50-34F7-21BE-6F58-AC9898026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DC604-6D5B-A843-8E4A-4B8C44DA6F86}" type="datetimeFigureOut">
              <a:rPr lang="nb-NO" smtClean="0"/>
              <a:t>26.10.2022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CD2CBD6D-6652-22E8-D521-7257EB4EA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E17BC2A6-87BB-5B61-3B4E-E03704819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BA4A6-E669-B64C-9BF6-B2D31A63A93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05047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6C96711A-C63A-0FF7-E81E-0EB0E04E2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1212DE2A-8A3F-62DB-5984-8921884C72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46BA6A6B-46BC-CB51-A2FB-5F76602602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5B885D40-CB24-4D3D-F48E-326C8C4E4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DC604-6D5B-A843-8E4A-4B8C44DA6F86}" type="datetimeFigureOut">
              <a:rPr lang="nb-NO" smtClean="0"/>
              <a:t>26.10.2022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1C2E0590-41C8-2B08-9980-080D7012D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75B58C40-C8C6-3428-82D9-EFD49EA66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BA4A6-E669-B64C-9BF6-B2D31A63A93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093974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A895DBE-89C4-2149-0DD0-46CFC8A09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3D92FC9E-1106-C220-A4BB-463150623E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8695BF51-ED32-E380-3A99-43E85452FC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A2010C1E-0DD0-8944-DCD1-941587DCA2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Plassholder for innhold 5">
            <a:extLst>
              <a:ext uri="{FF2B5EF4-FFF2-40B4-BE49-F238E27FC236}">
                <a16:creationId xmlns:a16="http://schemas.microsoft.com/office/drawing/2014/main" id="{3AE235C4-CA47-4DA0-A1A3-E9A43A2FCB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7" name="Plassholder for dato 6">
            <a:extLst>
              <a:ext uri="{FF2B5EF4-FFF2-40B4-BE49-F238E27FC236}">
                <a16:creationId xmlns:a16="http://schemas.microsoft.com/office/drawing/2014/main" id="{CEA37B93-B591-1654-C3F8-008317770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DC604-6D5B-A843-8E4A-4B8C44DA6F86}" type="datetimeFigureOut">
              <a:rPr lang="nb-NO" smtClean="0"/>
              <a:t>26.10.2022</a:t>
            </a:fld>
            <a:endParaRPr lang="nb-NO"/>
          </a:p>
        </p:txBody>
      </p:sp>
      <p:sp>
        <p:nvSpPr>
          <p:cNvPr id="8" name="Plassholder for bunntekst 7">
            <a:extLst>
              <a:ext uri="{FF2B5EF4-FFF2-40B4-BE49-F238E27FC236}">
                <a16:creationId xmlns:a16="http://schemas.microsoft.com/office/drawing/2014/main" id="{C5001985-4527-8D26-8FC7-5499C9A5A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Plassholder for lysbildenummer 8">
            <a:extLst>
              <a:ext uri="{FF2B5EF4-FFF2-40B4-BE49-F238E27FC236}">
                <a16:creationId xmlns:a16="http://schemas.microsoft.com/office/drawing/2014/main" id="{E61547AD-8530-1F31-8ACF-2E0B3F9FE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BA4A6-E669-B64C-9BF6-B2D31A63A93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68072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0C9D079-13C9-0D5D-7C36-AA4E25105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dato 2">
            <a:extLst>
              <a:ext uri="{FF2B5EF4-FFF2-40B4-BE49-F238E27FC236}">
                <a16:creationId xmlns:a16="http://schemas.microsoft.com/office/drawing/2014/main" id="{B779BE4E-E5BA-2F11-0123-D6C8EA4AC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DC604-6D5B-A843-8E4A-4B8C44DA6F86}" type="datetimeFigureOut">
              <a:rPr lang="nb-NO" smtClean="0"/>
              <a:t>26.10.2022</a:t>
            </a:fld>
            <a:endParaRPr lang="nb-NO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2EA8D1AD-48DA-3170-76FB-72FCDF74C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45F3FCC0-9C36-3319-4D66-ECD8B8432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BA4A6-E669-B64C-9BF6-B2D31A63A93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4801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>
            <a:extLst>
              <a:ext uri="{FF2B5EF4-FFF2-40B4-BE49-F238E27FC236}">
                <a16:creationId xmlns:a16="http://schemas.microsoft.com/office/drawing/2014/main" id="{EEE0DAF0-4780-E4D3-C17B-9612D63A4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DC604-6D5B-A843-8E4A-4B8C44DA6F86}" type="datetimeFigureOut">
              <a:rPr lang="nb-NO" smtClean="0"/>
              <a:t>26.10.2022</a:t>
            </a:fld>
            <a:endParaRPr lang="nb-NO"/>
          </a:p>
        </p:txBody>
      </p:sp>
      <p:sp>
        <p:nvSpPr>
          <p:cNvPr id="3" name="Plassholder for bunntekst 2">
            <a:extLst>
              <a:ext uri="{FF2B5EF4-FFF2-40B4-BE49-F238E27FC236}">
                <a16:creationId xmlns:a16="http://schemas.microsoft.com/office/drawing/2014/main" id="{9B3ED5AC-EDDD-9748-EE51-8F76F250A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A6313CEF-46A0-8F2F-FC9B-465355767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BA4A6-E669-B64C-9BF6-B2D31A63A93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13669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6C3BD8A-8C48-4D8F-620E-D65442AE3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14F3CE64-CFF3-1557-FA80-20209768AD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5694BC33-BF08-3558-8D22-7C3CFC7490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F9B7920F-B87E-055A-6532-632340845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DC604-6D5B-A843-8E4A-4B8C44DA6F86}" type="datetimeFigureOut">
              <a:rPr lang="nb-NO" smtClean="0"/>
              <a:t>26.10.2022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03F55DD0-6DEA-54D0-C9B2-FA4985FD4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BCC431BF-19B6-377A-574E-12E7E163F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BA4A6-E669-B64C-9BF6-B2D31A63A93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009598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6A6786A-C173-905F-5AA0-7D68D492A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bilde 2">
            <a:extLst>
              <a:ext uri="{FF2B5EF4-FFF2-40B4-BE49-F238E27FC236}">
                <a16:creationId xmlns:a16="http://schemas.microsoft.com/office/drawing/2014/main" id="{C8711BFE-8CA3-C2F2-BF60-4207A97C2E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667712A4-CC1D-1DC6-285E-8AE376BE79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28EF1A6E-0823-88CB-300D-5003B2990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DC604-6D5B-A843-8E4A-4B8C44DA6F86}" type="datetimeFigureOut">
              <a:rPr lang="nb-NO" smtClean="0"/>
              <a:t>26.10.2022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DC29C42B-F3F0-3E3F-9FE2-4E3FCD1AC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B4939CF1-92D8-27BC-0123-6B31318DE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BA4A6-E669-B64C-9BF6-B2D31A63A93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03514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>
            <a:extLst>
              <a:ext uri="{FF2B5EF4-FFF2-40B4-BE49-F238E27FC236}">
                <a16:creationId xmlns:a16="http://schemas.microsoft.com/office/drawing/2014/main" id="{96D61C0D-8DF2-14F6-1BEE-9D8A72AF2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58E5463E-72BD-4D15-E927-DB375D3583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85EEBB61-6ADC-D24A-A44F-A5ED7AC1A9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FDC604-6D5B-A843-8E4A-4B8C44DA6F86}" type="datetimeFigureOut">
              <a:rPr lang="nb-NO" smtClean="0"/>
              <a:t>26.10.2022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7C4DE4A1-3206-69B6-CD81-E491CA360F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43F3978A-E57A-BEB6-F0FE-3D32D8C416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8BA4A6-E669-B64C-9BF6-B2D31A63A93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323711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C1D4B3C-7F1A-AE68-80FE-3D85BD92B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IT WORKS ON MY MACHINE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B1155677-D5DF-039F-B2F9-E7CCCCCE85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dirty="0"/>
              <a:t>Dagens utgangspunkt</a:t>
            </a:r>
          </a:p>
          <a:p>
            <a:pPr lvl="1"/>
            <a:r>
              <a:rPr lang="nb-NO" sz="4800" b="1" dirty="0">
                <a:solidFill>
                  <a:srgbClr val="FF0000"/>
                </a:solidFill>
              </a:rPr>
              <a:t>IT BUILDS ON MY MACHINE</a:t>
            </a:r>
          </a:p>
          <a:p>
            <a:pPr lvl="1"/>
            <a:r>
              <a:rPr lang="nb-NO" sz="3200" dirty="0">
                <a:solidFill>
                  <a:srgbClr val="FF0000"/>
                </a:solidFill>
              </a:rPr>
              <a:t>Gjelder ikke lenger, </a:t>
            </a:r>
            <a:r>
              <a:rPr lang="nb-NO" sz="3200" b="1" dirty="0">
                <a:solidFill>
                  <a:srgbClr val="FF0000"/>
                </a:solidFill>
              </a:rPr>
              <a:t>bygger det på min, bygger det overalt</a:t>
            </a:r>
            <a:endParaRPr lang="nb-NO" sz="1400" dirty="0"/>
          </a:p>
          <a:p>
            <a:r>
              <a:rPr lang="nb-NO" dirty="0"/>
              <a:t>Du trenger bare:</a:t>
            </a:r>
          </a:p>
          <a:p>
            <a:pPr lvl="1"/>
            <a:r>
              <a:rPr lang="nb-NO" dirty="0" err="1"/>
              <a:t>Docker</a:t>
            </a:r>
            <a:endParaRPr lang="nb-NO" dirty="0"/>
          </a:p>
          <a:p>
            <a:pPr lvl="1"/>
            <a:r>
              <a:rPr lang="nb-NO" dirty="0"/>
              <a:t>VS Code</a:t>
            </a:r>
          </a:p>
          <a:p>
            <a:pPr lvl="1"/>
            <a:r>
              <a:rPr lang="nb-NO" dirty="0" err="1"/>
              <a:t>Git</a:t>
            </a:r>
            <a:r>
              <a:rPr lang="nb-NO" dirty="0"/>
              <a:t> </a:t>
            </a:r>
            <a:r>
              <a:rPr lang="nb-NO" dirty="0" err="1"/>
              <a:t>client</a:t>
            </a:r>
            <a:endParaRPr lang="nb-NO" dirty="0"/>
          </a:p>
          <a:p>
            <a:r>
              <a:rPr lang="nb-NO" dirty="0"/>
              <a:t>Operativsystem </a:t>
            </a:r>
          </a:p>
          <a:p>
            <a:pPr lvl="1"/>
            <a:r>
              <a:rPr lang="nb-NO" dirty="0"/>
              <a:t>er valgfritt</a:t>
            </a:r>
            <a:endParaRPr lang="nb-NO" sz="4400" b="1" dirty="0">
              <a:solidFill>
                <a:srgbClr val="FF0000"/>
              </a:solidFill>
            </a:endParaRPr>
          </a:p>
        </p:txBody>
      </p:sp>
      <p:sp>
        <p:nvSpPr>
          <p:cNvPr id="4" name="object 5">
            <a:extLst>
              <a:ext uri="{FF2B5EF4-FFF2-40B4-BE49-F238E27FC236}">
                <a16:creationId xmlns:a16="http://schemas.microsoft.com/office/drawing/2014/main" id="{078DBCD0-6ACF-E2E7-6801-B8A52EE1A960}"/>
              </a:ext>
            </a:extLst>
          </p:cNvPr>
          <p:cNvSpPr/>
          <p:nvPr/>
        </p:nvSpPr>
        <p:spPr>
          <a:xfrm>
            <a:off x="5057952" y="3514164"/>
            <a:ext cx="4014330" cy="27977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</p:spTree>
    <p:extLst>
      <p:ext uri="{BB962C8B-B14F-4D97-AF65-F5344CB8AC3E}">
        <p14:creationId xmlns:p14="http://schemas.microsoft.com/office/powerpoint/2010/main" val="41588889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6D94FEE-80A2-06AA-33F0-CF47613B7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Docker-compose</a:t>
            </a:r>
            <a:endParaRPr lang="nb-NO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388162EB-5B8C-5F9A-2CD2-F154C468C8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 dirty="0"/>
          </a:p>
        </p:txBody>
      </p:sp>
      <p:pic>
        <p:nvPicPr>
          <p:cNvPr id="4" name="Bilde 3">
            <a:extLst>
              <a:ext uri="{FF2B5EF4-FFF2-40B4-BE49-F238E27FC236}">
                <a16:creationId xmlns:a16="http://schemas.microsoft.com/office/drawing/2014/main" id="{364B0E3A-61F9-4B18-779D-4D811419B6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10863669" cy="4710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8052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42C715B-AF44-4C1D-02ED-2A3C911A7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Docker-compose</a:t>
            </a:r>
            <a:endParaRPr lang="nb-NO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04899C72-8B1B-1639-D207-AD2B7781DC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b-NO" dirty="0"/>
              <a:t>Hva du MÅ vite</a:t>
            </a:r>
          </a:p>
          <a:p>
            <a:pPr lvl="1"/>
            <a:r>
              <a:rPr lang="nb-NO" dirty="0"/>
              <a:t>Version: 3.7</a:t>
            </a:r>
          </a:p>
          <a:p>
            <a:pPr lvl="2"/>
            <a:r>
              <a:rPr lang="nb-NO" dirty="0"/>
              <a:t>Refererer til syntaks versjonen av </a:t>
            </a:r>
            <a:r>
              <a:rPr lang="nb-NO" dirty="0" err="1"/>
              <a:t>docker-compose.yml</a:t>
            </a:r>
            <a:endParaRPr lang="nb-NO" dirty="0"/>
          </a:p>
          <a:p>
            <a:pPr lvl="1"/>
            <a:r>
              <a:rPr lang="nb-NO" dirty="0"/>
              <a:t>YML</a:t>
            </a:r>
          </a:p>
          <a:p>
            <a:pPr lvl="2"/>
            <a:r>
              <a:rPr lang="nb-NO" dirty="0"/>
              <a:t>Alternativ til JSON.  JSON </a:t>
            </a:r>
            <a:r>
              <a:rPr lang="nb-NO" dirty="0" err="1"/>
              <a:t>meets</a:t>
            </a:r>
            <a:r>
              <a:rPr lang="nb-NO" dirty="0"/>
              <a:t> Python</a:t>
            </a:r>
          </a:p>
          <a:p>
            <a:pPr lvl="2"/>
            <a:r>
              <a:rPr lang="nb-NO" dirty="0"/>
              <a:t>Innrykk er viktig</a:t>
            </a:r>
          </a:p>
          <a:p>
            <a:pPr lvl="2"/>
            <a:r>
              <a:rPr lang="nb-NO" dirty="0"/>
              <a:t>«-» er </a:t>
            </a:r>
            <a:r>
              <a:rPr lang="nb-NO" dirty="0" err="1"/>
              <a:t>Array</a:t>
            </a:r>
            <a:r>
              <a:rPr lang="nb-NO" dirty="0"/>
              <a:t> notasjon</a:t>
            </a:r>
          </a:p>
          <a:p>
            <a:pPr lvl="1"/>
            <a:r>
              <a:rPr lang="nb-NO" dirty="0"/>
              <a:t>Orkestrerer</a:t>
            </a:r>
          </a:p>
          <a:p>
            <a:pPr lvl="2"/>
            <a:r>
              <a:rPr lang="nb-NO" dirty="0"/>
              <a:t>Kan knytte sammen flere containere, </a:t>
            </a:r>
          </a:p>
          <a:p>
            <a:pPr lvl="2"/>
            <a:r>
              <a:rPr lang="nb-NO" dirty="0"/>
              <a:t>med filer og nett mellom disse</a:t>
            </a:r>
          </a:p>
          <a:p>
            <a:pPr lvl="1"/>
            <a:r>
              <a:rPr lang="nb-NO" dirty="0"/>
              <a:t>Kommandoer</a:t>
            </a:r>
          </a:p>
          <a:p>
            <a:pPr lvl="2"/>
            <a:r>
              <a:rPr lang="nb-NO" dirty="0"/>
              <a:t>:&gt;</a:t>
            </a:r>
            <a:r>
              <a:rPr lang="nb-NO" dirty="0" err="1"/>
              <a:t>docker-compose</a:t>
            </a:r>
            <a:r>
              <a:rPr lang="nb-NO" dirty="0"/>
              <a:t> up</a:t>
            </a:r>
          </a:p>
          <a:p>
            <a:pPr lvl="2"/>
            <a:r>
              <a:rPr lang="nb-NO" dirty="0"/>
              <a:t>:&gt;</a:t>
            </a:r>
            <a:r>
              <a:rPr lang="nb-NO" dirty="0" err="1"/>
              <a:t>docker-compose</a:t>
            </a:r>
            <a:r>
              <a:rPr lang="nb-NO" dirty="0"/>
              <a:t> </a:t>
            </a:r>
            <a:r>
              <a:rPr lang="nb-NO" dirty="0" err="1"/>
              <a:t>down</a:t>
            </a:r>
            <a:endParaRPr lang="nb-NO" dirty="0"/>
          </a:p>
        </p:txBody>
      </p:sp>
      <p:pic>
        <p:nvPicPr>
          <p:cNvPr id="4" name="Picture 4" descr="Conoce el desarrollo Odoo con Docker | Guía rápida - Binaural">
            <a:extLst>
              <a:ext uri="{FF2B5EF4-FFF2-40B4-BE49-F238E27FC236}">
                <a16:creationId xmlns:a16="http://schemas.microsoft.com/office/drawing/2014/main" id="{09600E2B-3F0C-8A2C-50F0-5454285197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4528" y="3841482"/>
            <a:ext cx="4713588" cy="2651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50834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0C332AE-FDCC-AEFB-6E91-A21C42CF4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Da kan vi »Gå inn i containeren», </a:t>
            </a:r>
            <a:r>
              <a:rPr lang="nb-NO" dirty="0" err="1"/>
              <a:t>dvs</a:t>
            </a:r>
            <a:r>
              <a:rPr lang="nb-NO" dirty="0"/>
              <a:t> åpne filsystemet i containeren...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86680232-6462-C7E6-B08A-C0F1E23890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3762" y="1825625"/>
            <a:ext cx="6790038" cy="4351338"/>
          </a:xfrm>
        </p:spPr>
        <p:txBody>
          <a:bodyPr/>
          <a:lstStyle/>
          <a:p>
            <a:pPr marL="0" indent="0">
              <a:buNone/>
            </a:pPr>
            <a:endParaRPr lang="nb-NO" dirty="0"/>
          </a:p>
        </p:txBody>
      </p:sp>
      <p:pic>
        <p:nvPicPr>
          <p:cNvPr id="6146" name="Picture 2" descr="Look Inside Clipart - Look Inside - Free Transparent PNG Clipart Images  Download">
            <a:extLst>
              <a:ext uri="{FF2B5EF4-FFF2-40B4-BE49-F238E27FC236}">
                <a16:creationId xmlns:a16="http://schemas.microsoft.com/office/drawing/2014/main" id="{4F18B756-2922-A091-5AB8-BB4E08BBCC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933" y="5023834"/>
            <a:ext cx="1746704" cy="1834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Bilde 3">
            <a:extLst>
              <a:ext uri="{FF2B5EF4-FFF2-40B4-BE49-F238E27FC236}">
                <a16:creationId xmlns:a16="http://schemas.microsoft.com/office/drawing/2014/main" id="{2C7E2530-AC26-81C3-C967-A926D3F40D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6637" y="1540703"/>
            <a:ext cx="7772400" cy="4327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9964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259D8802-9720-1875-6851-592922616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Inni containeren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659E7EFD-7BA2-155B-45A3-EBE986477A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78643" cy="4351338"/>
          </a:xfrm>
        </p:spPr>
        <p:txBody>
          <a:bodyPr/>
          <a:lstStyle/>
          <a:p>
            <a:r>
              <a:rPr lang="nb-NO" dirty="0"/>
              <a:t>Installer:</a:t>
            </a:r>
          </a:p>
          <a:p>
            <a:pPr lvl="1"/>
            <a:r>
              <a:rPr lang="nb-NO" dirty="0"/>
              <a:t>I containeren</a:t>
            </a:r>
          </a:p>
          <a:p>
            <a:pPr lvl="1"/>
            <a:r>
              <a:rPr lang="nb-NO" dirty="0" err="1"/>
              <a:t>Add</a:t>
            </a:r>
            <a:r>
              <a:rPr lang="nb-NO" dirty="0"/>
              <a:t> to </a:t>
            </a:r>
            <a:r>
              <a:rPr lang="nb-NO" dirty="0" err="1"/>
              <a:t>devcontainer</a:t>
            </a:r>
            <a:r>
              <a:rPr lang="nb-NO" dirty="0"/>
              <a:t>.</a:t>
            </a:r>
          </a:p>
          <a:p>
            <a:pPr marL="457200" lvl="1" indent="0">
              <a:buNone/>
            </a:pPr>
            <a:endParaRPr lang="nb-NO" dirty="0"/>
          </a:p>
        </p:txBody>
      </p:sp>
      <p:pic>
        <p:nvPicPr>
          <p:cNvPr id="4" name="Bilde 3">
            <a:extLst>
              <a:ext uri="{FF2B5EF4-FFF2-40B4-BE49-F238E27FC236}">
                <a16:creationId xmlns:a16="http://schemas.microsoft.com/office/drawing/2014/main" id="{D663EEF2-6B1B-5237-06B1-E93CCB92F9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5790" y="1690688"/>
            <a:ext cx="7029306" cy="3965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8326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CA7B8AE-1EBF-6866-6332-B110BE92F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LAB2 Fortran med </a:t>
            </a:r>
            <a:r>
              <a:rPr lang="nb-NO" dirty="0" err="1"/>
              <a:t>Docker</a:t>
            </a:r>
            <a:r>
              <a:rPr lang="nb-NO" dirty="0"/>
              <a:t> </a:t>
            </a:r>
            <a:r>
              <a:rPr lang="nb-NO" dirty="0" err="1"/>
              <a:t>Compose</a:t>
            </a:r>
            <a:endParaRPr lang="nb-NO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C5AD5B0C-42D5-8574-FAA9-1B7D9FDA87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b-NO" dirty="0"/>
              <a:t>Læringspunkter</a:t>
            </a:r>
          </a:p>
          <a:p>
            <a:pPr lvl="1"/>
            <a:r>
              <a:rPr lang="nb-NO" dirty="0"/>
              <a:t>Vi kan i </a:t>
            </a:r>
            <a:r>
              <a:rPr lang="nb-NO" dirty="0" err="1"/>
              <a:t>vs</a:t>
            </a:r>
            <a:r>
              <a:rPr lang="nb-NO" dirty="0"/>
              <a:t> </a:t>
            </a:r>
            <a:r>
              <a:rPr lang="nb-NO" dirty="0" err="1"/>
              <a:t>code</a:t>
            </a:r>
            <a:r>
              <a:rPr lang="nb-NO" dirty="0"/>
              <a:t> </a:t>
            </a:r>
            <a:r>
              <a:rPr lang="nb-NO" dirty="0" err="1"/>
              <a:t>høyreklikke</a:t>
            </a:r>
            <a:r>
              <a:rPr lang="nb-NO" dirty="0"/>
              <a:t> på en </a:t>
            </a:r>
            <a:r>
              <a:rPr lang="nb-NO" dirty="0" err="1"/>
              <a:t>docker-compose.yml</a:t>
            </a:r>
            <a:r>
              <a:rPr lang="nb-NO" dirty="0"/>
              <a:t> file for start/stopp</a:t>
            </a:r>
          </a:p>
          <a:p>
            <a:pPr lvl="1"/>
            <a:r>
              <a:rPr lang="nb-NO" dirty="0"/>
              <a:t>Vi bruker </a:t>
            </a:r>
            <a:r>
              <a:rPr lang="nb-NO" dirty="0" err="1"/>
              <a:t>tty</a:t>
            </a:r>
            <a:r>
              <a:rPr lang="nb-NO" dirty="0"/>
              <a:t> for å stoppe containeren (unngå at den terminerer umiddelbart)</a:t>
            </a:r>
          </a:p>
          <a:p>
            <a:pPr lvl="1"/>
            <a:r>
              <a:rPr lang="nb-NO" dirty="0"/>
              <a:t>Vi kan peke på en </a:t>
            </a:r>
            <a:r>
              <a:rPr lang="nb-NO" dirty="0" err="1"/>
              <a:t>dockerfile</a:t>
            </a:r>
            <a:endParaRPr lang="nb-NO" dirty="0"/>
          </a:p>
          <a:p>
            <a:pPr lvl="1"/>
            <a:r>
              <a:rPr lang="nb-NO" dirty="0"/>
              <a:t>Vi kan kjøre flere run kommandoer i </a:t>
            </a:r>
            <a:r>
              <a:rPr lang="nb-NO" dirty="0" err="1"/>
              <a:t>Dockerfile</a:t>
            </a:r>
            <a:r>
              <a:rPr lang="nb-NO" dirty="0"/>
              <a:t>, men ikke i </a:t>
            </a:r>
            <a:r>
              <a:rPr lang="nb-NO" dirty="0" err="1"/>
              <a:t>compose</a:t>
            </a:r>
            <a:endParaRPr lang="nb-NO" dirty="0"/>
          </a:p>
          <a:p>
            <a:pPr lvl="2"/>
            <a:r>
              <a:rPr lang="nb-NO" dirty="0"/>
              <a:t>Kun en kommando til slutt i </a:t>
            </a:r>
            <a:r>
              <a:rPr lang="nb-NO" dirty="0" err="1"/>
              <a:t>compose</a:t>
            </a:r>
            <a:endParaRPr lang="nb-NO" dirty="0"/>
          </a:p>
          <a:p>
            <a:pPr lvl="1"/>
            <a:r>
              <a:rPr lang="nb-NO" dirty="0"/>
              <a:t>Vi kan bruke </a:t>
            </a:r>
            <a:r>
              <a:rPr lang="nb-NO" dirty="0" err="1"/>
              <a:t>volumes</a:t>
            </a:r>
            <a:r>
              <a:rPr lang="nb-NO" dirty="0"/>
              <a:t> til å mappe opp lokale foldere i containeren</a:t>
            </a:r>
          </a:p>
          <a:p>
            <a:pPr lvl="1"/>
            <a:r>
              <a:rPr lang="nb-NO" dirty="0"/>
              <a:t>Vi kan la VS </a:t>
            </a:r>
            <a:r>
              <a:rPr lang="nb-NO" dirty="0" err="1"/>
              <a:t>code</a:t>
            </a:r>
            <a:r>
              <a:rPr lang="nb-NO" dirty="0"/>
              <a:t> åpne filsystemet i containeren (</a:t>
            </a:r>
            <a:r>
              <a:rPr lang="nb-NO" dirty="0" err="1"/>
              <a:t>attatch</a:t>
            </a:r>
            <a:r>
              <a:rPr lang="nb-NO" dirty="0"/>
              <a:t> to </a:t>
            </a:r>
            <a:r>
              <a:rPr lang="nb-NO" dirty="0" err="1"/>
              <a:t>running</a:t>
            </a:r>
            <a:r>
              <a:rPr lang="nb-NO" dirty="0"/>
              <a:t> container)</a:t>
            </a:r>
          </a:p>
          <a:p>
            <a:pPr lvl="2"/>
            <a:r>
              <a:rPr lang="nb-NO" dirty="0"/>
              <a:t>Hva gir det oss av fordeler?</a:t>
            </a:r>
          </a:p>
          <a:p>
            <a:pPr lvl="1"/>
            <a:r>
              <a:rPr lang="nb-NO" dirty="0"/>
              <a:t>Vi kan ha egne </a:t>
            </a:r>
            <a:r>
              <a:rPr lang="nb-NO" dirty="0" err="1"/>
              <a:t>vscode</a:t>
            </a:r>
            <a:r>
              <a:rPr lang="nb-NO" dirty="0"/>
              <a:t> </a:t>
            </a:r>
            <a:r>
              <a:rPr lang="nb-NO" dirty="0" err="1"/>
              <a:t>extension</a:t>
            </a:r>
            <a:r>
              <a:rPr lang="nb-NO" dirty="0"/>
              <a:t> kun i containeren</a:t>
            </a:r>
          </a:p>
          <a:p>
            <a:pPr lvl="2"/>
            <a:r>
              <a:rPr lang="nb-NO" dirty="0"/>
              <a:t>Kan vi la dem virke neste gang?</a:t>
            </a:r>
          </a:p>
          <a:p>
            <a:pPr lvl="1"/>
            <a:r>
              <a:rPr lang="nb-NO" dirty="0"/>
              <a:t>Vi kan </a:t>
            </a:r>
            <a:r>
              <a:rPr lang="nb-NO" dirty="0" err="1"/>
              <a:t>debugge</a:t>
            </a:r>
            <a:r>
              <a:rPr lang="nb-NO" dirty="0"/>
              <a:t> og utvikle som om vi brukte lokal harddisk</a:t>
            </a:r>
          </a:p>
          <a:p>
            <a:pPr lvl="2"/>
            <a:r>
              <a:rPr lang="nb-NO" dirty="0"/>
              <a:t>Hvilke fordeler gir det?</a:t>
            </a:r>
          </a:p>
          <a:p>
            <a:pPr lvl="1"/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5813839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0965B37-4EA7-B067-696B-B129A9CE3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Kjør </a:t>
            </a:r>
            <a:r>
              <a:rPr lang="nb-NO" dirty="0" err="1"/>
              <a:t>dotnet</a:t>
            </a:r>
            <a:r>
              <a:rPr lang="nb-NO" dirty="0"/>
              <a:t> LAB?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CA099D52-D74F-476E-AEEC-75628E7CA6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dirty="0"/>
              <a:t>Du skal lage et </a:t>
            </a:r>
            <a:r>
              <a:rPr lang="nb-NO" dirty="0" err="1"/>
              <a:t>api</a:t>
            </a:r>
            <a:r>
              <a:rPr lang="nb-NO" dirty="0"/>
              <a:t>:</a:t>
            </a:r>
          </a:p>
          <a:p>
            <a:pPr lvl="1"/>
            <a:r>
              <a:rPr lang="nb-NO" dirty="0"/>
              <a:t>Se på katalogen: dotnet_lab2</a:t>
            </a:r>
          </a:p>
          <a:p>
            <a:pPr lvl="1"/>
            <a:r>
              <a:rPr lang="nb-NO" dirty="0"/>
              <a:t>Du skal lage et minimal </a:t>
            </a:r>
            <a:r>
              <a:rPr lang="nb-NO" dirty="0" err="1"/>
              <a:t>api</a:t>
            </a:r>
            <a:endParaRPr lang="nb-NO" dirty="0"/>
          </a:p>
          <a:p>
            <a:pPr lvl="1"/>
            <a:r>
              <a:rPr lang="nb-NO" dirty="0"/>
              <a:t>Du skal bruke .NET </a:t>
            </a:r>
            <a:r>
              <a:rPr lang="nb-NO" dirty="0" err="1"/>
              <a:t>Core</a:t>
            </a:r>
            <a:r>
              <a:rPr lang="nb-NO" dirty="0"/>
              <a:t> 6.0</a:t>
            </a:r>
          </a:p>
          <a:p>
            <a:pPr lvl="1"/>
            <a:r>
              <a:rPr lang="nb-NO" dirty="0"/>
              <a:t>Du må gjøre ferdig </a:t>
            </a:r>
            <a:r>
              <a:rPr lang="nb-NO" dirty="0" err="1"/>
              <a:t>docker-compose.filen</a:t>
            </a:r>
            <a:endParaRPr lang="nb-NO" dirty="0"/>
          </a:p>
          <a:p>
            <a:pPr lvl="2"/>
            <a:r>
              <a:rPr lang="nb-NO" dirty="0"/>
              <a:t>Bruk </a:t>
            </a:r>
            <a:r>
              <a:rPr lang="nb-NO" dirty="0" err="1"/>
              <a:t>docker</a:t>
            </a:r>
            <a:r>
              <a:rPr lang="nb-NO" dirty="0"/>
              <a:t> </a:t>
            </a:r>
            <a:r>
              <a:rPr lang="nb-NO" dirty="0" err="1"/>
              <a:t>hub</a:t>
            </a:r>
            <a:r>
              <a:rPr lang="nb-NO" dirty="0"/>
              <a:t> for å finne en </a:t>
            </a:r>
            <a:r>
              <a:rPr lang="nb-NO" dirty="0" err="1"/>
              <a:t>dev</a:t>
            </a:r>
            <a:r>
              <a:rPr lang="nb-NO" dirty="0"/>
              <a:t> container fra </a:t>
            </a:r>
            <a:r>
              <a:rPr lang="nb-NO" dirty="0" err="1"/>
              <a:t>microsoft</a:t>
            </a:r>
            <a:r>
              <a:rPr lang="nb-NO" dirty="0"/>
              <a:t> .NET 7</a:t>
            </a:r>
          </a:p>
          <a:p>
            <a:pPr lvl="2"/>
            <a:r>
              <a:rPr lang="nb-NO" dirty="0"/>
              <a:t>Gi containeren et navn</a:t>
            </a:r>
          </a:p>
          <a:p>
            <a:pPr lvl="2"/>
            <a:r>
              <a:rPr lang="nb-NO" dirty="0"/>
              <a:t>Husk </a:t>
            </a:r>
            <a:r>
              <a:rPr lang="nb-NO" dirty="0" err="1"/>
              <a:t>tty:true</a:t>
            </a:r>
            <a:r>
              <a:rPr lang="nb-NO" dirty="0"/>
              <a:t> for å stoppe inni containeren</a:t>
            </a:r>
          </a:p>
          <a:p>
            <a:pPr lvl="2"/>
            <a:r>
              <a:rPr lang="nb-NO" dirty="0"/>
              <a:t>Installer </a:t>
            </a:r>
            <a:r>
              <a:rPr lang="nb-NO" dirty="0" err="1"/>
              <a:t>plugin</a:t>
            </a:r>
            <a:r>
              <a:rPr lang="nb-NO" dirty="0"/>
              <a:t> for C#</a:t>
            </a:r>
          </a:p>
          <a:p>
            <a:pPr lvl="2"/>
            <a:r>
              <a:rPr lang="nb-NO" dirty="0" err="1"/>
              <a:t>Debug</a:t>
            </a:r>
            <a:endParaRPr lang="nb-NO" dirty="0"/>
          </a:p>
          <a:p>
            <a:pPr lvl="2"/>
            <a:r>
              <a:rPr lang="nb-NO" dirty="0"/>
              <a:t>Legg til en ny metode</a:t>
            </a:r>
          </a:p>
          <a:p>
            <a:pPr lvl="1"/>
            <a:endParaRPr lang="nb-NO" dirty="0"/>
          </a:p>
          <a:p>
            <a:pPr marL="457200" lvl="1" indent="0">
              <a:buNone/>
            </a:pPr>
            <a:endParaRPr lang="nb-NO" dirty="0"/>
          </a:p>
          <a:p>
            <a:endParaRPr lang="nb-NO" dirty="0"/>
          </a:p>
        </p:txBody>
      </p:sp>
      <p:pic>
        <p:nvPicPr>
          <p:cNvPr id="4" name="Bilde 3">
            <a:extLst>
              <a:ext uri="{FF2B5EF4-FFF2-40B4-BE49-F238E27FC236}">
                <a16:creationId xmlns:a16="http://schemas.microsoft.com/office/drawing/2014/main" id="{D62DF302-ABAA-5591-68A5-296ED387DD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8470" y="743133"/>
            <a:ext cx="3544621" cy="2914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7084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0965B37-4EA7-B067-696B-B129A9CE3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Kjør </a:t>
            </a:r>
            <a:r>
              <a:rPr lang="nb-NO" dirty="0" err="1"/>
              <a:t>React</a:t>
            </a:r>
            <a:r>
              <a:rPr lang="nb-NO" dirty="0"/>
              <a:t> LAB?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CA099D52-D74F-476E-AEEC-75628E7CA6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b-NO" dirty="0"/>
              <a:t>Oppgave:</a:t>
            </a:r>
          </a:p>
          <a:p>
            <a:pPr lvl="1"/>
            <a:r>
              <a:rPr lang="nb-NO" dirty="0"/>
              <a:t>Se på katalogen for </a:t>
            </a:r>
            <a:r>
              <a:rPr lang="nb-NO" dirty="0" err="1"/>
              <a:t>react</a:t>
            </a:r>
            <a:r>
              <a:rPr lang="nb-NO" dirty="0"/>
              <a:t> lab</a:t>
            </a:r>
          </a:p>
          <a:p>
            <a:pPr lvl="1"/>
            <a:r>
              <a:rPr lang="nb-NO" dirty="0"/>
              <a:t>Du skal nå opprette en </a:t>
            </a:r>
            <a:r>
              <a:rPr lang="nb-NO" dirty="0" err="1"/>
              <a:t>react</a:t>
            </a:r>
            <a:r>
              <a:rPr lang="nb-NO" dirty="0"/>
              <a:t> applikasjon</a:t>
            </a:r>
          </a:p>
          <a:p>
            <a:pPr lvl="1"/>
            <a:r>
              <a:rPr lang="nb-NO" dirty="0"/>
              <a:t>Du skal bruke «node:alpine3.15»</a:t>
            </a:r>
          </a:p>
          <a:p>
            <a:pPr lvl="1"/>
            <a:endParaRPr lang="nb-NO" dirty="0"/>
          </a:p>
          <a:p>
            <a:pPr lvl="1"/>
            <a:r>
              <a:rPr lang="nb-NO" dirty="0"/>
              <a:t>Gå inn i containeren og lag en ny </a:t>
            </a:r>
            <a:r>
              <a:rPr lang="nb-NO" dirty="0" err="1"/>
              <a:t>react</a:t>
            </a:r>
            <a:r>
              <a:rPr lang="nb-NO" dirty="0"/>
              <a:t> applikasjon</a:t>
            </a:r>
          </a:p>
          <a:p>
            <a:pPr lvl="2"/>
            <a:r>
              <a:rPr lang="nb-NO" dirty="0"/>
              <a:t>Se på README.TXT om du ikke vet eller husker hvordan du gjør det</a:t>
            </a:r>
          </a:p>
          <a:p>
            <a:pPr lvl="1"/>
            <a:endParaRPr lang="nb-NO" dirty="0"/>
          </a:p>
          <a:p>
            <a:pPr lvl="1"/>
            <a:r>
              <a:rPr lang="nb-NO" dirty="0"/>
              <a:t>Legg merke til følgende:</a:t>
            </a:r>
          </a:p>
          <a:p>
            <a:pPr lvl="2"/>
            <a:r>
              <a:rPr lang="nb-NO" dirty="0"/>
              <a:t>Hvordan du kan unngå å få </a:t>
            </a:r>
            <a:r>
              <a:rPr lang="nb-NO" dirty="0" err="1"/>
              <a:t>npm_modules</a:t>
            </a:r>
            <a:r>
              <a:rPr lang="nb-NO" dirty="0"/>
              <a:t> katalog på disken din</a:t>
            </a:r>
          </a:p>
          <a:p>
            <a:pPr lvl="2"/>
            <a:r>
              <a:rPr lang="nb-NO" dirty="0"/>
              <a:t>Hvordan du kan </a:t>
            </a:r>
            <a:r>
              <a:rPr lang="nb-NO" dirty="0" err="1"/>
              <a:t>debugge</a:t>
            </a:r>
            <a:r>
              <a:rPr lang="nb-NO" dirty="0"/>
              <a:t> </a:t>
            </a:r>
            <a:r>
              <a:rPr lang="nb-NO" dirty="0" err="1"/>
              <a:t>react</a:t>
            </a:r>
            <a:r>
              <a:rPr lang="nb-NO" dirty="0"/>
              <a:t> applikasjonen i containeren</a:t>
            </a:r>
          </a:p>
          <a:p>
            <a:pPr lvl="2"/>
            <a:r>
              <a:rPr lang="nb-NO" dirty="0"/>
              <a:t>Er det tregere enn å kjøre native i operativsystemet?</a:t>
            </a:r>
          </a:p>
          <a:p>
            <a:pPr lvl="1"/>
            <a:endParaRPr lang="nb-NO" dirty="0"/>
          </a:p>
          <a:p>
            <a:pPr marL="457200" lvl="1" indent="0">
              <a:buNone/>
            </a:pPr>
            <a:endParaRPr lang="nb-NO" dirty="0"/>
          </a:p>
          <a:p>
            <a:endParaRPr lang="nb-NO" dirty="0"/>
          </a:p>
        </p:txBody>
      </p:sp>
      <p:pic>
        <p:nvPicPr>
          <p:cNvPr id="4" name="Bilde 3">
            <a:extLst>
              <a:ext uri="{FF2B5EF4-FFF2-40B4-BE49-F238E27FC236}">
                <a16:creationId xmlns:a16="http://schemas.microsoft.com/office/drawing/2014/main" id="{D62DF302-ABAA-5591-68A5-296ED387DD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8470" y="743133"/>
            <a:ext cx="3544621" cy="2914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5024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2581649C-78B8-FDF4-B738-D58EE5326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Porter</a:t>
            </a:r>
            <a:endParaRPr lang="nb-NO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B759EC7E-DD1B-0749-2178-5CF7D6C5B5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/>
              <a:t>Porter</a:t>
            </a:r>
          </a:p>
          <a:p>
            <a:pPr lvl="1"/>
            <a:r>
              <a:rPr lang="nb-NO"/>
              <a:t>Inni container</a:t>
            </a:r>
          </a:p>
          <a:p>
            <a:pPr lvl="1"/>
            <a:r>
              <a:rPr lang="nb-NO"/>
              <a:t>Utenfor containeren</a:t>
            </a:r>
          </a:p>
          <a:p>
            <a:pPr lvl="1"/>
            <a:r>
              <a:rPr lang="nb-NO"/>
              <a:t>De må mappes</a:t>
            </a:r>
          </a:p>
          <a:p>
            <a:pPr lvl="1"/>
            <a:endParaRPr lang="nb-NO"/>
          </a:p>
          <a:p>
            <a:r>
              <a:rPr lang="nb-NO"/>
              <a:t>Kobles </a:t>
            </a:r>
          </a:p>
          <a:p>
            <a:pPr lvl="1"/>
            <a:r>
              <a:rPr lang="nb-NO"/>
              <a:t>Ikke i Dockerfile</a:t>
            </a:r>
          </a:p>
          <a:p>
            <a:pPr lvl="1"/>
            <a:r>
              <a:rPr lang="nb-NO"/>
              <a:t>Bat file</a:t>
            </a:r>
          </a:p>
          <a:p>
            <a:pPr lvl="1"/>
            <a:r>
              <a:rPr lang="nb-NO"/>
              <a:t>Docker-compose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6835366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3FBC62B-9E25-EF68-07AA-8278A9317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Disk og Volumer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3840ADA3-64A2-D8DA-A08E-0C0B231ECB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Tre alternativer</a:t>
            </a:r>
          </a:p>
          <a:p>
            <a:pPr lvl="1"/>
            <a:r>
              <a:rPr lang="nb-NO" dirty="0"/>
              <a:t>Kopiere filer fra utsiden inn i containeren</a:t>
            </a:r>
          </a:p>
          <a:p>
            <a:pPr lvl="2"/>
            <a:r>
              <a:rPr lang="nb-NO" dirty="0"/>
              <a:t>Når </a:t>
            </a:r>
            <a:r>
              <a:rPr lang="nb-NO" dirty="0" err="1"/>
              <a:t>docker</a:t>
            </a:r>
            <a:r>
              <a:rPr lang="nb-NO" dirty="0"/>
              <a:t> kun brukes til bygging </a:t>
            </a:r>
          </a:p>
          <a:p>
            <a:pPr lvl="2"/>
            <a:r>
              <a:rPr lang="nb-NO" dirty="0" err="1"/>
              <a:t>Dockerfile</a:t>
            </a:r>
            <a:endParaRPr lang="nb-NO" dirty="0"/>
          </a:p>
          <a:p>
            <a:pPr lvl="1"/>
            <a:r>
              <a:rPr lang="nb-NO" dirty="0"/>
              <a:t>Kople folder fra utsiden inn i containeren</a:t>
            </a:r>
          </a:p>
          <a:p>
            <a:pPr lvl="2"/>
            <a:r>
              <a:rPr lang="nb-NO" dirty="0"/>
              <a:t>Når </a:t>
            </a:r>
            <a:r>
              <a:rPr lang="nb-NO" dirty="0" err="1"/>
              <a:t>Docker</a:t>
            </a:r>
            <a:r>
              <a:rPr lang="nb-NO" dirty="0"/>
              <a:t> hoster utviklingsmiljøet</a:t>
            </a:r>
          </a:p>
          <a:p>
            <a:pPr lvl="2"/>
            <a:r>
              <a:rPr lang="nb-NO" dirty="0" err="1"/>
              <a:t>Bat</a:t>
            </a:r>
            <a:r>
              <a:rPr lang="nb-NO" dirty="0"/>
              <a:t> eller </a:t>
            </a:r>
            <a:r>
              <a:rPr lang="nb-NO" dirty="0" err="1"/>
              <a:t>Docker-compose</a:t>
            </a:r>
            <a:endParaRPr lang="nb-NO" dirty="0"/>
          </a:p>
          <a:p>
            <a:pPr lvl="1"/>
            <a:r>
              <a:rPr lang="nb-NO" dirty="0"/>
              <a:t>Persistent </a:t>
            </a:r>
            <a:r>
              <a:rPr lang="nb-NO" dirty="0" err="1"/>
              <a:t>Docker</a:t>
            </a:r>
            <a:r>
              <a:rPr lang="nb-NO" dirty="0"/>
              <a:t> </a:t>
            </a:r>
            <a:r>
              <a:rPr lang="nb-NO" dirty="0" err="1"/>
              <a:t>volume</a:t>
            </a:r>
            <a:r>
              <a:rPr lang="nb-NO" dirty="0"/>
              <a:t> (tømmes ikke ved </a:t>
            </a:r>
            <a:r>
              <a:rPr lang="nb-NO" dirty="0" err="1"/>
              <a:t>restart</a:t>
            </a:r>
            <a:r>
              <a:rPr lang="nb-NO" dirty="0"/>
              <a:t> av containeren)</a:t>
            </a:r>
          </a:p>
          <a:p>
            <a:pPr lvl="2"/>
            <a:r>
              <a:rPr lang="nb-NO" dirty="0"/>
              <a:t>Typisk bruk er DB</a:t>
            </a:r>
          </a:p>
          <a:p>
            <a:pPr lvl="2"/>
            <a:r>
              <a:rPr lang="nb-NO" dirty="0" err="1"/>
              <a:t>Bat</a:t>
            </a:r>
            <a:r>
              <a:rPr lang="nb-NO" dirty="0"/>
              <a:t> eller </a:t>
            </a:r>
            <a:r>
              <a:rPr lang="nb-NO" dirty="0" err="1"/>
              <a:t>Docker-compose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9985576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A9A1CB0-FC27-66D8-833A-74E761EC5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Docker</a:t>
            </a:r>
            <a:r>
              <a:rPr lang="nb-NO" dirty="0"/>
              <a:t> GUI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F5CC8D9A-F8C5-0264-B683-B8AE56F70E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La oss ta en titt på GUI</a:t>
            </a:r>
          </a:p>
          <a:p>
            <a:r>
              <a:rPr lang="nb-NO" dirty="0"/>
              <a:t>Hva kan vi gjøre der?</a:t>
            </a:r>
          </a:p>
          <a:p>
            <a:pPr lvl="1"/>
            <a:r>
              <a:rPr lang="nb-NO" dirty="0">
                <a:solidFill>
                  <a:schemeClr val="accent1"/>
                </a:solidFill>
              </a:rPr>
              <a:t>Container</a:t>
            </a:r>
          </a:p>
          <a:p>
            <a:pPr lvl="1"/>
            <a:r>
              <a:rPr lang="nb-NO" dirty="0">
                <a:solidFill>
                  <a:schemeClr val="accent1"/>
                </a:solidFill>
              </a:rPr>
              <a:t>Image</a:t>
            </a:r>
          </a:p>
          <a:p>
            <a:pPr lvl="1"/>
            <a:r>
              <a:rPr lang="nb-NO" dirty="0">
                <a:solidFill>
                  <a:schemeClr val="accent1"/>
                </a:solidFill>
              </a:rPr>
              <a:t>Volume</a:t>
            </a:r>
          </a:p>
          <a:p>
            <a:pPr lvl="1"/>
            <a:r>
              <a:rPr lang="nb-NO" dirty="0"/>
              <a:t>Hva er de? Hva er forskjellen?</a:t>
            </a:r>
          </a:p>
          <a:p>
            <a:r>
              <a:rPr lang="nb-NO" dirty="0"/>
              <a:t>Slette/Rydde?</a:t>
            </a:r>
          </a:p>
          <a:p>
            <a:r>
              <a:rPr lang="nb-NO" dirty="0"/>
              <a:t>Starte/Stoppe</a:t>
            </a:r>
          </a:p>
        </p:txBody>
      </p:sp>
    </p:spTree>
    <p:extLst>
      <p:ext uri="{BB962C8B-B14F-4D97-AF65-F5344CB8AC3E}">
        <p14:creationId xmlns:p14="http://schemas.microsoft.com/office/powerpoint/2010/main" val="441575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6424C58F-AE15-E958-FD09-3871C08E5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Vi forutsetter at du har installert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99F8842D-29FB-EE3E-A4F9-3B604D7F7E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GIT</a:t>
            </a:r>
          </a:p>
          <a:p>
            <a:r>
              <a:rPr lang="nb-NO" dirty="0" err="1"/>
              <a:t>Docker</a:t>
            </a:r>
            <a:r>
              <a:rPr lang="nb-NO" dirty="0"/>
              <a:t> Desktop </a:t>
            </a:r>
          </a:p>
          <a:p>
            <a:r>
              <a:rPr lang="nb-NO" dirty="0"/>
              <a:t>VS Studio Code med </a:t>
            </a:r>
            <a:r>
              <a:rPr lang="nb-NO" dirty="0" err="1"/>
              <a:t>Addins</a:t>
            </a:r>
            <a:r>
              <a:rPr lang="nb-NO" dirty="0"/>
              <a:t>:</a:t>
            </a:r>
          </a:p>
        </p:txBody>
      </p:sp>
      <p:pic>
        <p:nvPicPr>
          <p:cNvPr id="4" name="Bilde 3">
            <a:extLst>
              <a:ext uri="{FF2B5EF4-FFF2-40B4-BE49-F238E27FC236}">
                <a16:creationId xmlns:a16="http://schemas.microsoft.com/office/drawing/2014/main" id="{9232B904-A58D-5980-FDB8-AC849832A6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0638" y="5050842"/>
            <a:ext cx="6281362" cy="1514005"/>
          </a:xfrm>
          <a:prstGeom prst="rect">
            <a:avLst/>
          </a:prstGeom>
        </p:spPr>
      </p:pic>
      <p:pic>
        <p:nvPicPr>
          <p:cNvPr id="5" name="Bilde 4">
            <a:extLst>
              <a:ext uri="{FF2B5EF4-FFF2-40B4-BE49-F238E27FC236}">
                <a16:creationId xmlns:a16="http://schemas.microsoft.com/office/drawing/2014/main" id="{E8D2441B-5EC9-BC7F-881E-89165CF896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0638" y="3469370"/>
            <a:ext cx="6085702" cy="1514004"/>
          </a:xfrm>
          <a:prstGeom prst="rect">
            <a:avLst/>
          </a:prstGeom>
        </p:spPr>
      </p:pic>
      <p:pic>
        <p:nvPicPr>
          <p:cNvPr id="6" name="Bilde 5">
            <a:extLst>
              <a:ext uri="{FF2B5EF4-FFF2-40B4-BE49-F238E27FC236}">
                <a16:creationId xmlns:a16="http://schemas.microsoft.com/office/drawing/2014/main" id="{56C3583C-9629-C4BC-23A4-9E4978BFDD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7741" y="1418955"/>
            <a:ext cx="4790302" cy="1477052"/>
          </a:xfrm>
          <a:prstGeom prst="rect">
            <a:avLst/>
          </a:prstGeom>
        </p:spPr>
      </p:pic>
      <p:pic>
        <p:nvPicPr>
          <p:cNvPr id="7" name="Bilde 6">
            <a:extLst>
              <a:ext uri="{FF2B5EF4-FFF2-40B4-BE49-F238E27FC236}">
                <a16:creationId xmlns:a16="http://schemas.microsoft.com/office/drawing/2014/main" id="{1A8544D1-1390-5BE7-E97F-7E510FADBB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79240" y="3422562"/>
            <a:ext cx="2624782" cy="3015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2835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F227DDD-1356-8F0C-1AE0-96DED1B96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La oss ta en titt på .</a:t>
            </a:r>
            <a:r>
              <a:rPr lang="nb-NO" dirty="0" err="1"/>
              <a:t>vscode</a:t>
            </a:r>
            <a:r>
              <a:rPr lang="nb-NO" dirty="0"/>
              <a:t> katalogen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5250ADDC-4157-4B29-8899-3F806B0E24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Se i </a:t>
            </a:r>
            <a:r>
              <a:rPr lang="nb-NO" dirty="0" err="1"/>
              <a:t>Csharp</a:t>
            </a:r>
            <a:r>
              <a:rPr lang="nb-NO" dirty="0"/>
              <a:t> templaten</a:t>
            </a:r>
          </a:p>
          <a:p>
            <a:r>
              <a:rPr lang="nb-NO" dirty="0"/>
              <a:t>Tre viktige filer</a:t>
            </a:r>
          </a:p>
          <a:p>
            <a:pPr lvl="1"/>
            <a:r>
              <a:rPr lang="nb-NO" dirty="0" err="1"/>
              <a:t>extension.json</a:t>
            </a:r>
            <a:endParaRPr lang="nb-NO" dirty="0"/>
          </a:p>
          <a:p>
            <a:pPr lvl="2"/>
            <a:r>
              <a:rPr lang="nb-NO" dirty="0"/>
              <a:t>Containerens personlige </a:t>
            </a:r>
            <a:r>
              <a:rPr lang="nb-NO" dirty="0" err="1"/>
              <a:t>plugins</a:t>
            </a:r>
            <a:endParaRPr lang="nb-NO" dirty="0"/>
          </a:p>
          <a:p>
            <a:pPr lvl="1"/>
            <a:r>
              <a:rPr lang="nb-NO" dirty="0" err="1"/>
              <a:t>launch.json</a:t>
            </a:r>
            <a:endParaRPr lang="nb-NO" dirty="0"/>
          </a:p>
          <a:p>
            <a:pPr lvl="2"/>
            <a:r>
              <a:rPr lang="nb-NO" dirty="0" err="1"/>
              <a:t>Debug</a:t>
            </a:r>
            <a:r>
              <a:rPr lang="nb-NO" dirty="0"/>
              <a:t> og start kommandoer (grønn knapp)</a:t>
            </a:r>
          </a:p>
          <a:p>
            <a:pPr lvl="1"/>
            <a:r>
              <a:rPr lang="nb-NO" dirty="0" err="1"/>
              <a:t>tasks.json</a:t>
            </a:r>
            <a:endParaRPr lang="nb-NO" dirty="0"/>
          </a:p>
          <a:p>
            <a:pPr lvl="2"/>
            <a:r>
              <a:rPr lang="nb-NO" dirty="0" err="1"/>
              <a:t>Byggescripts</a:t>
            </a:r>
            <a:endParaRPr lang="nb-NO" dirty="0"/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6889051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64ABFB77-3F6C-E791-40C1-1463B5627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Hvor brukes </a:t>
            </a:r>
            <a:r>
              <a:rPr lang="nb-NO" dirty="0" err="1"/>
              <a:t>docker</a:t>
            </a:r>
            <a:endParaRPr lang="nb-NO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7184CB9B-CBE6-0AAF-014A-9F4AB0BD20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Azure</a:t>
            </a:r>
          </a:p>
          <a:p>
            <a:pPr lvl="1"/>
            <a:r>
              <a:rPr lang="nb-NO" dirty="0"/>
              <a:t>Når man velger Linux som miljø for </a:t>
            </a:r>
            <a:r>
              <a:rPr lang="nb-NO" dirty="0" err="1"/>
              <a:t>webapp</a:t>
            </a:r>
            <a:endParaRPr lang="nb-NO" dirty="0"/>
          </a:p>
          <a:p>
            <a:pPr lvl="1"/>
            <a:r>
              <a:rPr lang="nb-NO" dirty="0"/>
              <a:t>Azure </a:t>
            </a:r>
            <a:r>
              <a:rPr lang="nb-NO" dirty="0" err="1"/>
              <a:t>functions</a:t>
            </a:r>
            <a:endParaRPr lang="nb-NO" dirty="0"/>
          </a:p>
          <a:p>
            <a:pPr lvl="1"/>
            <a:r>
              <a:rPr lang="nb-NO" dirty="0"/>
              <a:t>Sannsynligvis det meste </a:t>
            </a:r>
            <a:r>
              <a:rPr lang="nb-NO" dirty="0" err="1"/>
              <a:t>untatt</a:t>
            </a:r>
            <a:r>
              <a:rPr lang="nb-NO" dirty="0"/>
              <a:t> virtuell maskin</a:t>
            </a:r>
          </a:p>
          <a:p>
            <a:r>
              <a:rPr lang="nb-NO" dirty="0"/>
              <a:t>AWS</a:t>
            </a:r>
          </a:p>
          <a:p>
            <a:pPr lvl="1"/>
            <a:r>
              <a:rPr lang="nb-NO" dirty="0"/>
              <a:t>Tilsvarende som Azure</a:t>
            </a:r>
          </a:p>
          <a:p>
            <a:pPr lvl="1"/>
            <a:r>
              <a:rPr lang="nb-NO" dirty="0"/>
              <a:t>Container som tar opp nesten komplett AWS på lokal maskin</a:t>
            </a:r>
          </a:p>
          <a:p>
            <a:r>
              <a:rPr lang="nb-NO" dirty="0"/>
              <a:t>Lokal maskin</a:t>
            </a:r>
          </a:p>
          <a:p>
            <a:pPr lvl="1"/>
            <a:r>
              <a:rPr lang="nb-NO" dirty="0"/>
              <a:t>Hoste utviklingsmiljø</a:t>
            </a:r>
          </a:p>
          <a:p>
            <a:pPr lvl="1"/>
            <a:r>
              <a:rPr lang="nb-NO" dirty="0" err="1"/>
              <a:t>Replikere</a:t>
            </a:r>
            <a:r>
              <a:rPr lang="nb-NO" dirty="0"/>
              <a:t> </a:t>
            </a:r>
            <a:r>
              <a:rPr lang="nb-NO" dirty="0" err="1"/>
              <a:t>Cloud</a:t>
            </a:r>
            <a:r>
              <a:rPr lang="nb-NO" dirty="0"/>
              <a:t> miljø</a:t>
            </a:r>
          </a:p>
          <a:p>
            <a:pPr marL="457200" lvl="1" indent="0">
              <a:buNone/>
            </a:pP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8700167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1DA9062-5970-ACEB-FCB1-16B533E30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Lab 3 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B44FD987-609B-5347-3C37-6FBFF4F475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Under </a:t>
            </a:r>
            <a:r>
              <a:rPr lang="nb-NO" dirty="0" err="1"/>
              <a:t>templates</a:t>
            </a:r>
            <a:r>
              <a:rPr lang="nb-NO" dirty="0"/>
              <a:t> ligger en rekke kataloger</a:t>
            </a:r>
          </a:p>
          <a:p>
            <a:pPr lvl="1"/>
            <a:r>
              <a:rPr lang="nb-NO" dirty="0"/>
              <a:t>Eksperimenter med disse</a:t>
            </a:r>
          </a:p>
          <a:p>
            <a:pPr lvl="1"/>
            <a:r>
              <a:rPr lang="nb-NO" dirty="0"/>
              <a:t>Får du til å </a:t>
            </a:r>
            <a:r>
              <a:rPr lang="nb-NO" dirty="0" err="1"/>
              <a:t>debugge</a:t>
            </a:r>
            <a:r>
              <a:rPr lang="nb-NO" dirty="0"/>
              <a:t>?</a:t>
            </a:r>
          </a:p>
          <a:p>
            <a:pPr lvl="1"/>
            <a:r>
              <a:rPr lang="nb-NO" dirty="0"/>
              <a:t>Får du </a:t>
            </a:r>
            <a:r>
              <a:rPr lang="nb-NO" dirty="0" err="1"/>
              <a:t>extensions</a:t>
            </a:r>
            <a:r>
              <a:rPr lang="nb-NO" dirty="0"/>
              <a:t> til å virke?</a:t>
            </a:r>
          </a:p>
        </p:txBody>
      </p:sp>
      <p:pic>
        <p:nvPicPr>
          <p:cNvPr id="2052" name="Picture 4" descr="Security alert: The threat is coming from inside your Docker container  images | TechRepublic">
            <a:extLst>
              <a:ext uri="{FF2B5EF4-FFF2-40B4-BE49-F238E27FC236}">
                <a16:creationId xmlns:a16="http://schemas.microsoft.com/office/drawing/2014/main" id="{1ECF5FD2-DE66-02DB-3072-6995183B44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4860" y="2305855"/>
            <a:ext cx="4528940" cy="3277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0344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E8085C0-F64E-650B-EF1D-AE9B4A7CB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Oppvarming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4B65B3CC-6FBF-A380-A943-561CA3B168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Fra kommandolinje</a:t>
            </a:r>
          </a:p>
          <a:p>
            <a:pPr lvl="1"/>
            <a:r>
              <a:rPr lang="nb-NO" b="0" dirty="0" err="1">
                <a:effectLst/>
                <a:latin typeface="Cascadia Code" panose="020B0609020000020004" pitchFamily="49" charset="0"/>
              </a:rPr>
              <a:t>docker</a:t>
            </a:r>
            <a:r>
              <a:rPr lang="nb-NO" b="0" dirty="0">
                <a:effectLst/>
                <a:latin typeface="Cascadia Code" panose="020B0609020000020004" pitchFamily="49" charset="0"/>
              </a:rPr>
              <a:t> run --</a:t>
            </a:r>
            <a:r>
              <a:rPr lang="nb-NO" b="0" dirty="0" err="1">
                <a:effectLst/>
                <a:latin typeface="Cascadia Code" panose="020B0609020000020004" pitchFamily="49" charset="0"/>
              </a:rPr>
              <a:t>rm</a:t>
            </a:r>
            <a:r>
              <a:rPr lang="nb-NO" b="0" dirty="0">
                <a:effectLst/>
                <a:latin typeface="Cascadia Code" panose="020B0609020000020004" pitchFamily="49" charset="0"/>
              </a:rPr>
              <a:t> -it </a:t>
            </a:r>
            <a:r>
              <a:rPr lang="nb-NO" b="0" dirty="0" err="1">
                <a:effectLst/>
                <a:latin typeface="Cascadia Code" panose="020B0609020000020004" pitchFamily="49" charset="0"/>
              </a:rPr>
              <a:t>flohofwoe</a:t>
            </a:r>
            <a:r>
              <a:rPr lang="nb-NO" b="0" dirty="0">
                <a:effectLst/>
                <a:latin typeface="Cascadia Code" panose="020B0609020000020004" pitchFamily="49" charset="0"/>
              </a:rPr>
              <a:t>/c64</a:t>
            </a:r>
          </a:p>
          <a:p>
            <a:pPr marL="457200" lvl="1" indent="0">
              <a:buNone/>
            </a:pP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730697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9B9DCB7-FB32-C22A-08A3-3B233D86F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Hva er </a:t>
            </a:r>
            <a:r>
              <a:rPr lang="nb-NO" dirty="0" err="1"/>
              <a:t>docker</a:t>
            </a:r>
            <a:endParaRPr lang="nb-NO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34C1B701-4853-56B3-2D07-FF6E2D9AC0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En slags «virtuell maskin»</a:t>
            </a:r>
          </a:p>
          <a:p>
            <a:pPr lvl="1"/>
            <a:r>
              <a:rPr lang="nb-NO" dirty="0"/>
              <a:t>Men et enklere konsept</a:t>
            </a:r>
          </a:p>
          <a:p>
            <a:pPr lvl="1"/>
            <a:r>
              <a:rPr lang="nb-NO" dirty="0"/>
              <a:t>Har et strippet OS</a:t>
            </a:r>
          </a:p>
          <a:p>
            <a:pPr lvl="1"/>
            <a:r>
              <a:rPr lang="nb-NO" dirty="0" err="1"/>
              <a:t>Docker</a:t>
            </a:r>
            <a:r>
              <a:rPr lang="nb-NO" dirty="0"/>
              <a:t> kan startes på tideler av et sekund</a:t>
            </a:r>
          </a:p>
          <a:p>
            <a:pPr lvl="1"/>
            <a:r>
              <a:rPr lang="nb-NO" dirty="0"/>
              <a:t>Virtuelle Maskiner startes på minutter</a:t>
            </a: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31039153-F016-59AE-34F9-AC0B71691504}"/>
              </a:ext>
            </a:extLst>
          </p:cNvPr>
          <p:cNvSpPr/>
          <p:nvPr/>
        </p:nvSpPr>
        <p:spPr>
          <a:xfrm>
            <a:off x="7337077" y="768809"/>
            <a:ext cx="3962692" cy="323248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4381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ocker Objects. Dockerfile | by Bikram | Medium">
            <a:extLst>
              <a:ext uri="{FF2B5EF4-FFF2-40B4-BE49-F238E27FC236}">
                <a16:creationId xmlns:a16="http://schemas.microsoft.com/office/drawing/2014/main" id="{55A95BCE-719E-640B-A23B-76F1D7205F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0554" y="24302"/>
            <a:ext cx="6654019" cy="2367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tel 1">
            <a:extLst>
              <a:ext uri="{FF2B5EF4-FFF2-40B4-BE49-F238E27FC236}">
                <a16:creationId xmlns:a16="http://schemas.microsoft.com/office/drawing/2014/main" id="{E5B6CC1B-497F-35DA-8285-B02787082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Startpunkt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EDE6D67E-82D4-39AF-1665-25EE6E959F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Begynner med et OS </a:t>
            </a:r>
          </a:p>
          <a:p>
            <a:pPr lvl="1"/>
            <a:r>
              <a:rPr lang="nb-NO" dirty="0"/>
              <a:t>Linux: </a:t>
            </a:r>
            <a:r>
              <a:rPr lang="nb-NO" dirty="0" err="1"/>
              <a:t>Ubuntu</a:t>
            </a:r>
            <a:r>
              <a:rPr lang="nb-NO" dirty="0"/>
              <a:t>, Amazon Linux, Redhat ++</a:t>
            </a:r>
          </a:p>
          <a:p>
            <a:pPr lvl="1"/>
            <a:r>
              <a:rPr lang="nb-NO" dirty="0"/>
              <a:t>Windows (krever </a:t>
            </a:r>
            <a:r>
              <a:rPr lang="nb-NO" dirty="0" err="1"/>
              <a:t>win</a:t>
            </a:r>
            <a:r>
              <a:rPr lang="nb-NO" dirty="0"/>
              <a:t> host)</a:t>
            </a:r>
          </a:p>
          <a:p>
            <a:r>
              <a:rPr lang="nb-NO" dirty="0"/>
              <a:t>Rammeverk eller applikasjon</a:t>
            </a:r>
          </a:p>
          <a:p>
            <a:pPr lvl="1"/>
            <a:r>
              <a:rPr lang="nb-NO" dirty="0"/>
              <a:t>Litt OS + Node</a:t>
            </a:r>
          </a:p>
          <a:p>
            <a:pPr lvl="1"/>
            <a:r>
              <a:rPr lang="nb-NO" dirty="0"/>
              <a:t>Litt OS + .NET/Java/</a:t>
            </a:r>
            <a:r>
              <a:rPr lang="nb-NO" dirty="0" err="1"/>
              <a:t>NodeJS</a:t>
            </a:r>
            <a:r>
              <a:rPr lang="nb-NO" dirty="0"/>
              <a:t> (</a:t>
            </a:r>
            <a:r>
              <a:rPr lang="nb-NO" dirty="0" err="1"/>
              <a:t>runtime</a:t>
            </a:r>
            <a:r>
              <a:rPr lang="nb-NO" dirty="0"/>
              <a:t> eller </a:t>
            </a:r>
            <a:r>
              <a:rPr lang="nb-NO" dirty="0" err="1"/>
              <a:t>development</a:t>
            </a:r>
            <a:r>
              <a:rPr lang="nb-NO" dirty="0"/>
              <a:t>)</a:t>
            </a:r>
          </a:p>
          <a:p>
            <a:pPr lvl="1"/>
            <a:r>
              <a:rPr lang="nb-NO" dirty="0"/>
              <a:t>Litt OS + Database (MS, Oracle, DB2, </a:t>
            </a:r>
            <a:r>
              <a:rPr lang="nb-NO" dirty="0" err="1"/>
              <a:t>MySql</a:t>
            </a:r>
            <a:r>
              <a:rPr lang="nb-NO" dirty="0"/>
              <a:t>, </a:t>
            </a:r>
            <a:r>
              <a:rPr lang="nb-NO" dirty="0" err="1"/>
              <a:t>Postgres</a:t>
            </a:r>
            <a:r>
              <a:rPr lang="nb-NO" dirty="0"/>
              <a:t> .....)</a:t>
            </a:r>
          </a:p>
          <a:p>
            <a:pPr lvl="1"/>
            <a:r>
              <a:rPr lang="nb-NO" dirty="0"/>
              <a:t>Og så videre</a:t>
            </a:r>
          </a:p>
          <a:p>
            <a:r>
              <a:rPr lang="nb-NO" dirty="0" err="1"/>
              <a:t>Docker</a:t>
            </a:r>
            <a:r>
              <a:rPr lang="nb-NO" dirty="0"/>
              <a:t> </a:t>
            </a:r>
            <a:r>
              <a:rPr lang="nb-NO" dirty="0" err="1"/>
              <a:t>hub</a:t>
            </a:r>
            <a:endParaRPr lang="nb-NO" dirty="0"/>
          </a:p>
          <a:p>
            <a:pPr lvl="1"/>
            <a:r>
              <a:rPr lang="nb-NO" dirty="0"/>
              <a:t>Utgangspunkt for å finne </a:t>
            </a:r>
            <a:r>
              <a:rPr lang="nb-NO" dirty="0" err="1"/>
              <a:t>Docker</a:t>
            </a:r>
            <a:r>
              <a:rPr lang="nb-NO" dirty="0"/>
              <a:t> Image</a:t>
            </a:r>
          </a:p>
        </p:txBody>
      </p:sp>
    </p:spTree>
    <p:extLst>
      <p:ext uri="{BB962C8B-B14F-4D97-AF65-F5344CB8AC3E}">
        <p14:creationId xmlns:p14="http://schemas.microsoft.com/office/powerpoint/2010/main" val="3831158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e 3">
            <a:extLst>
              <a:ext uri="{FF2B5EF4-FFF2-40B4-BE49-F238E27FC236}">
                <a16:creationId xmlns:a16="http://schemas.microsoft.com/office/drawing/2014/main" id="{2AA8821E-37BA-0822-86E3-0306552956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473" y="301780"/>
            <a:ext cx="9319061" cy="6099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0230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0965B37-4EA7-B067-696B-B129A9CE3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Kjør LAB?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CA099D52-D74F-476E-AEEC-75628E7CA6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b-NO" dirty="0"/>
              <a:t>Sjekk ut</a:t>
            </a:r>
          </a:p>
          <a:p>
            <a:r>
              <a:rPr lang="nb-NO" dirty="0"/>
              <a:t>Bygg:&gt; </a:t>
            </a:r>
            <a:r>
              <a:rPr lang="nb-NO" dirty="0" err="1"/>
              <a:t>docker</a:t>
            </a:r>
            <a:r>
              <a:rPr lang="nb-NO" dirty="0"/>
              <a:t> </a:t>
            </a:r>
            <a:r>
              <a:rPr lang="nb-NO" dirty="0" err="1"/>
              <a:t>build</a:t>
            </a:r>
            <a:r>
              <a:rPr lang="nb-NO" dirty="0"/>
              <a:t> –t hellofortran1 .</a:t>
            </a:r>
          </a:p>
          <a:p>
            <a:pPr lvl="1"/>
            <a:r>
              <a:rPr lang="nb-NO" dirty="0"/>
              <a:t>-t &lt;navn&gt; for å gi et navn</a:t>
            </a:r>
          </a:p>
          <a:p>
            <a:r>
              <a:rPr lang="nb-NO" dirty="0"/>
              <a:t>Kjør1:&gt; </a:t>
            </a:r>
            <a:r>
              <a:rPr lang="nb-NO" dirty="0" err="1"/>
              <a:t>docker</a:t>
            </a:r>
            <a:r>
              <a:rPr lang="nb-NO" dirty="0"/>
              <a:t> run hellofortran1</a:t>
            </a:r>
          </a:p>
          <a:p>
            <a:pPr lvl="1"/>
            <a:r>
              <a:rPr lang="nb-NO" dirty="0"/>
              <a:t>Kompilerer, kjører og exit</a:t>
            </a:r>
          </a:p>
          <a:p>
            <a:r>
              <a:rPr lang="nb-NO" dirty="0"/>
              <a:t>Kjør2:&gt; </a:t>
            </a:r>
            <a:r>
              <a:rPr lang="nb-NO" dirty="0" err="1"/>
              <a:t>docker</a:t>
            </a:r>
            <a:r>
              <a:rPr lang="nb-NO" dirty="0"/>
              <a:t> run -i hellofortran1 </a:t>
            </a:r>
            <a:r>
              <a:rPr lang="nb-NO" dirty="0" err="1"/>
              <a:t>bash</a:t>
            </a:r>
            <a:endParaRPr lang="nb-NO" dirty="0"/>
          </a:p>
          <a:p>
            <a:pPr lvl="1"/>
            <a:r>
              <a:rPr lang="nb-NO" dirty="0"/>
              <a:t>Nå stopper kjøringen inni containeren fordi </a:t>
            </a:r>
            <a:r>
              <a:rPr lang="nb-NO" dirty="0" err="1"/>
              <a:t>bash</a:t>
            </a:r>
            <a:r>
              <a:rPr lang="nb-NO" dirty="0"/>
              <a:t> ikke slutter av seg selv</a:t>
            </a:r>
          </a:p>
          <a:p>
            <a:pPr lvl="1"/>
            <a:r>
              <a:rPr lang="nb-NO" dirty="0"/>
              <a:t>Kjør </a:t>
            </a:r>
            <a:r>
              <a:rPr lang="nb-NO" dirty="0" err="1"/>
              <a:t>ls</a:t>
            </a:r>
            <a:r>
              <a:rPr lang="nb-NO" dirty="0"/>
              <a:t> inni containeren</a:t>
            </a:r>
          </a:p>
          <a:p>
            <a:pPr lvl="1"/>
            <a:r>
              <a:rPr lang="nb-NO" dirty="0"/>
              <a:t>Exit og kjør </a:t>
            </a:r>
            <a:r>
              <a:rPr lang="nb-NO" dirty="0" err="1"/>
              <a:t>dir</a:t>
            </a:r>
            <a:r>
              <a:rPr lang="nb-NO" dirty="0"/>
              <a:t> utenfor</a:t>
            </a:r>
          </a:p>
          <a:p>
            <a:pPr lvl="1"/>
            <a:r>
              <a:rPr lang="nb-NO" dirty="0" err="1"/>
              <a:t>IAmHere.txt</a:t>
            </a:r>
            <a:r>
              <a:rPr lang="nb-NO" dirty="0"/>
              <a:t> &lt;= VEGAS PRINCIPLE </a:t>
            </a:r>
          </a:p>
          <a:p>
            <a:pPr marL="457200" lvl="1" indent="0">
              <a:buNone/>
            </a:pPr>
            <a:endParaRPr lang="nb-NO" dirty="0"/>
          </a:p>
          <a:p>
            <a:endParaRPr lang="nb-NO" dirty="0"/>
          </a:p>
        </p:txBody>
      </p:sp>
      <p:pic>
        <p:nvPicPr>
          <p:cNvPr id="4" name="Bilde 3">
            <a:extLst>
              <a:ext uri="{FF2B5EF4-FFF2-40B4-BE49-F238E27FC236}">
                <a16:creationId xmlns:a16="http://schemas.microsoft.com/office/drawing/2014/main" id="{D62DF302-ABAA-5591-68A5-296ED387DD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8470" y="743133"/>
            <a:ext cx="3544621" cy="2914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4506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9B4B162-66B8-B8CA-8462-2B618C48A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Læringspunkter LAB1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6C29FB7C-4516-928D-B1E8-0EE5A1AEBF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Vi begynner med </a:t>
            </a:r>
            <a:r>
              <a:rPr lang="nb-NO" dirty="0" err="1"/>
              <a:t>centos</a:t>
            </a:r>
            <a:endParaRPr lang="nb-NO" dirty="0"/>
          </a:p>
          <a:p>
            <a:r>
              <a:rPr lang="nb-NO" dirty="0"/>
              <a:t>Vi bruker byggesystemet </a:t>
            </a:r>
            <a:r>
              <a:rPr lang="nb-NO" dirty="0" err="1"/>
              <a:t>yum</a:t>
            </a:r>
            <a:r>
              <a:rPr lang="nb-NO" dirty="0"/>
              <a:t> til å installere </a:t>
            </a:r>
            <a:r>
              <a:rPr lang="nb-NO" dirty="0" err="1"/>
              <a:t>compiler</a:t>
            </a:r>
            <a:endParaRPr lang="nb-NO" dirty="0"/>
          </a:p>
          <a:p>
            <a:pPr lvl="1"/>
            <a:r>
              <a:rPr lang="nb-NO" dirty="0" err="1"/>
              <a:t>Centos</a:t>
            </a:r>
            <a:r>
              <a:rPr lang="nb-NO" dirty="0"/>
              <a:t> har YUM, </a:t>
            </a:r>
            <a:r>
              <a:rPr lang="nb-NO" dirty="0" err="1"/>
              <a:t>Ubuntu</a:t>
            </a:r>
            <a:r>
              <a:rPr lang="nb-NO" dirty="0"/>
              <a:t> har APT det finnes flere slike</a:t>
            </a:r>
          </a:p>
          <a:p>
            <a:r>
              <a:rPr lang="nb-NO" dirty="0"/>
              <a:t>Vi kopierer kildekoden inn i systemet</a:t>
            </a:r>
          </a:p>
          <a:p>
            <a:r>
              <a:rPr lang="nb-NO" dirty="0"/>
              <a:t>Vi bruker WORKDIR som cd kommando</a:t>
            </a:r>
          </a:p>
          <a:p>
            <a:r>
              <a:rPr lang="nb-NO" dirty="0"/>
              <a:t>Vi bruker en run kommando for å bygge</a:t>
            </a:r>
          </a:p>
          <a:p>
            <a:r>
              <a:rPr lang="nb-NO" dirty="0"/>
              <a:t>Vi bruker CMD til å kjøre det som er bygget</a:t>
            </a:r>
          </a:p>
          <a:p>
            <a:r>
              <a:rPr lang="nb-NO" dirty="0"/>
              <a:t>Vi bruker «</a:t>
            </a:r>
            <a:r>
              <a:rPr lang="nb-NO" dirty="0" err="1"/>
              <a:t>Docker</a:t>
            </a:r>
            <a:r>
              <a:rPr lang="nb-NO" dirty="0"/>
              <a:t>» kommandoen til bygging og kjøring</a:t>
            </a:r>
          </a:p>
        </p:txBody>
      </p:sp>
    </p:spTree>
    <p:extLst>
      <p:ext uri="{BB962C8B-B14F-4D97-AF65-F5344CB8AC3E}">
        <p14:creationId xmlns:p14="http://schemas.microsoft.com/office/powerpoint/2010/main" val="16388907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5D6BB454-D279-9F9B-DDF7-9AD44FDF49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3756" y="4001293"/>
            <a:ext cx="5596255" cy="2744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tel 1">
            <a:extLst>
              <a:ext uri="{FF2B5EF4-FFF2-40B4-BE49-F238E27FC236}">
                <a16:creationId xmlns:a16="http://schemas.microsoft.com/office/drawing/2014/main" id="{80AE3A14-A89F-4565-A840-74BEF9558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Layers</a:t>
            </a:r>
            <a:endParaRPr lang="nb-NO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2642FF46-4298-CEF7-89C7-A61FCD612E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Hva er </a:t>
            </a:r>
            <a:r>
              <a:rPr lang="nb-NO" dirty="0" err="1"/>
              <a:t>layer</a:t>
            </a:r>
            <a:endParaRPr lang="nb-NO" dirty="0"/>
          </a:p>
          <a:p>
            <a:r>
              <a:rPr lang="nb-NO" dirty="0"/>
              <a:t>Lokal </a:t>
            </a:r>
            <a:r>
              <a:rPr lang="nb-NO" dirty="0" err="1"/>
              <a:t>caching</a:t>
            </a:r>
            <a:endParaRPr lang="nb-NO" dirty="0"/>
          </a:p>
          <a:p>
            <a:r>
              <a:rPr lang="nb-NO" dirty="0"/>
              <a:t>Rekkefølge viktig</a:t>
            </a:r>
          </a:p>
        </p:txBody>
      </p:sp>
      <p:pic>
        <p:nvPicPr>
          <p:cNvPr id="4" name="Bilde 3">
            <a:extLst>
              <a:ext uri="{FF2B5EF4-FFF2-40B4-BE49-F238E27FC236}">
                <a16:creationId xmlns:a16="http://schemas.microsoft.com/office/drawing/2014/main" id="{0295814A-BBD5-4FE1-33E8-3C175E3387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4531" y="365125"/>
            <a:ext cx="7772400" cy="3460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1339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6825</TotalTime>
  <Words>897</Words>
  <Application>Microsoft Macintosh PowerPoint</Application>
  <PresentationFormat>Widescreen</PresentationFormat>
  <Paragraphs>181</Paragraphs>
  <Slides>22</Slides>
  <Notes>6</Notes>
  <HiddenSlides>0</HiddenSlides>
  <MMClips>0</MMClips>
  <ScaleCrop>false</ScaleCrop>
  <HeadingPairs>
    <vt:vector size="6" baseType="variant">
      <vt:variant>
        <vt:lpstr>Brukte skrifter</vt:lpstr>
      </vt:variant>
      <vt:variant>
        <vt:i4>4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Cascadia Code</vt:lpstr>
      <vt:lpstr>Office-tema</vt:lpstr>
      <vt:lpstr>IT WORKS ON MY MACHINE</vt:lpstr>
      <vt:lpstr>Vi forutsetter at du har installert</vt:lpstr>
      <vt:lpstr>Oppvarming</vt:lpstr>
      <vt:lpstr>Hva er docker</vt:lpstr>
      <vt:lpstr>Startpunkt</vt:lpstr>
      <vt:lpstr>PowerPoint-presentasjon</vt:lpstr>
      <vt:lpstr>Kjør LAB?</vt:lpstr>
      <vt:lpstr>Læringspunkter LAB1</vt:lpstr>
      <vt:lpstr>Layers</vt:lpstr>
      <vt:lpstr>Docker-compose</vt:lpstr>
      <vt:lpstr>Docker-compose</vt:lpstr>
      <vt:lpstr>Da kan vi »Gå inn i containeren», dvs åpne filsystemet i containeren...</vt:lpstr>
      <vt:lpstr>Inni containeren</vt:lpstr>
      <vt:lpstr>LAB2 Fortran med Docker Compose</vt:lpstr>
      <vt:lpstr>Kjør dotnet LAB?</vt:lpstr>
      <vt:lpstr>Kjør React LAB?</vt:lpstr>
      <vt:lpstr>Porter</vt:lpstr>
      <vt:lpstr>Disk og Volumer</vt:lpstr>
      <vt:lpstr>Docker GUI</vt:lpstr>
      <vt:lpstr>La oss ta en titt på .vscode katalogen</vt:lpstr>
      <vt:lpstr>Hvor brukes docker</vt:lpstr>
      <vt:lpstr>Lab 3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WORKS ON MY MACHINE</dc:title>
  <dc:creator>Magne Alvheim</dc:creator>
  <cp:lastModifiedBy>Magne Alvheim</cp:lastModifiedBy>
  <cp:revision>4</cp:revision>
  <dcterms:created xsi:type="dcterms:W3CDTF">2022-09-15T06:22:11Z</dcterms:created>
  <dcterms:modified xsi:type="dcterms:W3CDTF">2022-10-26T20:36:27Z</dcterms:modified>
</cp:coreProperties>
</file>