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9" r:id="rId2"/>
    <p:sldId id="260" r:id="rId3"/>
    <p:sldId id="273" r:id="rId4"/>
    <p:sldId id="264" r:id="rId5"/>
    <p:sldId id="272" r:id="rId6"/>
    <p:sldId id="266" r:id="rId7"/>
    <p:sldId id="256" r:id="rId8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10"/>
    </p:embeddedFont>
    <p:embeddedFont>
      <p:font typeface="IBM Plex Sans Condensed" panose="020F050202020403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7B9036-0881-475A-ADF6-831E9562A627}">
  <a:tblStyle styleId="{5C7B9036-0881-475A-ADF6-831E9562A6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57EC41A-727B-416F-B59B-BBC701B8EA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88"/>
    <p:restoredTop sz="94691"/>
  </p:normalViewPr>
  <p:slideViewPr>
    <p:cSldViewPr snapToGrid="0">
      <p:cViewPr varScale="1">
        <p:scale>
          <a:sx n="186" d="100"/>
          <a:sy n="186" d="100"/>
        </p:scale>
        <p:origin x="208" y="3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779100" y="1517488"/>
            <a:ext cx="4960500" cy="162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79100" y="3242313"/>
            <a:ext cx="49605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781775" y="768275"/>
            <a:ext cx="6652425" cy="3622950"/>
          </a:xfrm>
          <a:custGeom>
            <a:avLst/>
            <a:gdLst/>
            <a:ahLst/>
            <a:cxnLst/>
            <a:rect l="l" t="t" r="r" b="b"/>
            <a:pathLst>
              <a:path w="266097" h="144918" extrusionOk="0">
                <a:moveTo>
                  <a:pt x="0" y="153"/>
                </a:moveTo>
                <a:lnTo>
                  <a:pt x="249225" y="0"/>
                </a:lnTo>
                <a:lnTo>
                  <a:pt x="249225" y="34949"/>
                </a:lnTo>
                <a:lnTo>
                  <a:pt x="266097" y="50315"/>
                </a:lnTo>
                <a:lnTo>
                  <a:pt x="248923" y="47415"/>
                </a:lnTo>
                <a:lnTo>
                  <a:pt x="248924" y="144918"/>
                </a:lnTo>
                <a:lnTo>
                  <a:pt x="63" y="14491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286575" y="1250325"/>
            <a:ext cx="48447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3000" i="1"/>
            </a:lvl1pPr>
            <a:lvl2pPr marL="914400" lvl="1" indent="-419100" rtl="0">
              <a:spcBef>
                <a:spcPts val="80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rtl="0">
              <a:spcBef>
                <a:spcPts val="800"/>
              </a:spcBef>
              <a:spcAft>
                <a:spcPts val="0"/>
              </a:spcAft>
              <a:buSzPts val="3000"/>
              <a:buChar char="⬝"/>
              <a:defRPr sz="3000" i="1"/>
            </a:lvl3pPr>
            <a:lvl4pPr marL="1828800" lvl="3" indent="-419100" rtl="0">
              <a:spcBef>
                <a:spcPts val="800"/>
              </a:spcBef>
              <a:spcAft>
                <a:spcPts val="0"/>
              </a:spcAft>
              <a:buSzPts val="3000"/>
              <a:buChar char="⬞"/>
              <a:defRPr sz="3000" i="1"/>
            </a:lvl4pPr>
            <a:lvl5pPr marL="2286000" lvl="4" indent="-4191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rtl="0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rtl="0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rtl="0">
              <a:spcBef>
                <a:spcPts val="800"/>
              </a:spcBef>
              <a:spcAft>
                <a:spcPts val="80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rgbClr val="FF9F4D"/>
            </a:gs>
            <a:gs pos="58000">
              <a:schemeClr val="accent5"/>
            </a:gs>
            <a:gs pos="100000">
              <a:schemeClr val="accent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⬞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2854792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3"/>
          </p:nvPr>
        </p:nvSpPr>
        <p:spPr>
          <a:xfrm>
            <a:off x="4930485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▪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▫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⬝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⬞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●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997" y="347925"/>
            <a:ext cx="1496437" cy="1343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8300" y="1156818"/>
            <a:ext cx="2806925" cy="374588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779100" y="1517488"/>
            <a:ext cx="4960500" cy="162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779100" y="3242313"/>
            <a:ext cx="49605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nb-NO" dirty="0"/>
              <a:t>Første språk på AWS?</a:t>
            </a:r>
            <a:endParaRPr dirty="0"/>
          </a:p>
        </p:txBody>
      </p:sp>
      <p:sp>
        <p:nvSpPr>
          <p:cNvPr id="83" name="Google Shape;83;p14"/>
          <p:cNvSpPr/>
          <p:nvPr/>
        </p:nvSpPr>
        <p:spPr>
          <a:xfrm>
            <a:off x="6815202" y="576011"/>
            <a:ext cx="251950" cy="7001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rgbClr val="FF9F4D"/>
                    </a:gs>
                    <a:gs pos="58000">
                      <a:schemeClr val="accent5"/>
                    </a:gs>
                    <a:gs pos="100000">
                      <a:schemeClr val="accent5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Bebas Neue"/>
              </a:rPr>
              <a:t>1</a:t>
            </a:r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13B1036C-F01C-C45A-9A8D-790596607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506" y="4537903"/>
            <a:ext cx="1838744" cy="5153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1286575" y="1250325"/>
            <a:ext cx="48447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“</a:t>
            </a:r>
            <a:r>
              <a:rPr lang="en" dirty="0" err="1"/>
              <a:t>Jeg</a:t>
            </a:r>
            <a:r>
              <a:rPr lang="en" dirty="0"/>
              <a:t> </a:t>
            </a:r>
            <a:r>
              <a:rPr lang="en" dirty="0" err="1"/>
              <a:t>trodde</a:t>
            </a:r>
            <a:r>
              <a:rPr lang="en" dirty="0"/>
              <a:t> Python var et </a:t>
            </a:r>
            <a:r>
              <a:rPr lang="en" dirty="0" err="1"/>
              <a:t>enkelt</a:t>
            </a:r>
            <a:r>
              <a:rPr lang="en" dirty="0"/>
              <a:t> </a:t>
            </a:r>
            <a:r>
              <a:rPr lang="en" dirty="0" err="1"/>
              <a:t>sp</a:t>
            </a:r>
            <a:r>
              <a:rPr lang="nb-NO" dirty="0"/>
              <a:t>åk for nybegynnere, slik som Basic og Pascal, men der tok jeg grundig feil</a:t>
            </a:r>
            <a:r>
              <a:rPr lang="en" dirty="0"/>
              <a:t>”.</a:t>
            </a:r>
            <a:endParaRPr dirty="0"/>
          </a:p>
        </p:txBody>
      </p:sp>
      <p:pic>
        <p:nvPicPr>
          <p:cNvPr id="2" name="Google Shape;90;p15">
            <a:extLst>
              <a:ext uri="{FF2B5EF4-FFF2-40B4-BE49-F238E27FC236}">
                <a16:creationId xmlns:a16="http://schemas.microsoft.com/office/drawing/2014/main" id="{88EBCB65-8EF0-8189-7364-0599CB04EBD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20898" b="32619"/>
          <a:stretch/>
        </p:blipFill>
        <p:spPr>
          <a:xfrm>
            <a:off x="5826900" y="1367600"/>
            <a:ext cx="3317100" cy="37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Bilde 2">
            <a:extLst>
              <a:ext uri="{FF2B5EF4-FFF2-40B4-BE49-F238E27FC236}">
                <a16:creationId xmlns:a16="http://schemas.microsoft.com/office/drawing/2014/main" id="{D64BC4A4-449C-C321-9392-985579283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506" y="4537903"/>
            <a:ext cx="1838744" cy="5153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F4D"/>
            </a:gs>
            <a:gs pos="58000">
              <a:schemeClr val="accent5"/>
            </a:gs>
            <a:gs pos="100000">
              <a:schemeClr val="accent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h</a:t>
            </a:r>
            <a:r>
              <a:rPr lang="en" dirty="0" err="1"/>
              <a:t>va</a:t>
            </a:r>
            <a:r>
              <a:rPr lang="en" dirty="0"/>
              <a:t> </a:t>
            </a:r>
            <a:r>
              <a:rPr lang="en" dirty="0" err="1"/>
              <a:t>benyttEs</a:t>
            </a:r>
            <a:r>
              <a:rPr lang="en" dirty="0"/>
              <a:t> python </a:t>
            </a:r>
            <a:r>
              <a:rPr lang="en" dirty="0" err="1"/>
              <a:t>til</a:t>
            </a:r>
            <a:endParaRPr dirty="0"/>
          </a:p>
        </p:txBody>
      </p:sp>
      <p:sp>
        <p:nvSpPr>
          <p:cNvPr id="268" name="Google Shape;268;p28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1878600" cy="152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/>
              <a:t>Automatisering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 dirty="0"/>
              <a:t>Scripting av tasks, </a:t>
            </a:r>
            <a:r>
              <a:rPr lang="en" sz="1200" dirty="0" err="1"/>
              <a:t>vedlikehold</a:t>
            </a:r>
            <a:r>
              <a:rPr lang="en" sz="1200" dirty="0"/>
              <a:t> </a:t>
            </a:r>
            <a:r>
              <a:rPr lang="en" sz="1200" dirty="0" err="1"/>
              <a:t>etc</a:t>
            </a:r>
            <a:endParaRPr sz="1200" dirty="0"/>
          </a:p>
        </p:txBody>
      </p:sp>
      <p:sp>
        <p:nvSpPr>
          <p:cNvPr id="269" name="Google Shape;269;p28"/>
          <p:cNvSpPr txBox="1">
            <a:spLocks noGrp="1"/>
          </p:cNvSpPr>
          <p:nvPr>
            <p:ph type="body" idx="2"/>
          </p:nvPr>
        </p:nvSpPr>
        <p:spPr>
          <a:xfrm>
            <a:off x="2854789" y="1353950"/>
            <a:ext cx="1878600" cy="152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b="1" dirty="0"/>
              <a:t>Machine Learning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 dirty="0"/>
              <a:t>For mange er python </a:t>
            </a:r>
            <a:r>
              <a:rPr lang="en" sz="1200" dirty="0" err="1"/>
              <a:t>førstevalg</a:t>
            </a:r>
            <a:r>
              <a:rPr lang="en" sz="1200" dirty="0"/>
              <a:t> for </a:t>
            </a:r>
            <a:r>
              <a:rPr lang="en" sz="1200" dirty="0" err="1"/>
              <a:t>sp</a:t>
            </a:r>
            <a:r>
              <a:rPr lang="nb-NO" sz="1200" dirty="0"/>
              <a:t>råk i ML</a:t>
            </a:r>
            <a:endParaRPr sz="1200" dirty="0"/>
          </a:p>
        </p:txBody>
      </p:sp>
      <p:sp>
        <p:nvSpPr>
          <p:cNvPr id="270" name="Google Shape;270;p28"/>
          <p:cNvSpPr txBox="1">
            <a:spLocks noGrp="1"/>
          </p:cNvSpPr>
          <p:nvPr>
            <p:ph type="body" idx="3"/>
          </p:nvPr>
        </p:nvSpPr>
        <p:spPr>
          <a:xfrm>
            <a:off x="4930478" y="1353950"/>
            <a:ext cx="1878600" cy="152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/>
              <a:t>Matematikk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nb-NO" sz="1200" dirty="0"/>
              <a:t>Python brukes ofte foran biblioteker skrevet i Fortran og C som gjør «</a:t>
            </a:r>
            <a:r>
              <a:rPr lang="nb-NO" sz="1200" dirty="0" err="1"/>
              <a:t>heavy</a:t>
            </a:r>
            <a:r>
              <a:rPr lang="nb-NO" sz="1200" dirty="0"/>
              <a:t> </a:t>
            </a:r>
            <a:r>
              <a:rPr lang="nb-NO" sz="1200" dirty="0" err="1"/>
              <a:t>lifting</a:t>
            </a:r>
            <a:r>
              <a:rPr lang="nb-NO" sz="1200" dirty="0"/>
              <a:t>».</a:t>
            </a:r>
            <a:endParaRPr sz="1200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200" dirty="0"/>
          </a:p>
        </p:txBody>
      </p:sp>
      <p:sp>
        <p:nvSpPr>
          <p:cNvPr id="272" name="Google Shape;272;p28"/>
          <p:cNvSpPr txBox="1">
            <a:spLocks noGrp="1"/>
          </p:cNvSpPr>
          <p:nvPr>
            <p:ph type="body" idx="1"/>
          </p:nvPr>
        </p:nvSpPr>
        <p:spPr>
          <a:xfrm>
            <a:off x="779100" y="3030350"/>
            <a:ext cx="1878600" cy="152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b="1" dirty="0"/>
              <a:t>WEB/Rest </a:t>
            </a:r>
            <a:r>
              <a:rPr lang="nb-NO" b="1" dirty="0" err="1"/>
              <a:t>api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 dirty="0"/>
              <a:t>Flask </a:t>
            </a:r>
            <a:r>
              <a:rPr lang="en" sz="1200" dirty="0" err="1"/>
              <a:t>og</a:t>
            </a:r>
            <a:r>
              <a:rPr lang="en" sz="1200" dirty="0"/>
              <a:t> Django er to </a:t>
            </a:r>
            <a:r>
              <a:rPr lang="en" sz="1200" dirty="0" err="1"/>
              <a:t>biblioteker</a:t>
            </a:r>
            <a:r>
              <a:rPr lang="en" sz="1200" dirty="0"/>
              <a:t> </a:t>
            </a:r>
            <a:r>
              <a:rPr lang="en" sz="1200" dirty="0" err="1"/>
              <a:t>som</a:t>
            </a:r>
            <a:r>
              <a:rPr lang="en" sz="1200" dirty="0"/>
              <a:t> er </a:t>
            </a:r>
            <a:r>
              <a:rPr lang="en" sz="1200" dirty="0" err="1"/>
              <a:t>mye</a:t>
            </a:r>
            <a:r>
              <a:rPr lang="en" sz="1200" dirty="0"/>
              <a:t> </a:t>
            </a:r>
            <a:r>
              <a:rPr lang="en" sz="1200" dirty="0" err="1"/>
              <a:t>benyttet</a:t>
            </a:r>
            <a:r>
              <a:rPr lang="en" sz="1200" dirty="0"/>
              <a:t>.</a:t>
            </a:r>
            <a:endParaRPr sz="1200" dirty="0"/>
          </a:p>
        </p:txBody>
      </p:sp>
      <p:sp>
        <p:nvSpPr>
          <p:cNvPr id="273" name="Google Shape;273;p28"/>
          <p:cNvSpPr txBox="1">
            <a:spLocks noGrp="1"/>
          </p:cNvSpPr>
          <p:nvPr>
            <p:ph type="body" idx="2"/>
          </p:nvPr>
        </p:nvSpPr>
        <p:spPr>
          <a:xfrm>
            <a:off x="2854792" y="3030350"/>
            <a:ext cx="1878600" cy="152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74" name="Google Shape;274;p28"/>
          <p:cNvSpPr txBox="1">
            <a:spLocks noGrp="1"/>
          </p:cNvSpPr>
          <p:nvPr>
            <p:ph type="body" idx="3"/>
          </p:nvPr>
        </p:nvSpPr>
        <p:spPr>
          <a:xfrm>
            <a:off x="4930485" y="3030350"/>
            <a:ext cx="1878600" cy="152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200" dirty="0"/>
          </a:p>
        </p:txBody>
      </p:sp>
      <p:grpSp>
        <p:nvGrpSpPr>
          <p:cNvPr id="275" name="Google Shape;275;p28"/>
          <p:cNvGrpSpPr/>
          <p:nvPr/>
        </p:nvGrpSpPr>
        <p:grpSpPr>
          <a:xfrm>
            <a:off x="6715673" y="1238675"/>
            <a:ext cx="2428325" cy="3645025"/>
            <a:chOff x="5864298" y="1238675"/>
            <a:chExt cx="2428325" cy="3645025"/>
          </a:xfrm>
        </p:grpSpPr>
        <p:pic>
          <p:nvPicPr>
            <p:cNvPr id="276" name="Google Shape;276;p28"/>
            <p:cNvPicPr preferRelativeResize="0"/>
            <p:nvPr/>
          </p:nvPicPr>
          <p:blipFill rotWithShape="1">
            <a:blip r:embed="rId3">
              <a:alphaModFix/>
            </a:blip>
            <a:srcRect r="14500"/>
            <a:stretch/>
          </p:blipFill>
          <p:spPr>
            <a:xfrm>
              <a:off x="5864298" y="1238675"/>
              <a:ext cx="2428325" cy="364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87476" y="1833431"/>
              <a:ext cx="241950" cy="17079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8" name="Google Shape;27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4422" y="605525"/>
            <a:ext cx="7048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Bilde 2">
            <a:extLst>
              <a:ext uri="{FF2B5EF4-FFF2-40B4-BE49-F238E27FC236}">
                <a16:creationId xmlns:a16="http://schemas.microsoft.com/office/drawing/2014/main" id="{8017D260-0194-674C-BB78-5941A0062C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4789" y="2571163"/>
            <a:ext cx="3821969" cy="2388730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E2ED5AB9-1711-B6FC-84C5-4496DCD1B5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5506" y="4537903"/>
            <a:ext cx="1838744" cy="5153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Hvorfor</a:t>
            </a:r>
            <a:r>
              <a:rPr lang="en" dirty="0"/>
              <a:t> </a:t>
            </a:r>
            <a:r>
              <a:rPr lang="en" dirty="0" err="1"/>
              <a:t>bruke</a:t>
            </a:r>
            <a:r>
              <a:rPr lang="en" dirty="0"/>
              <a:t> python </a:t>
            </a:r>
            <a:r>
              <a:rPr lang="nb-NO" dirty="0"/>
              <a:t>I</a:t>
            </a:r>
            <a:r>
              <a:rPr lang="en" dirty="0"/>
              <a:t> </a:t>
            </a:r>
            <a:r>
              <a:rPr lang="en" dirty="0" err="1"/>
              <a:t>aws</a:t>
            </a:r>
            <a:endParaRPr dirty="0"/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b="1" dirty="0"/>
              <a:t>God Ytelse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I </a:t>
            </a:r>
            <a:r>
              <a:rPr lang="en" dirty="0" err="1"/>
              <a:t>noen</a:t>
            </a:r>
            <a:r>
              <a:rPr lang="en" dirty="0"/>
              <a:t> </a:t>
            </a:r>
            <a:r>
              <a:rPr lang="en" dirty="0" err="1"/>
              <a:t>sammenhenger</a:t>
            </a:r>
            <a:r>
              <a:rPr lang="en" dirty="0"/>
              <a:t> er python </a:t>
            </a:r>
            <a:r>
              <a:rPr lang="en" dirty="0" err="1"/>
              <a:t>og</a:t>
            </a:r>
            <a:r>
              <a:rPr lang="en" dirty="0"/>
              <a:t> </a:t>
            </a:r>
            <a:r>
              <a:rPr lang="en" dirty="0" err="1"/>
              <a:t>javascript</a:t>
            </a:r>
            <a:r>
              <a:rPr lang="en" dirty="0"/>
              <a:t> 100 ganger </a:t>
            </a:r>
            <a:r>
              <a:rPr lang="en" dirty="0" err="1"/>
              <a:t>raskere</a:t>
            </a:r>
            <a:r>
              <a:rPr lang="en" dirty="0"/>
              <a:t> </a:t>
            </a:r>
            <a:r>
              <a:rPr lang="en" dirty="0" err="1"/>
              <a:t>enn</a:t>
            </a:r>
            <a:r>
              <a:rPr lang="en" dirty="0"/>
              <a:t> C# </a:t>
            </a:r>
            <a:r>
              <a:rPr lang="en" dirty="0" err="1"/>
              <a:t>eller</a:t>
            </a:r>
            <a:r>
              <a:rPr lang="en" dirty="0"/>
              <a:t> Java</a:t>
            </a:r>
            <a:endParaRPr dirty="0"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2"/>
          </p:nvPr>
        </p:nvSpPr>
        <p:spPr>
          <a:xfrm>
            <a:off x="2854792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/>
              <a:t>Smidig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 err="1"/>
              <a:t>Moderne</a:t>
            </a:r>
            <a:r>
              <a:rPr lang="en" dirty="0"/>
              <a:t> </a:t>
            </a:r>
            <a:r>
              <a:rPr lang="en" dirty="0" err="1"/>
              <a:t>utviklere</a:t>
            </a:r>
            <a:r>
              <a:rPr lang="en" dirty="0"/>
              <a:t> </a:t>
            </a:r>
            <a:r>
              <a:rPr lang="en" dirty="0" err="1"/>
              <a:t>vil</a:t>
            </a:r>
            <a:r>
              <a:rPr lang="en" dirty="0"/>
              <a:t> heller ha </a:t>
            </a:r>
            <a:r>
              <a:rPr lang="en" dirty="0" err="1"/>
              <a:t>små</a:t>
            </a:r>
            <a:r>
              <a:rPr lang="en" dirty="0"/>
              <a:t> </a:t>
            </a:r>
            <a:r>
              <a:rPr lang="en" dirty="0" err="1"/>
              <a:t>moduler</a:t>
            </a:r>
            <a:r>
              <a:rPr lang="en" dirty="0"/>
              <a:t> </a:t>
            </a:r>
            <a:r>
              <a:rPr lang="en" dirty="0" err="1"/>
              <a:t>enn</a:t>
            </a:r>
            <a:r>
              <a:rPr lang="en" dirty="0"/>
              <a:t> store </a:t>
            </a:r>
            <a:r>
              <a:rPr lang="en" dirty="0" err="1"/>
              <a:t>prosjekter</a:t>
            </a:r>
            <a:endParaRPr dirty="0"/>
          </a:p>
        </p:txBody>
      </p:sp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 r="7621"/>
          <a:stretch/>
        </p:blipFill>
        <p:spPr>
          <a:xfrm>
            <a:off x="6551075" y="1156825"/>
            <a:ext cx="2592926" cy="374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3340" y="641960"/>
            <a:ext cx="485775" cy="44038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>
            <a:spLocks noGrp="1"/>
          </p:cNvSpPr>
          <p:nvPr>
            <p:ph type="body" idx="3"/>
          </p:nvPr>
        </p:nvSpPr>
        <p:spPr>
          <a:xfrm>
            <a:off x="4930485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b="1" dirty="0"/>
              <a:t>Enklere tilnærming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nb-NO" dirty="0"/>
              <a:t>Små moduler er lettere å sette seg inn i, vedlikehold gir færre </a:t>
            </a:r>
            <a:r>
              <a:rPr lang="nb-NO" dirty="0" err="1"/>
              <a:t>multigheter</a:t>
            </a:r>
            <a:r>
              <a:rPr lang="nb-NO" dirty="0"/>
              <a:t> for utilsiktede sideeffekter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9F9E6AFF-38EF-70EE-6281-B3DEF6239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506" y="4537903"/>
            <a:ext cx="1838744" cy="5153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27"/>
          <p:cNvGrpSpPr/>
          <p:nvPr/>
        </p:nvGrpSpPr>
        <p:grpSpPr>
          <a:xfrm>
            <a:off x="5209838" y="1136550"/>
            <a:ext cx="3610650" cy="1289700"/>
            <a:chOff x="5209838" y="1060350"/>
            <a:chExt cx="3610650" cy="1289700"/>
          </a:xfrm>
        </p:grpSpPr>
        <p:sp>
          <p:nvSpPr>
            <p:cNvPr id="237" name="Google Shape;237;p27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b-NO" sz="1200" b="1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IDE</a:t>
              </a:r>
              <a:endParaRPr sz="1200" b="1" dirty="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Amazon </a:t>
              </a:r>
              <a:r>
                <a:rPr lang="en" sz="800" dirty="0" err="1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har</a:t>
              </a:r>
              <a:r>
                <a:rPr lang="en" sz="800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 </a:t>
              </a:r>
              <a:r>
                <a:rPr lang="en" sz="800" dirty="0" err="1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eget</a:t>
              </a:r>
              <a:r>
                <a:rPr lang="en" sz="800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 ide </a:t>
              </a:r>
              <a:r>
                <a:rPr lang="en" sz="800" dirty="0" err="1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nettleseren</a:t>
              </a:r>
              <a:r>
                <a:rPr lang="en" sz="800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 for </a:t>
              </a:r>
              <a:r>
                <a:rPr lang="en" sz="800" dirty="0" err="1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å</a:t>
              </a:r>
              <a:r>
                <a:rPr lang="en" sz="800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 </a:t>
              </a:r>
              <a:r>
                <a:rPr lang="en" sz="800" dirty="0" err="1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skrive</a:t>
              </a:r>
              <a:r>
                <a:rPr lang="en" sz="800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 Python </a:t>
              </a:r>
              <a:r>
                <a:rPr lang="en" sz="800" dirty="0" err="1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og</a:t>
              </a:r>
              <a:r>
                <a:rPr lang="en" sz="800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 </a:t>
              </a:r>
              <a:r>
                <a:rPr lang="en" sz="800" dirty="0" err="1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Javascript</a:t>
              </a:r>
              <a:r>
                <a:rPr lang="en" sz="800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.</a:t>
              </a:r>
              <a:endParaRPr sz="800" b="1" dirty="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cxnSp>
          <p:nvCxnSpPr>
            <p:cNvPr id="238" name="Google Shape;238;p27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239" name="Google Shape;239;p27"/>
          <p:cNvSpPr/>
          <p:nvPr/>
        </p:nvSpPr>
        <p:spPr>
          <a:xfrm rot="3600185">
            <a:off x="3169983" y="1312831"/>
            <a:ext cx="2774659" cy="2774659"/>
          </a:xfrm>
          <a:prstGeom prst="blockArc">
            <a:avLst>
              <a:gd name="adj1" fmla="val 12622480"/>
              <a:gd name="adj2" fmla="val 19781569"/>
              <a:gd name="adj3" fmla="val 2077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0" name="Google Shape;240;p27"/>
          <p:cNvPicPr preferRelativeResize="0"/>
          <p:nvPr/>
        </p:nvPicPr>
        <p:blipFill rotWithShape="1">
          <a:blip r:embed="rId3">
            <a:alphaModFix/>
          </a:blip>
          <a:srcRect r="-4679" b="-3874"/>
          <a:stretch/>
        </p:blipFill>
        <p:spPr>
          <a:xfrm flipH="1">
            <a:off x="3309201" y="1812650"/>
            <a:ext cx="2405799" cy="319020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7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Amazon </a:t>
            </a:r>
            <a:r>
              <a:rPr lang="en" dirty="0" err="1"/>
              <a:t>har</a:t>
            </a:r>
            <a:r>
              <a:rPr lang="en" dirty="0"/>
              <a:t> </a:t>
            </a:r>
            <a:r>
              <a:rPr lang="en" dirty="0" err="1"/>
              <a:t>gjort</a:t>
            </a:r>
            <a:r>
              <a:rPr lang="en" dirty="0"/>
              <a:t> det </a:t>
            </a:r>
            <a:r>
              <a:rPr lang="en" dirty="0" err="1"/>
              <a:t>lett</a:t>
            </a:r>
            <a:r>
              <a:rPr lang="en" dirty="0"/>
              <a:t> for </a:t>
            </a:r>
            <a:r>
              <a:rPr lang="en" dirty="0" err="1"/>
              <a:t>oss</a:t>
            </a:r>
            <a:endParaRPr dirty="0"/>
          </a:p>
        </p:txBody>
      </p:sp>
      <p:grpSp>
        <p:nvGrpSpPr>
          <p:cNvPr id="243" name="Google Shape;243;p27"/>
          <p:cNvGrpSpPr/>
          <p:nvPr/>
        </p:nvGrpSpPr>
        <p:grpSpPr>
          <a:xfrm>
            <a:off x="323513" y="2063000"/>
            <a:ext cx="2952125" cy="1289700"/>
            <a:chOff x="323513" y="1986800"/>
            <a:chExt cx="2952125" cy="1289700"/>
          </a:xfrm>
        </p:grpSpPr>
        <p:sp>
          <p:nvSpPr>
            <p:cNvPr id="244" name="Google Shape;244;p27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b-NO" sz="1200" b="1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Eksempler</a:t>
              </a:r>
              <a:endParaRPr sz="1200" b="1" dirty="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 err="1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Dokumentasjon</a:t>
              </a:r>
              <a:r>
                <a:rPr lang="en" sz="800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 </a:t>
              </a:r>
              <a:r>
                <a:rPr lang="en" sz="800" dirty="0" err="1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presenterer</a:t>
              </a:r>
              <a:r>
                <a:rPr lang="en" sz="800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 </a:t>
              </a:r>
              <a:r>
                <a:rPr lang="en" sz="800" dirty="0" err="1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først</a:t>
              </a:r>
              <a:r>
                <a:rPr lang="en" sz="800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 Python </a:t>
              </a:r>
              <a:r>
                <a:rPr lang="en" sz="800" dirty="0" err="1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og</a:t>
              </a:r>
              <a:r>
                <a:rPr lang="en" sz="800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 </a:t>
              </a:r>
              <a:r>
                <a:rPr lang="en" sz="800" dirty="0" err="1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Javascript</a:t>
              </a:r>
              <a:r>
                <a:rPr lang="en" sz="800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. </a:t>
              </a:r>
              <a:r>
                <a:rPr lang="en" sz="800" dirty="0" err="1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Deretter</a:t>
              </a:r>
              <a:r>
                <a:rPr lang="en" sz="800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 </a:t>
              </a:r>
              <a:r>
                <a:rPr lang="en" sz="800" dirty="0" err="1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evt</a:t>
              </a:r>
              <a:r>
                <a:rPr lang="en" sz="800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 C# </a:t>
              </a:r>
              <a:r>
                <a:rPr lang="en" sz="800" dirty="0" err="1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og</a:t>
              </a:r>
              <a:r>
                <a:rPr lang="en" sz="800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 Java, </a:t>
              </a:r>
              <a:r>
                <a:rPr lang="en" sz="800" dirty="0" err="1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så</a:t>
              </a:r>
              <a:r>
                <a:rPr lang="en" sz="800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 </a:t>
              </a:r>
              <a:r>
                <a:rPr lang="en" sz="800" dirty="0" err="1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kommer</a:t>
              </a:r>
              <a:r>
                <a:rPr lang="en" sz="800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 </a:t>
              </a:r>
              <a:r>
                <a:rPr lang="en" sz="800" dirty="0" err="1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evt</a:t>
              </a:r>
              <a:r>
                <a:rPr lang="en" sz="800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 GO </a:t>
              </a:r>
              <a:r>
                <a:rPr lang="en" sz="800" dirty="0" err="1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og</a:t>
              </a:r>
              <a:r>
                <a:rPr lang="en" sz="800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 </a:t>
              </a:r>
              <a:r>
                <a:rPr lang="en" sz="800" dirty="0" err="1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andre</a:t>
              </a:r>
              <a:r>
                <a:rPr lang="en" sz="800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...</a:t>
              </a:r>
              <a:endParaRPr sz="800" b="1" dirty="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cxnSp>
          <p:nvCxnSpPr>
            <p:cNvPr id="245" name="Google Shape;245;p27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46" name="Google Shape;246;p27"/>
          <p:cNvGrpSpPr/>
          <p:nvPr/>
        </p:nvGrpSpPr>
        <p:grpSpPr>
          <a:xfrm>
            <a:off x="5209838" y="3096650"/>
            <a:ext cx="3610650" cy="1289700"/>
            <a:chOff x="5209838" y="3020450"/>
            <a:chExt cx="3610650" cy="1289700"/>
          </a:xfrm>
        </p:grpSpPr>
        <p:sp>
          <p:nvSpPr>
            <p:cNvPr id="247" name="Google Shape;247;p27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b-NO" sz="1200" b="1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Egen »Postman»</a:t>
              </a:r>
              <a:endParaRPr sz="1200" b="1" dirty="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I ide er det </a:t>
              </a:r>
              <a:r>
                <a:rPr lang="en" sz="800" dirty="0" err="1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lagt</a:t>
              </a:r>
              <a:r>
                <a:rPr lang="en" sz="800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 inn </a:t>
              </a:r>
              <a:r>
                <a:rPr lang="en" sz="800" dirty="0" err="1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egen</a:t>
              </a:r>
              <a:r>
                <a:rPr lang="en" sz="800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 “postman” </a:t>
              </a:r>
              <a:r>
                <a:rPr lang="en" sz="800" dirty="0" err="1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erstatter</a:t>
              </a:r>
              <a:r>
                <a:rPr lang="en" sz="800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 for </a:t>
              </a:r>
              <a:r>
                <a:rPr lang="en" sz="800" dirty="0" err="1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kjøing</a:t>
              </a:r>
              <a:r>
                <a:rPr lang="en" sz="800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 av Lambda </a:t>
              </a:r>
              <a:r>
                <a:rPr lang="en" sz="800" dirty="0" err="1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funksjoner</a:t>
              </a:r>
              <a:r>
                <a:rPr lang="en" sz="800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.</a:t>
              </a:r>
              <a:endParaRPr sz="800" b="1" dirty="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cxnSp>
          <p:nvCxnSpPr>
            <p:cNvPr id="248" name="Google Shape;248;p27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249" name="Google Shape;249;p27"/>
          <p:cNvSpPr/>
          <p:nvPr/>
        </p:nvSpPr>
        <p:spPr>
          <a:xfrm rot="10800000">
            <a:off x="3183490" y="1291549"/>
            <a:ext cx="2774700" cy="2774700"/>
          </a:xfrm>
          <a:prstGeom prst="blockArc">
            <a:avLst>
              <a:gd name="adj1" fmla="val 12622480"/>
              <a:gd name="adj2" fmla="val 19662822"/>
              <a:gd name="adj3" fmla="val 20729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7"/>
          <p:cNvSpPr/>
          <p:nvPr/>
        </p:nvSpPr>
        <p:spPr>
          <a:xfrm rot="-3600185">
            <a:off x="3194618" y="1312434"/>
            <a:ext cx="2774659" cy="2774659"/>
          </a:xfrm>
          <a:prstGeom prst="blockArc">
            <a:avLst>
              <a:gd name="adj1" fmla="val 12622480"/>
              <a:gd name="adj2" fmla="val 19703271"/>
              <a:gd name="adj3" fmla="val 2085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" name="Google Shape;251;p27"/>
          <p:cNvGrpSpPr/>
          <p:nvPr/>
        </p:nvGrpSpPr>
        <p:grpSpPr>
          <a:xfrm rot="-7200165">
            <a:off x="3337679" y="2955105"/>
            <a:ext cx="585011" cy="585536"/>
            <a:chOff x="1967628" y="812211"/>
            <a:chExt cx="588000" cy="588000"/>
          </a:xfrm>
        </p:grpSpPr>
        <p:sp>
          <p:nvSpPr>
            <p:cNvPr id="252" name="Google Shape;252;p27"/>
            <p:cNvSpPr/>
            <p:nvPr/>
          </p:nvSpPr>
          <p:spPr>
            <a:xfrm rot="39023">
              <a:off x="1970909" y="815492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 rot="10800000">
              <a:off x="1970875" y="815525"/>
              <a:ext cx="581400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27"/>
          <p:cNvGrpSpPr/>
          <p:nvPr/>
        </p:nvGrpSpPr>
        <p:grpSpPr>
          <a:xfrm>
            <a:off x="4264097" y="1308651"/>
            <a:ext cx="585001" cy="585530"/>
            <a:chOff x="1970048" y="811613"/>
            <a:chExt cx="588000" cy="588000"/>
          </a:xfrm>
        </p:grpSpPr>
        <p:sp>
          <p:nvSpPr>
            <p:cNvPr id="255" name="Google Shape;255;p27"/>
            <p:cNvSpPr/>
            <p:nvPr/>
          </p:nvSpPr>
          <p:spPr>
            <a:xfrm rot="39023">
              <a:off x="1973329" y="814894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chemeClr val="accent2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 rot="10800000">
              <a:off x="1973295" y="814927"/>
              <a:ext cx="581400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257;p27"/>
          <p:cNvGrpSpPr/>
          <p:nvPr/>
        </p:nvGrpSpPr>
        <p:grpSpPr>
          <a:xfrm rot="7200165">
            <a:off x="5229930" y="2933036"/>
            <a:ext cx="585011" cy="585536"/>
            <a:chOff x="1977085" y="811649"/>
            <a:chExt cx="588000" cy="588000"/>
          </a:xfrm>
        </p:grpSpPr>
        <p:sp>
          <p:nvSpPr>
            <p:cNvPr id="258" name="Google Shape;258;p27"/>
            <p:cNvSpPr/>
            <p:nvPr/>
          </p:nvSpPr>
          <p:spPr>
            <a:xfrm rot="39023">
              <a:off x="1980366" y="814930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chemeClr val="dk2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9" name="Google Shape;259;p27"/>
            <p:cNvSpPr/>
            <p:nvPr/>
          </p:nvSpPr>
          <p:spPr>
            <a:xfrm rot="10800000">
              <a:off x="1980332" y="814963"/>
              <a:ext cx="581400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60" name="Google Shape;260;p27"/>
          <p:cNvSpPr txBox="1"/>
          <p:nvPr/>
        </p:nvSpPr>
        <p:spPr>
          <a:xfrm>
            <a:off x="4334550" y="1383632"/>
            <a:ext cx="5091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03 </a:t>
            </a:r>
            <a:endParaRPr sz="16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1" name="Google Shape;261;p27"/>
          <p:cNvSpPr txBox="1"/>
          <p:nvPr/>
        </p:nvSpPr>
        <p:spPr>
          <a:xfrm>
            <a:off x="3375648" y="3015760"/>
            <a:ext cx="5091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01 </a:t>
            </a:r>
            <a:endParaRPr sz="16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2" name="Google Shape;262;p27"/>
          <p:cNvSpPr txBox="1"/>
          <p:nvPr/>
        </p:nvSpPr>
        <p:spPr>
          <a:xfrm>
            <a:off x="5281877" y="2986185"/>
            <a:ext cx="5091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02 </a:t>
            </a:r>
            <a:endParaRPr sz="16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DEAB6210-3A36-7F0D-DDEF-46681273F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506" y="4537903"/>
            <a:ext cx="1838744" cy="5153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2293950" y="1881750"/>
            <a:ext cx="45561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b="0" dirty="0">
                <a:solidFill>
                  <a:schemeClr val="accent5"/>
                </a:solidFill>
              </a:rPr>
              <a:t>Skal vi</a:t>
            </a:r>
            <a:br>
              <a:rPr lang="nb-NO" b="0" dirty="0">
                <a:solidFill>
                  <a:schemeClr val="accent5"/>
                </a:solidFill>
              </a:rPr>
            </a:br>
            <a:r>
              <a:rPr lang="nb-NO" b="0" dirty="0">
                <a:solidFill>
                  <a:schemeClr val="accent5"/>
                </a:solidFill>
              </a:rPr>
              <a:t>kode litt live?</a:t>
            </a:r>
            <a:endParaRPr dirty="0">
              <a:solidFill>
                <a:schemeClr val="accent5"/>
              </a:solidFill>
            </a:endParaRPr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7432A4A0-4388-10A3-D4A3-41C5A60DC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506" y="4537903"/>
            <a:ext cx="1838744" cy="5153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ctrTitle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PYTHON</a:t>
            </a:r>
            <a:br>
              <a:rPr lang="en" dirty="0"/>
            </a:br>
            <a:r>
              <a:rPr lang="en" dirty="0"/>
              <a:t>AMAZON CLOUD</a:t>
            </a:r>
            <a:br>
              <a:rPr lang="en" dirty="0"/>
            </a:br>
            <a:r>
              <a:rPr lang="en" dirty="0"/>
              <a:t>FUNCTIONS</a:t>
            </a:r>
            <a:endParaRPr dirty="0"/>
          </a:p>
        </p:txBody>
      </p:sp>
      <p:pic>
        <p:nvPicPr>
          <p:cNvPr id="46" name="Google Shape;4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448" y="847620"/>
            <a:ext cx="3162577" cy="403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075" y="119232"/>
            <a:ext cx="767393" cy="76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Bilde 1">
            <a:extLst>
              <a:ext uri="{FF2B5EF4-FFF2-40B4-BE49-F238E27FC236}">
                <a16:creationId xmlns:a16="http://schemas.microsoft.com/office/drawing/2014/main" id="{E76649E5-682C-637F-7EF4-D2078A1D1D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506" y="4537903"/>
            <a:ext cx="1838744" cy="5153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lavius template">
  <a:themeElements>
    <a:clrScheme name="Custom 347">
      <a:dk1>
        <a:srgbClr val="1E263A"/>
      </a:dk1>
      <a:lt1>
        <a:srgbClr val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219</Words>
  <Application>Microsoft Macintosh PowerPoint</Application>
  <PresentationFormat>Skjermfremvisning (16:9)</PresentationFormat>
  <Paragraphs>35</Paragraphs>
  <Slides>7</Slides>
  <Notes>7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1" baseType="lpstr">
      <vt:lpstr>Arial</vt:lpstr>
      <vt:lpstr>IBM Plex Sans Condensed</vt:lpstr>
      <vt:lpstr>Bebas Neue</vt:lpstr>
      <vt:lpstr>Flavius template</vt:lpstr>
      <vt:lpstr>PYTHON</vt:lpstr>
      <vt:lpstr>PowerPoint-presentasjon</vt:lpstr>
      <vt:lpstr>hva benyttEs python til</vt:lpstr>
      <vt:lpstr>Hvorfor bruke python I aws</vt:lpstr>
      <vt:lpstr>Amazon har gjort det lett for oss</vt:lpstr>
      <vt:lpstr>Skal vi kode litt live?</vt:lpstr>
      <vt:lpstr>PYTHON AMAZON CLOUD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cp:lastModifiedBy>Magne Alvheim</cp:lastModifiedBy>
  <cp:revision>2</cp:revision>
  <dcterms:modified xsi:type="dcterms:W3CDTF">2022-08-19T07:39:17Z</dcterms:modified>
</cp:coreProperties>
</file>