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4"/>
  </p:sldMasterIdLst>
  <p:notesMasterIdLst>
    <p:notesMasterId r:id="rId15"/>
  </p:notesMasterIdLst>
  <p:sldIdLst>
    <p:sldId id="256" r:id="rId5"/>
    <p:sldId id="276" r:id="rId6"/>
    <p:sldId id="258" r:id="rId7"/>
    <p:sldId id="259" r:id="rId8"/>
    <p:sldId id="274" r:id="rId9"/>
    <p:sldId id="273" r:id="rId10"/>
    <p:sldId id="266" r:id="rId11"/>
    <p:sldId id="280" r:id="rId12"/>
    <p:sldId id="281" r:id="rId13"/>
    <p:sldId id="27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atriz" initials="BSS" lastIdx="3" clrIdx="0"/>
  <p:cmAuthor id="1" name="bss-ieeta" initials="b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B32A"/>
    <a:srgbClr val="406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6797" autoAdjust="0"/>
  </p:normalViewPr>
  <p:slideViewPr>
    <p:cSldViewPr>
      <p:cViewPr varScale="1">
        <p:scale>
          <a:sx n="102" d="100"/>
          <a:sy n="102" d="100"/>
        </p:scale>
        <p:origin x="9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AE3423-9E72-4F83-85F7-1A9F961DB5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D345E30-81D8-4C5C-847E-6DC68D5912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Contexto</a:t>
          </a:r>
          <a:r>
            <a:rPr lang="en-US" dirty="0"/>
            <a:t> </a:t>
          </a:r>
          <a:r>
            <a:rPr lang="en-US" dirty="0" err="1"/>
            <a:t>em</a:t>
          </a:r>
          <a:r>
            <a:rPr lang="en-US" dirty="0"/>
            <a:t> que a </a:t>
          </a:r>
          <a:r>
            <a:rPr lang="en-US" dirty="0" err="1"/>
            <a:t>visualização</a:t>
          </a:r>
          <a:r>
            <a:rPr lang="en-US" dirty="0"/>
            <a:t> de dados </a:t>
          </a:r>
          <a:r>
            <a:rPr lang="en-US" dirty="0" err="1"/>
            <a:t>foi</a:t>
          </a:r>
          <a:r>
            <a:rPr lang="en-US" dirty="0"/>
            <a:t> </a:t>
          </a:r>
          <a:r>
            <a:rPr lang="en-US" dirty="0" err="1"/>
            <a:t>usada</a:t>
          </a:r>
          <a:r>
            <a:rPr lang="en-US" dirty="0"/>
            <a:t> ?</a:t>
          </a:r>
        </a:p>
      </dgm:t>
    </dgm:pt>
    <dgm:pt modelId="{D30FD05B-94A7-47A5-9E53-AA7BD5EF8CB0}" type="parTrans" cxnId="{C18CA918-0B19-420A-B7DB-A58D108D4FBB}">
      <dgm:prSet/>
      <dgm:spPr/>
      <dgm:t>
        <a:bodyPr/>
        <a:lstStyle/>
        <a:p>
          <a:endParaRPr lang="en-US"/>
        </a:p>
      </dgm:t>
    </dgm:pt>
    <dgm:pt modelId="{46EFDD72-DD53-4019-842A-8D3B32C415CB}" type="sibTrans" cxnId="{C18CA918-0B19-420A-B7DB-A58D108D4FBB}">
      <dgm:prSet/>
      <dgm:spPr/>
      <dgm:t>
        <a:bodyPr/>
        <a:lstStyle/>
        <a:p>
          <a:endParaRPr lang="en-US"/>
        </a:p>
      </dgm:t>
    </dgm:pt>
    <dgm:pt modelId="{B408891C-7762-4827-9C27-43FB4F41B9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Quem</a:t>
          </a:r>
          <a:r>
            <a:rPr lang="en-US" dirty="0"/>
            <a:t> </a:t>
          </a:r>
          <a:r>
            <a:rPr lang="en-US" dirty="0" err="1"/>
            <a:t>são</a:t>
          </a:r>
          <a:r>
            <a:rPr lang="en-US" dirty="0"/>
            <a:t> </a:t>
          </a:r>
          <a:r>
            <a:rPr lang="en-US" dirty="0" err="1"/>
            <a:t>os</a:t>
          </a:r>
          <a:r>
            <a:rPr lang="en-US" dirty="0"/>
            <a:t> </a:t>
          </a:r>
          <a:r>
            <a:rPr lang="en-US" dirty="0" err="1"/>
            <a:t>alvos</a:t>
          </a:r>
          <a:r>
            <a:rPr lang="en-US" dirty="0"/>
            <a:t> </a:t>
          </a:r>
          <a:r>
            <a:rPr lang="en-US" dirty="0" err="1"/>
            <a:t>deste</a:t>
          </a:r>
          <a:r>
            <a:rPr lang="en-US" dirty="0"/>
            <a:t> </a:t>
          </a:r>
          <a:r>
            <a:rPr lang="en-US" dirty="0" err="1"/>
            <a:t>Trabalho</a:t>
          </a:r>
          <a:r>
            <a:rPr lang="en-US" dirty="0"/>
            <a:t> ?</a:t>
          </a:r>
        </a:p>
      </dgm:t>
    </dgm:pt>
    <dgm:pt modelId="{B3BDB0AE-3473-4A09-9CD3-CFB3022FB081}" type="sibTrans" cxnId="{66B8157A-A000-4A09-BB57-AE45C652A4AA}">
      <dgm:prSet/>
      <dgm:spPr/>
      <dgm:t>
        <a:bodyPr/>
        <a:lstStyle/>
        <a:p>
          <a:endParaRPr lang="en-US"/>
        </a:p>
      </dgm:t>
    </dgm:pt>
    <dgm:pt modelId="{C2FE4998-BAC5-4B4E-BD7D-B860A5AA3369}" type="parTrans" cxnId="{66B8157A-A000-4A09-BB57-AE45C652A4AA}">
      <dgm:prSet/>
      <dgm:spPr/>
      <dgm:t>
        <a:bodyPr/>
        <a:lstStyle/>
        <a:p>
          <a:endParaRPr lang="en-US"/>
        </a:p>
      </dgm:t>
    </dgm:pt>
    <dgm:pt modelId="{79B06EC0-C96C-4A5F-81E6-E9326902ED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Principais</a:t>
          </a:r>
          <a:r>
            <a:rPr lang="en-US" dirty="0"/>
            <a:t> </a:t>
          </a:r>
          <a:r>
            <a:rPr lang="en-US" dirty="0" err="1"/>
            <a:t>questões</a:t>
          </a:r>
          <a:r>
            <a:rPr lang="en-US" dirty="0"/>
            <a:t> que a </a:t>
          </a:r>
          <a:r>
            <a:rPr lang="en-US" dirty="0" err="1"/>
            <a:t>visualização</a:t>
          </a:r>
          <a:r>
            <a:rPr lang="en-US" dirty="0"/>
            <a:t> de dados </a:t>
          </a:r>
          <a:r>
            <a:rPr lang="en-US" dirty="0" err="1"/>
            <a:t>devia</a:t>
          </a:r>
          <a:r>
            <a:rPr lang="en-US" dirty="0"/>
            <a:t> </a:t>
          </a:r>
          <a:r>
            <a:rPr lang="en-US" dirty="0" err="1"/>
            <a:t>ajudar</a:t>
          </a:r>
          <a:r>
            <a:rPr lang="en-US" dirty="0"/>
            <a:t> a responder ?</a:t>
          </a:r>
        </a:p>
      </dgm:t>
    </dgm:pt>
    <dgm:pt modelId="{F5AC75FB-CB04-464B-B1D8-93BC24935437}" type="sibTrans" cxnId="{D8D0D713-AB43-4E5F-9C1D-6738C261FFF9}">
      <dgm:prSet/>
      <dgm:spPr/>
      <dgm:t>
        <a:bodyPr/>
        <a:lstStyle/>
        <a:p>
          <a:endParaRPr lang="en-US"/>
        </a:p>
      </dgm:t>
    </dgm:pt>
    <dgm:pt modelId="{5C76F086-B624-4C4A-AB80-EC65B2693905}" type="parTrans" cxnId="{D8D0D713-AB43-4E5F-9C1D-6738C261FFF9}">
      <dgm:prSet/>
      <dgm:spPr/>
      <dgm:t>
        <a:bodyPr/>
        <a:lstStyle/>
        <a:p>
          <a:endParaRPr lang="en-US"/>
        </a:p>
      </dgm:t>
    </dgm:pt>
    <dgm:pt modelId="{3EF55FB6-842E-465C-B96F-DB75AE9034A2}" type="pres">
      <dgm:prSet presAssocID="{49AE3423-9E72-4F83-85F7-1A9F961DB50E}" presName="root" presStyleCnt="0">
        <dgm:presLayoutVars>
          <dgm:dir/>
          <dgm:resizeHandles val="exact"/>
        </dgm:presLayoutVars>
      </dgm:prSet>
      <dgm:spPr/>
    </dgm:pt>
    <dgm:pt modelId="{D4640EA3-1518-4EAF-BF60-4A0B6C95F46E}" type="pres">
      <dgm:prSet presAssocID="{B408891C-7762-4827-9C27-43FB4F41B993}" presName="compNode" presStyleCnt="0"/>
      <dgm:spPr/>
    </dgm:pt>
    <dgm:pt modelId="{16E89121-4A3F-4293-B46A-9257212317EE}" type="pres">
      <dgm:prSet presAssocID="{B408891C-7762-4827-9C27-43FB4F41B993}" presName="bgRect" presStyleLbl="bgShp" presStyleIdx="0" presStyleCnt="3"/>
      <dgm:spPr/>
    </dgm:pt>
    <dgm:pt modelId="{D64041EC-15B2-4964-9078-D57DCEACD665}" type="pres">
      <dgm:prSet presAssocID="{B408891C-7762-4827-9C27-43FB4F41B9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28768292-8509-4CF2-99FE-0B1EC36BEB68}" type="pres">
      <dgm:prSet presAssocID="{B408891C-7762-4827-9C27-43FB4F41B993}" presName="spaceRect" presStyleCnt="0"/>
      <dgm:spPr/>
    </dgm:pt>
    <dgm:pt modelId="{F82D79F2-1593-447B-BFCC-0C7CE196551A}" type="pres">
      <dgm:prSet presAssocID="{B408891C-7762-4827-9C27-43FB4F41B993}" presName="parTx" presStyleLbl="revTx" presStyleIdx="0" presStyleCnt="3">
        <dgm:presLayoutVars>
          <dgm:chMax val="0"/>
          <dgm:chPref val="0"/>
        </dgm:presLayoutVars>
      </dgm:prSet>
      <dgm:spPr/>
    </dgm:pt>
    <dgm:pt modelId="{AF43240D-5DA9-4E1D-AB15-1B3445BADC89}" type="pres">
      <dgm:prSet presAssocID="{B3BDB0AE-3473-4A09-9CD3-CFB3022FB081}" presName="sibTrans" presStyleCnt="0"/>
      <dgm:spPr/>
    </dgm:pt>
    <dgm:pt modelId="{5F0E059C-FC56-48E9-908D-4537FC96CC97}" type="pres">
      <dgm:prSet presAssocID="{0D345E30-81D8-4C5C-847E-6DC68D591298}" presName="compNode" presStyleCnt="0"/>
      <dgm:spPr/>
    </dgm:pt>
    <dgm:pt modelId="{4ACC3F3B-D5F1-426F-9B0A-D5FFE607E34F}" type="pres">
      <dgm:prSet presAssocID="{0D345E30-81D8-4C5C-847E-6DC68D591298}" presName="bgRect" presStyleLbl="bgShp" presStyleIdx="1" presStyleCnt="3"/>
      <dgm:spPr/>
    </dgm:pt>
    <dgm:pt modelId="{5BE96145-CDC1-41F5-AB6A-B51E3D7CE359}" type="pres">
      <dgm:prSet presAssocID="{0D345E30-81D8-4C5C-847E-6DC68D5912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A1E25D44-1702-45F5-BB12-2E6232473261}" type="pres">
      <dgm:prSet presAssocID="{0D345E30-81D8-4C5C-847E-6DC68D591298}" presName="spaceRect" presStyleCnt="0"/>
      <dgm:spPr/>
    </dgm:pt>
    <dgm:pt modelId="{E8661B16-F515-4DF3-93EA-CF6646E368BF}" type="pres">
      <dgm:prSet presAssocID="{0D345E30-81D8-4C5C-847E-6DC68D591298}" presName="parTx" presStyleLbl="revTx" presStyleIdx="1" presStyleCnt="3">
        <dgm:presLayoutVars>
          <dgm:chMax val="0"/>
          <dgm:chPref val="0"/>
        </dgm:presLayoutVars>
      </dgm:prSet>
      <dgm:spPr/>
    </dgm:pt>
    <dgm:pt modelId="{507DC903-C6FB-46A1-8626-06B7D027601B}" type="pres">
      <dgm:prSet presAssocID="{46EFDD72-DD53-4019-842A-8D3B32C415CB}" presName="sibTrans" presStyleCnt="0"/>
      <dgm:spPr/>
    </dgm:pt>
    <dgm:pt modelId="{6CA052BA-17CA-4C06-9C0E-69DB66AA392B}" type="pres">
      <dgm:prSet presAssocID="{79B06EC0-C96C-4A5F-81E6-E9326902EDFC}" presName="compNode" presStyleCnt="0"/>
      <dgm:spPr/>
    </dgm:pt>
    <dgm:pt modelId="{96B4621B-FA03-4B37-BD3B-8E19A34E55F4}" type="pres">
      <dgm:prSet presAssocID="{79B06EC0-C96C-4A5F-81E6-E9326902EDFC}" presName="bgRect" presStyleLbl="bgShp" presStyleIdx="2" presStyleCnt="3"/>
      <dgm:spPr/>
    </dgm:pt>
    <dgm:pt modelId="{57A01947-CCCB-485C-9186-375818F30750}" type="pres">
      <dgm:prSet presAssocID="{79B06EC0-C96C-4A5F-81E6-E9326902EDF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93968125-2D1A-4FF0-93F3-769D581C468A}" type="pres">
      <dgm:prSet presAssocID="{79B06EC0-C96C-4A5F-81E6-E9326902EDFC}" presName="spaceRect" presStyleCnt="0"/>
      <dgm:spPr/>
    </dgm:pt>
    <dgm:pt modelId="{93BA9DED-7704-4080-8F6A-2B6B7EF6DFA8}" type="pres">
      <dgm:prSet presAssocID="{79B06EC0-C96C-4A5F-81E6-E9326902EDF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8D0D713-AB43-4E5F-9C1D-6738C261FFF9}" srcId="{49AE3423-9E72-4F83-85F7-1A9F961DB50E}" destId="{79B06EC0-C96C-4A5F-81E6-E9326902EDFC}" srcOrd="2" destOrd="0" parTransId="{5C76F086-B624-4C4A-AB80-EC65B2693905}" sibTransId="{F5AC75FB-CB04-464B-B1D8-93BC24935437}"/>
    <dgm:cxn modelId="{71928615-C0EF-4DE3-8EB2-18C735284D08}" type="presOf" srcId="{B408891C-7762-4827-9C27-43FB4F41B993}" destId="{F82D79F2-1593-447B-BFCC-0C7CE196551A}" srcOrd="0" destOrd="0" presId="urn:microsoft.com/office/officeart/2018/2/layout/IconVerticalSolidList"/>
    <dgm:cxn modelId="{C18CA918-0B19-420A-B7DB-A58D108D4FBB}" srcId="{49AE3423-9E72-4F83-85F7-1A9F961DB50E}" destId="{0D345E30-81D8-4C5C-847E-6DC68D591298}" srcOrd="1" destOrd="0" parTransId="{D30FD05B-94A7-47A5-9E53-AA7BD5EF8CB0}" sibTransId="{46EFDD72-DD53-4019-842A-8D3B32C415CB}"/>
    <dgm:cxn modelId="{E04BED20-5FE1-4D58-8D25-C9F9A77D06DE}" type="presOf" srcId="{49AE3423-9E72-4F83-85F7-1A9F961DB50E}" destId="{3EF55FB6-842E-465C-B96F-DB75AE9034A2}" srcOrd="0" destOrd="0" presId="urn:microsoft.com/office/officeart/2018/2/layout/IconVerticalSolidList"/>
    <dgm:cxn modelId="{08D7A85B-55D8-400A-B82D-856536879AFA}" type="presOf" srcId="{0D345E30-81D8-4C5C-847E-6DC68D591298}" destId="{E8661B16-F515-4DF3-93EA-CF6646E368BF}" srcOrd="0" destOrd="0" presId="urn:microsoft.com/office/officeart/2018/2/layout/IconVerticalSolidList"/>
    <dgm:cxn modelId="{66B8157A-A000-4A09-BB57-AE45C652A4AA}" srcId="{49AE3423-9E72-4F83-85F7-1A9F961DB50E}" destId="{B408891C-7762-4827-9C27-43FB4F41B993}" srcOrd="0" destOrd="0" parTransId="{C2FE4998-BAC5-4B4E-BD7D-B860A5AA3369}" sibTransId="{B3BDB0AE-3473-4A09-9CD3-CFB3022FB081}"/>
    <dgm:cxn modelId="{EF9535E8-3050-4FA0-BFB4-38F5F5960CEA}" type="presOf" srcId="{79B06EC0-C96C-4A5F-81E6-E9326902EDFC}" destId="{93BA9DED-7704-4080-8F6A-2B6B7EF6DFA8}" srcOrd="0" destOrd="0" presId="urn:microsoft.com/office/officeart/2018/2/layout/IconVerticalSolidList"/>
    <dgm:cxn modelId="{C0FAF62C-E926-4ED8-A9ED-8A3749D5459D}" type="presParOf" srcId="{3EF55FB6-842E-465C-B96F-DB75AE9034A2}" destId="{D4640EA3-1518-4EAF-BF60-4A0B6C95F46E}" srcOrd="0" destOrd="0" presId="urn:microsoft.com/office/officeart/2018/2/layout/IconVerticalSolidList"/>
    <dgm:cxn modelId="{2EE2D555-B0FA-42EF-AAE3-634902179903}" type="presParOf" srcId="{D4640EA3-1518-4EAF-BF60-4A0B6C95F46E}" destId="{16E89121-4A3F-4293-B46A-9257212317EE}" srcOrd="0" destOrd="0" presId="urn:microsoft.com/office/officeart/2018/2/layout/IconVerticalSolidList"/>
    <dgm:cxn modelId="{F046FACB-8816-40A8-937A-305ABB03B58F}" type="presParOf" srcId="{D4640EA3-1518-4EAF-BF60-4A0B6C95F46E}" destId="{D64041EC-15B2-4964-9078-D57DCEACD665}" srcOrd="1" destOrd="0" presId="urn:microsoft.com/office/officeart/2018/2/layout/IconVerticalSolidList"/>
    <dgm:cxn modelId="{31646D48-6E3B-47CA-929C-445CAA3F482D}" type="presParOf" srcId="{D4640EA3-1518-4EAF-BF60-4A0B6C95F46E}" destId="{28768292-8509-4CF2-99FE-0B1EC36BEB68}" srcOrd="2" destOrd="0" presId="urn:microsoft.com/office/officeart/2018/2/layout/IconVerticalSolidList"/>
    <dgm:cxn modelId="{05D1860C-866C-49ED-AC1A-E7DDBC63CB24}" type="presParOf" srcId="{D4640EA3-1518-4EAF-BF60-4A0B6C95F46E}" destId="{F82D79F2-1593-447B-BFCC-0C7CE196551A}" srcOrd="3" destOrd="0" presId="urn:microsoft.com/office/officeart/2018/2/layout/IconVerticalSolidList"/>
    <dgm:cxn modelId="{B0AC91C0-DC17-4E44-A404-B24794E0C771}" type="presParOf" srcId="{3EF55FB6-842E-465C-B96F-DB75AE9034A2}" destId="{AF43240D-5DA9-4E1D-AB15-1B3445BADC89}" srcOrd="1" destOrd="0" presId="urn:microsoft.com/office/officeart/2018/2/layout/IconVerticalSolidList"/>
    <dgm:cxn modelId="{9F9178B1-95E3-483C-A0E3-CD09D811F480}" type="presParOf" srcId="{3EF55FB6-842E-465C-B96F-DB75AE9034A2}" destId="{5F0E059C-FC56-48E9-908D-4537FC96CC97}" srcOrd="2" destOrd="0" presId="urn:microsoft.com/office/officeart/2018/2/layout/IconVerticalSolidList"/>
    <dgm:cxn modelId="{D611EB4D-856C-48C1-884E-B4134C6168D3}" type="presParOf" srcId="{5F0E059C-FC56-48E9-908D-4537FC96CC97}" destId="{4ACC3F3B-D5F1-426F-9B0A-D5FFE607E34F}" srcOrd="0" destOrd="0" presId="urn:microsoft.com/office/officeart/2018/2/layout/IconVerticalSolidList"/>
    <dgm:cxn modelId="{0B1D7D15-C794-455C-9BDF-753848D011AA}" type="presParOf" srcId="{5F0E059C-FC56-48E9-908D-4537FC96CC97}" destId="{5BE96145-CDC1-41F5-AB6A-B51E3D7CE359}" srcOrd="1" destOrd="0" presId="urn:microsoft.com/office/officeart/2018/2/layout/IconVerticalSolidList"/>
    <dgm:cxn modelId="{97E9F366-3FEF-49E1-B29F-4D6F6006A7DC}" type="presParOf" srcId="{5F0E059C-FC56-48E9-908D-4537FC96CC97}" destId="{A1E25D44-1702-45F5-BB12-2E6232473261}" srcOrd="2" destOrd="0" presId="urn:microsoft.com/office/officeart/2018/2/layout/IconVerticalSolidList"/>
    <dgm:cxn modelId="{BA2497A9-C037-44D9-A88E-6CD3DFB5D2FD}" type="presParOf" srcId="{5F0E059C-FC56-48E9-908D-4537FC96CC97}" destId="{E8661B16-F515-4DF3-93EA-CF6646E368BF}" srcOrd="3" destOrd="0" presId="urn:microsoft.com/office/officeart/2018/2/layout/IconVerticalSolidList"/>
    <dgm:cxn modelId="{6CBF447A-BC89-4F13-A0CE-1F3E5666D2DE}" type="presParOf" srcId="{3EF55FB6-842E-465C-B96F-DB75AE9034A2}" destId="{507DC903-C6FB-46A1-8626-06B7D027601B}" srcOrd="3" destOrd="0" presId="urn:microsoft.com/office/officeart/2018/2/layout/IconVerticalSolidList"/>
    <dgm:cxn modelId="{01F60F47-362F-4FB1-BCC6-FC3EDE29B057}" type="presParOf" srcId="{3EF55FB6-842E-465C-B96F-DB75AE9034A2}" destId="{6CA052BA-17CA-4C06-9C0E-69DB66AA392B}" srcOrd="4" destOrd="0" presId="urn:microsoft.com/office/officeart/2018/2/layout/IconVerticalSolidList"/>
    <dgm:cxn modelId="{380CB2D9-7DC2-4D73-824F-85DFA03D3BDD}" type="presParOf" srcId="{6CA052BA-17CA-4C06-9C0E-69DB66AA392B}" destId="{96B4621B-FA03-4B37-BD3B-8E19A34E55F4}" srcOrd="0" destOrd="0" presId="urn:microsoft.com/office/officeart/2018/2/layout/IconVerticalSolidList"/>
    <dgm:cxn modelId="{5A5DF822-DE9A-4BA3-A2DB-D447A109BB8B}" type="presParOf" srcId="{6CA052BA-17CA-4C06-9C0E-69DB66AA392B}" destId="{57A01947-CCCB-485C-9186-375818F30750}" srcOrd="1" destOrd="0" presId="urn:microsoft.com/office/officeart/2018/2/layout/IconVerticalSolidList"/>
    <dgm:cxn modelId="{D93945AB-3E47-4A0B-94F7-750085321401}" type="presParOf" srcId="{6CA052BA-17CA-4C06-9C0E-69DB66AA392B}" destId="{93968125-2D1A-4FF0-93F3-769D581C468A}" srcOrd="2" destOrd="0" presId="urn:microsoft.com/office/officeart/2018/2/layout/IconVerticalSolidList"/>
    <dgm:cxn modelId="{1AD77AA8-7DB6-408E-A922-AB7A64B578A2}" type="presParOf" srcId="{6CA052BA-17CA-4C06-9C0E-69DB66AA392B}" destId="{93BA9DED-7704-4080-8F6A-2B6B7EF6DF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036C66-E1F7-43BC-913E-A0CB82F75D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665B61-8903-4869-BB7A-43E890D8124D}">
      <dgm:prSet/>
      <dgm:spPr/>
      <dgm:t>
        <a:bodyPr/>
        <a:lstStyle/>
        <a:p>
          <a:r>
            <a:rPr lang="en-US"/>
            <a:t>Dados obtidos ao pesquisar termos em diferentes databases, Google scholar; Science Direct; Scopus; Web of Science; Research Gate. E identificar a quantidade de artigos encontrados </a:t>
          </a:r>
        </a:p>
      </dgm:t>
    </dgm:pt>
    <dgm:pt modelId="{0B69D68E-1289-43E6-AC1C-2176CC850057}" type="parTrans" cxnId="{ACD556CB-C61B-44C8-B016-1999C46F1958}">
      <dgm:prSet/>
      <dgm:spPr/>
      <dgm:t>
        <a:bodyPr/>
        <a:lstStyle/>
        <a:p>
          <a:endParaRPr lang="en-US"/>
        </a:p>
      </dgm:t>
    </dgm:pt>
    <dgm:pt modelId="{E73270CC-C23B-4AB9-B888-423B58F32F2E}" type="sibTrans" cxnId="{ACD556CB-C61B-44C8-B016-1999C46F1958}">
      <dgm:prSet/>
      <dgm:spPr/>
      <dgm:t>
        <a:bodyPr/>
        <a:lstStyle/>
        <a:p>
          <a:endParaRPr lang="en-US"/>
        </a:p>
      </dgm:t>
    </dgm:pt>
    <dgm:pt modelId="{7737F6FB-5FE9-4179-8085-566A6AD7ACFE}">
      <dgm:prSet/>
      <dgm:spPr/>
      <dgm:t>
        <a:bodyPr/>
        <a:lstStyle/>
        <a:p>
          <a:r>
            <a:rPr lang="en-US"/>
            <a:t>Dados qualitativos e quantitativos apresentados em tabelas, gráficos de barras e map chart.</a:t>
          </a:r>
        </a:p>
      </dgm:t>
    </dgm:pt>
    <dgm:pt modelId="{0A6896A1-00C8-45D9-8818-B90C663929E7}" type="parTrans" cxnId="{CAC55FE7-12AE-419B-B542-36EB7C999689}">
      <dgm:prSet/>
      <dgm:spPr/>
      <dgm:t>
        <a:bodyPr/>
        <a:lstStyle/>
        <a:p>
          <a:endParaRPr lang="en-US"/>
        </a:p>
      </dgm:t>
    </dgm:pt>
    <dgm:pt modelId="{3E733159-6213-4A9F-935D-6C78BD20BCB1}" type="sibTrans" cxnId="{CAC55FE7-12AE-419B-B542-36EB7C999689}">
      <dgm:prSet/>
      <dgm:spPr/>
      <dgm:t>
        <a:bodyPr/>
        <a:lstStyle/>
        <a:p>
          <a:endParaRPr lang="en-US"/>
        </a:p>
      </dgm:t>
    </dgm:pt>
    <dgm:pt modelId="{E06F23F5-29C2-4D87-8102-7E41050D5601}">
      <dgm:prSet/>
      <dgm:spPr/>
      <dgm:t>
        <a:bodyPr/>
        <a:lstStyle/>
        <a:p>
          <a:r>
            <a:rPr lang="en-US"/>
            <a:t>Filtro de artigos publicados entre 2005 e 5 de maio de 2022; </a:t>
          </a:r>
        </a:p>
      </dgm:t>
    </dgm:pt>
    <dgm:pt modelId="{EDB258AD-D72F-4891-B45E-A8B390F7355F}" type="parTrans" cxnId="{43F867E4-141B-481E-984F-4469987C6B0E}">
      <dgm:prSet/>
      <dgm:spPr/>
      <dgm:t>
        <a:bodyPr/>
        <a:lstStyle/>
        <a:p>
          <a:endParaRPr lang="en-US"/>
        </a:p>
      </dgm:t>
    </dgm:pt>
    <dgm:pt modelId="{DF3DF307-DB10-4504-8CEC-8BD193E71772}" type="sibTrans" cxnId="{43F867E4-141B-481E-984F-4469987C6B0E}">
      <dgm:prSet/>
      <dgm:spPr/>
      <dgm:t>
        <a:bodyPr/>
        <a:lstStyle/>
        <a:p>
          <a:endParaRPr lang="en-US"/>
        </a:p>
      </dgm:t>
    </dgm:pt>
    <dgm:pt modelId="{7AE31CBB-8A56-4C53-BE3A-F337EDD7721C}">
      <dgm:prSet/>
      <dgm:spPr/>
      <dgm:t>
        <a:bodyPr/>
        <a:lstStyle/>
        <a:p>
          <a:r>
            <a:rPr lang="en-US"/>
            <a:t>Verificaram se o artigo estava indexado no Scopus ou no Web Science; </a:t>
          </a:r>
        </a:p>
      </dgm:t>
    </dgm:pt>
    <dgm:pt modelId="{ADB9CEEB-7DBA-4CF3-9F9E-F0BD7AFAA929}" type="parTrans" cxnId="{A1DF5F22-B1C0-4D4D-B358-67B03ABA272D}">
      <dgm:prSet/>
      <dgm:spPr/>
      <dgm:t>
        <a:bodyPr/>
        <a:lstStyle/>
        <a:p>
          <a:endParaRPr lang="en-US"/>
        </a:p>
      </dgm:t>
    </dgm:pt>
    <dgm:pt modelId="{685536D5-7400-4379-B420-3A1264FEE1DF}" type="sibTrans" cxnId="{A1DF5F22-B1C0-4D4D-B358-67B03ABA272D}">
      <dgm:prSet/>
      <dgm:spPr/>
      <dgm:t>
        <a:bodyPr/>
        <a:lstStyle/>
        <a:p>
          <a:endParaRPr lang="en-US"/>
        </a:p>
      </dgm:t>
    </dgm:pt>
    <dgm:pt modelId="{AB6FBD34-CE2B-46AF-9A12-DC2AF95D723B}">
      <dgm:prSet/>
      <dgm:spPr/>
      <dgm:t>
        <a:bodyPr/>
        <a:lstStyle/>
        <a:p>
          <a:r>
            <a:rPr lang="en-US"/>
            <a:t>Se o artigo está relacionado com negócio sustentável ou gerenciamento de negócio ou ambos; </a:t>
          </a:r>
        </a:p>
      </dgm:t>
    </dgm:pt>
    <dgm:pt modelId="{13D3A819-3AB2-4455-B529-F77A2295EA7D}" type="parTrans" cxnId="{3B473966-E41F-4BD4-89D2-DBF780902D14}">
      <dgm:prSet/>
      <dgm:spPr/>
      <dgm:t>
        <a:bodyPr/>
        <a:lstStyle/>
        <a:p>
          <a:endParaRPr lang="en-US"/>
        </a:p>
      </dgm:t>
    </dgm:pt>
    <dgm:pt modelId="{D774BD28-9319-43D4-8758-5B60AB199FC5}" type="sibTrans" cxnId="{3B473966-E41F-4BD4-89D2-DBF780902D14}">
      <dgm:prSet/>
      <dgm:spPr/>
      <dgm:t>
        <a:bodyPr/>
        <a:lstStyle/>
        <a:p>
          <a:endParaRPr lang="en-US"/>
        </a:p>
      </dgm:t>
    </dgm:pt>
    <dgm:pt modelId="{E13B7D02-DE4D-457A-8C7B-0DF433C61EC8}">
      <dgm:prSet/>
      <dgm:spPr/>
      <dgm:t>
        <a:bodyPr/>
        <a:lstStyle/>
        <a:p>
          <a:r>
            <a:rPr lang="en-US"/>
            <a:t>Se o artigo não é redundante e relevante.</a:t>
          </a:r>
        </a:p>
      </dgm:t>
    </dgm:pt>
    <dgm:pt modelId="{A030DC2A-AA4B-41B0-99EB-86EB0579A39B}" type="parTrans" cxnId="{B7B4A0C3-D673-4D0C-A77B-140A0415F203}">
      <dgm:prSet/>
      <dgm:spPr/>
      <dgm:t>
        <a:bodyPr/>
        <a:lstStyle/>
        <a:p>
          <a:endParaRPr lang="en-US"/>
        </a:p>
      </dgm:t>
    </dgm:pt>
    <dgm:pt modelId="{1D74F3B8-F9F1-4799-9B46-CF47A0CC1E75}" type="sibTrans" cxnId="{B7B4A0C3-D673-4D0C-A77B-140A0415F203}">
      <dgm:prSet/>
      <dgm:spPr/>
      <dgm:t>
        <a:bodyPr/>
        <a:lstStyle/>
        <a:p>
          <a:endParaRPr lang="en-US"/>
        </a:p>
      </dgm:t>
    </dgm:pt>
    <dgm:pt modelId="{43FBF93C-7D3D-45D0-A2DF-9BFB98BFBC7E}" type="pres">
      <dgm:prSet presAssocID="{37036C66-E1F7-43BC-913E-A0CB82F75D1A}" presName="linear" presStyleCnt="0">
        <dgm:presLayoutVars>
          <dgm:animLvl val="lvl"/>
          <dgm:resizeHandles val="exact"/>
        </dgm:presLayoutVars>
      </dgm:prSet>
      <dgm:spPr/>
    </dgm:pt>
    <dgm:pt modelId="{8372989C-D2AF-485B-B726-B83B765C6604}" type="pres">
      <dgm:prSet presAssocID="{61665B61-8903-4869-BB7A-43E890D8124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77E6C51-DB84-443A-8EE7-B4DFA9E11B45}" type="pres">
      <dgm:prSet presAssocID="{E73270CC-C23B-4AB9-B888-423B58F32F2E}" presName="spacer" presStyleCnt="0"/>
      <dgm:spPr/>
    </dgm:pt>
    <dgm:pt modelId="{BF93E8C6-7701-44B5-9C2C-5C0777C942FD}" type="pres">
      <dgm:prSet presAssocID="{7737F6FB-5FE9-4179-8085-566A6AD7ACF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707FEDA-A1C6-4517-97F1-0A073664ACA0}" type="pres">
      <dgm:prSet presAssocID="{3E733159-6213-4A9F-935D-6C78BD20BCB1}" presName="spacer" presStyleCnt="0"/>
      <dgm:spPr/>
    </dgm:pt>
    <dgm:pt modelId="{44DC91CE-057C-4EEC-A107-44220F96C428}" type="pres">
      <dgm:prSet presAssocID="{E06F23F5-29C2-4D87-8102-7E41050D560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2241B1D-8325-4432-BB86-40B1770B30C3}" type="pres">
      <dgm:prSet presAssocID="{DF3DF307-DB10-4504-8CEC-8BD193E71772}" presName="spacer" presStyleCnt="0"/>
      <dgm:spPr/>
    </dgm:pt>
    <dgm:pt modelId="{7D1BDBE9-1D03-4884-B5B2-69E162026721}" type="pres">
      <dgm:prSet presAssocID="{7AE31CBB-8A56-4C53-BE3A-F337EDD7721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FB330A4-A356-4FB5-991B-377CAB10AAF2}" type="pres">
      <dgm:prSet presAssocID="{685536D5-7400-4379-B420-3A1264FEE1DF}" presName="spacer" presStyleCnt="0"/>
      <dgm:spPr/>
    </dgm:pt>
    <dgm:pt modelId="{72B64F64-E56C-4BCD-ABBF-8EF1FD13EBA0}" type="pres">
      <dgm:prSet presAssocID="{AB6FBD34-CE2B-46AF-9A12-DC2AF95D723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3D038DC-CF24-455B-A40A-3C3D08A5EC3E}" type="pres">
      <dgm:prSet presAssocID="{D774BD28-9319-43D4-8758-5B60AB199FC5}" presName="spacer" presStyleCnt="0"/>
      <dgm:spPr/>
    </dgm:pt>
    <dgm:pt modelId="{8E6C1ABB-C232-46E5-A20C-F67708442101}" type="pres">
      <dgm:prSet presAssocID="{E13B7D02-DE4D-457A-8C7B-0DF433C61EC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54DCE1E-1FF1-41D9-887B-45DF616D22F8}" type="presOf" srcId="{E13B7D02-DE4D-457A-8C7B-0DF433C61EC8}" destId="{8E6C1ABB-C232-46E5-A20C-F67708442101}" srcOrd="0" destOrd="0" presId="urn:microsoft.com/office/officeart/2005/8/layout/vList2"/>
    <dgm:cxn modelId="{A1DF5F22-B1C0-4D4D-B358-67B03ABA272D}" srcId="{37036C66-E1F7-43BC-913E-A0CB82F75D1A}" destId="{7AE31CBB-8A56-4C53-BE3A-F337EDD7721C}" srcOrd="3" destOrd="0" parTransId="{ADB9CEEB-7DBA-4CF3-9F9E-F0BD7AFAA929}" sibTransId="{685536D5-7400-4379-B420-3A1264FEE1DF}"/>
    <dgm:cxn modelId="{1156323B-393E-4CF7-913C-1BB3C05621A4}" type="presOf" srcId="{7737F6FB-5FE9-4179-8085-566A6AD7ACFE}" destId="{BF93E8C6-7701-44B5-9C2C-5C0777C942FD}" srcOrd="0" destOrd="0" presId="urn:microsoft.com/office/officeart/2005/8/layout/vList2"/>
    <dgm:cxn modelId="{3B473966-E41F-4BD4-89D2-DBF780902D14}" srcId="{37036C66-E1F7-43BC-913E-A0CB82F75D1A}" destId="{AB6FBD34-CE2B-46AF-9A12-DC2AF95D723B}" srcOrd="4" destOrd="0" parTransId="{13D3A819-3AB2-4455-B529-F77A2295EA7D}" sibTransId="{D774BD28-9319-43D4-8758-5B60AB199FC5}"/>
    <dgm:cxn modelId="{AE33FF78-8CD2-47E3-A239-897C7816816D}" type="presOf" srcId="{E06F23F5-29C2-4D87-8102-7E41050D5601}" destId="{44DC91CE-057C-4EEC-A107-44220F96C428}" srcOrd="0" destOrd="0" presId="urn:microsoft.com/office/officeart/2005/8/layout/vList2"/>
    <dgm:cxn modelId="{FC77DB98-388D-4A46-81FE-3324E0676B26}" type="presOf" srcId="{37036C66-E1F7-43BC-913E-A0CB82F75D1A}" destId="{43FBF93C-7D3D-45D0-A2DF-9BFB98BFBC7E}" srcOrd="0" destOrd="0" presId="urn:microsoft.com/office/officeart/2005/8/layout/vList2"/>
    <dgm:cxn modelId="{AA54FFA7-9C2C-42C6-BF84-CC81F639F527}" type="presOf" srcId="{61665B61-8903-4869-BB7A-43E890D8124D}" destId="{8372989C-D2AF-485B-B726-B83B765C6604}" srcOrd="0" destOrd="0" presId="urn:microsoft.com/office/officeart/2005/8/layout/vList2"/>
    <dgm:cxn modelId="{B7B4A0C3-D673-4D0C-A77B-140A0415F203}" srcId="{37036C66-E1F7-43BC-913E-A0CB82F75D1A}" destId="{E13B7D02-DE4D-457A-8C7B-0DF433C61EC8}" srcOrd="5" destOrd="0" parTransId="{A030DC2A-AA4B-41B0-99EB-86EB0579A39B}" sibTransId="{1D74F3B8-F9F1-4799-9B46-CF47A0CC1E75}"/>
    <dgm:cxn modelId="{ACD556CB-C61B-44C8-B016-1999C46F1958}" srcId="{37036C66-E1F7-43BC-913E-A0CB82F75D1A}" destId="{61665B61-8903-4869-BB7A-43E890D8124D}" srcOrd="0" destOrd="0" parTransId="{0B69D68E-1289-43E6-AC1C-2176CC850057}" sibTransId="{E73270CC-C23B-4AB9-B888-423B58F32F2E}"/>
    <dgm:cxn modelId="{43F867E4-141B-481E-984F-4469987C6B0E}" srcId="{37036C66-E1F7-43BC-913E-A0CB82F75D1A}" destId="{E06F23F5-29C2-4D87-8102-7E41050D5601}" srcOrd="2" destOrd="0" parTransId="{EDB258AD-D72F-4891-B45E-A8B390F7355F}" sibTransId="{DF3DF307-DB10-4504-8CEC-8BD193E71772}"/>
    <dgm:cxn modelId="{CAC55FE7-12AE-419B-B542-36EB7C999689}" srcId="{37036C66-E1F7-43BC-913E-A0CB82F75D1A}" destId="{7737F6FB-5FE9-4179-8085-566A6AD7ACFE}" srcOrd="1" destOrd="0" parTransId="{0A6896A1-00C8-45D9-8818-B90C663929E7}" sibTransId="{3E733159-6213-4A9F-935D-6C78BD20BCB1}"/>
    <dgm:cxn modelId="{B1FDF4F0-A344-4C82-AAED-D3BC98ADFF0B}" type="presOf" srcId="{AB6FBD34-CE2B-46AF-9A12-DC2AF95D723B}" destId="{72B64F64-E56C-4BCD-ABBF-8EF1FD13EBA0}" srcOrd="0" destOrd="0" presId="urn:microsoft.com/office/officeart/2005/8/layout/vList2"/>
    <dgm:cxn modelId="{00DF51F6-CC9C-48CA-BE51-2551F861161E}" type="presOf" srcId="{7AE31CBB-8A56-4C53-BE3A-F337EDD7721C}" destId="{7D1BDBE9-1D03-4884-B5B2-69E162026721}" srcOrd="0" destOrd="0" presId="urn:microsoft.com/office/officeart/2005/8/layout/vList2"/>
    <dgm:cxn modelId="{FFCF0C78-34EF-485A-B155-2315124F1E23}" type="presParOf" srcId="{43FBF93C-7D3D-45D0-A2DF-9BFB98BFBC7E}" destId="{8372989C-D2AF-485B-B726-B83B765C6604}" srcOrd="0" destOrd="0" presId="urn:microsoft.com/office/officeart/2005/8/layout/vList2"/>
    <dgm:cxn modelId="{B6D79D8A-8916-4901-A9F9-E1EC721EE8AE}" type="presParOf" srcId="{43FBF93C-7D3D-45D0-A2DF-9BFB98BFBC7E}" destId="{377E6C51-DB84-443A-8EE7-B4DFA9E11B45}" srcOrd="1" destOrd="0" presId="urn:microsoft.com/office/officeart/2005/8/layout/vList2"/>
    <dgm:cxn modelId="{8CBF7671-7B7A-4A89-9AD1-AA6527F7485A}" type="presParOf" srcId="{43FBF93C-7D3D-45D0-A2DF-9BFB98BFBC7E}" destId="{BF93E8C6-7701-44B5-9C2C-5C0777C942FD}" srcOrd="2" destOrd="0" presId="urn:microsoft.com/office/officeart/2005/8/layout/vList2"/>
    <dgm:cxn modelId="{C0C34A37-D6BA-4081-B5A3-E8E2508C922E}" type="presParOf" srcId="{43FBF93C-7D3D-45D0-A2DF-9BFB98BFBC7E}" destId="{E707FEDA-A1C6-4517-97F1-0A073664ACA0}" srcOrd="3" destOrd="0" presId="urn:microsoft.com/office/officeart/2005/8/layout/vList2"/>
    <dgm:cxn modelId="{D3BEFBFF-E5D2-4FAA-B246-D382FE7B2B18}" type="presParOf" srcId="{43FBF93C-7D3D-45D0-A2DF-9BFB98BFBC7E}" destId="{44DC91CE-057C-4EEC-A107-44220F96C428}" srcOrd="4" destOrd="0" presId="urn:microsoft.com/office/officeart/2005/8/layout/vList2"/>
    <dgm:cxn modelId="{97E6056D-7A15-4BD5-A622-A9CCC12ADA55}" type="presParOf" srcId="{43FBF93C-7D3D-45D0-A2DF-9BFB98BFBC7E}" destId="{C2241B1D-8325-4432-BB86-40B1770B30C3}" srcOrd="5" destOrd="0" presId="urn:microsoft.com/office/officeart/2005/8/layout/vList2"/>
    <dgm:cxn modelId="{6E85F782-7086-4673-A38B-4FFE3DE2DD00}" type="presParOf" srcId="{43FBF93C-7D3D-45D0-A2DF-9BFB98BFBC7E}" destId="{7D1BDBE9-1D03-4884-B5B2-69E162026721}" srcOrd="6" destOrd="0" presId="urn:microsoft.com/office/officeart/2005/8/layout/vList2"/>
    <dgm:cxn modelId="{2BD31412-82A2-4B62-82A0-CDF9A1EA2582}" type="presParOf" srcId="{43FBF93C-7D3D-45D0-A2DF-9BFB98BFBC7E}" destId="{5FB330A4-A356-4FB5-991B-377CAB10AAF2}" srcOrd="7" destOrd="0" presId="urn:microsoft.com/office/officeart/2005/8/layout/vList2"/>
    <dgm:cxn modelId="{51413B5E-45B4-447D-A93F-E91E766D61A9}" type="presParOf" srcId="{43FBF93C-7D3D-45D0-A2DF-9BFB98BFBC7E}" destId="{72B64F64-E56C-4BCD-ABBF-8EF1FD13EBA0}" srcOrd="8" destOrd="0" presId="urn:microsoft.com/office/officeart/2005/8/layout/vList2"/>
    <dgm:cxn modelId="{E3CE245F-71A5-4305-A4D4-F08F413F0DAB}" type="presParOf" srcId="{43FBF93C-7D3D-45D0-A2DF-9BFB98BFBC7E}" destId="{B3D038DC-CF24-455B-A40A-3C3D08A5EC3E}" srcOrd="9" destOrd="0" presId="urn:microsoft.com/office/officeart/2005/8/layout/vList2"/>
    <dgm:cxn modelId="{9DFEC493-0492-4DD9-96A8-063B74C24D60}" type="presParOf" srcId="{43FBF93C-7D3D-45D0-A2DF-9BFB98BFBC7E}" destId="{8E6C1ABB-C232-46E5-A20C-F6770844210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89121-4A3F-4293-B46A-9257212317EE}">
      <dsp:nvSpPr>
        <dsp:cNvPr id="0" name=""/>
        <dsp:cNvSpPr/>
      </dsp:nvSpPr>
      <dsp:spPr>
        <a:xfrm>
          <a:off x="0" y="600"/>
          <a:ext cx="4992577" cy="14057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041EC-15B2-4964-9078-D57DCEACD665}">
      <dsp:nvSpPr>
        <dsp:cNvPr id="0" name=""/>
        <dsp:cNvSpPr/>
      </dsp:nvSpPr>
      <dsp:spPr>
        <a:xfrm>
          <a:off x="425229" y="316887"/>
          <a:ext cx="773144" cy="7731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D79F2-1593-447B-BFCC-0C7CE196551A}">
      <dsp:nvSpPr>
        <dsp:cNvPr id="0" name=""/>
        <dsp:cNvSpPr/>
      </dsp:nvSpPr>
      <dsp:spPr>
        <a:xfrm>
          <a:off x="1623604" y="600"/>
          <a:ext cx="3368972" cy="140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2" tIns="148772" rIns="148772" bIns="14877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Quem</a:t>
          </a:r>
          <a:r>
            <a:rPr lang="en-US" sz="1900" kern="1200" dirty="0"/>
            <a:t> </a:t>
          </a:r>
          <a:r>
            <a:rPr lang="en-US" sz="1900" kern="1200" dirty="0" err="1"/>
            <a:t>são</a:t>
          </a:r>
          <a:r>
            <a:rPr lang="en-US" sz="1900" kern="1200" dirty="0"/>
            <a:t> </a:t>
          </a:r>
          <a:r>
            <a:rPr lang="en-US" sz="1900" kern="1200" dirty="0" err="1"/>
            <a:t>os</a:t>
          </a:r>
          <a:r>
            <a:rPr lang="en-US" sz="1900" kern="1200" dirty="0"/>
            <a:t> </a:t>
          </a:r>
          <a:r>
            <a:rPr lang="en-US" sz="1900" kern="1200" dirty="0" err="1"/>
            <a:t>alvos</a:t>
          </a:r>
          <a:r>
            <a:rPr lang="en-US" sz="1900" kern="1200" dirty="0"/>
            <a:t> </a:t>
          </a:r>
          <a:r>
            <a:rPr lang="en-US" sz="1900" kern="1200" dirty="0" err="1"/>
            <a:t>deste</a:t>
          </a:r>
          <a:r>
            <a:rPr lang="en-US" sz="1900" kern="1200" dirty="0"/>
            <a:t> </a:t>
          </a:r>
          <a:r>
            <a:rPr lang="en-US" sz="1900" kern="1200" dirty="0" err="1"/>
            <a:t>Trabalho</a:t>
          </a:r>
          <a:r>
            <a:rPr lang="en-US" sz="1900" kern="1200" dirty="0"/>
            <a:t> ?</a:t>
          </a:r>
        </a:p>
      </dsp:txBody>
      <dsp:txXfrm>
        <a:off x="1623604" y="600"/>
        <a:ext cx="3368972" cy="1405718"/>
      </dsp:txXfrm>
    </dsp:sp>
    <dsp:sp modelId="{4ACC3F3B-D5F1-426F-9B0A-D5FFE607E34F}">
      <dsp:nvSpPr>
        <dsp:cNvPr id="0" name=""/>
        <dsp:cNvSpPr/>
      </dsp:nvSpPr>
      <dsp:spPr>
        <a:xfrm>
          <a:off x="0" y="1757748"/>
          <a:ext cx="4992577" cy="14057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E96145-CDC1-41F5-AB6A-B51E3D7CE359}">
      <dsp:nvSpPr>
        <dsp:cNvPr id="0" name=""/>
        <dsp:cNvSpPr/>
      </dsp:nvSpPr>
      <dsp:spPr>
        <a:xfrm>
          <a:off x="425229" y="2074035"/>
          <a:ext cx="773144" cy="7731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61B16-F515-4DF3-93EA-CF6646E368BF}">
      <dsp:nvSpPr>
        <dsp:cNvPr id="0" name=""/>
        <dsp:cNvSpPr/>
      </dsp:nvSpPr>
      <dsp:spPr>
        <a:xfrm>
          <a:off x="1623604" y="1757748"/>
          <a:ext cx="3368972" cy="140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2" tIns="148772" rIns="148772" bIns="14877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Contexto</a:t>
          </a:r>
          <a:r>
            <a:rPr lang="en-US" sz="1900" kern="1200" dirty="0"/>
            <a:t> </a:t>
          </a:r>
          <a:r>
            <a:rPr lang="en-US" sz="1900" kern="1200" dirty="0" err="1"/>
            <a:t>em</a:t>
          </a:r>
          <a:r>
            <a:rPr lang="en-US" sz="1900" kern="1200" dirty="0"/>
            <a:t> que a </a:t>
          </a:r>
          <a:r>
            <a:rPr lang="en-US" sz="1900" kern="1200" dirty="0" err="1"/>
            <a:t>visualização</a:t>
          </a:r>
          <a:r>
            <a:rPr lang="en-US" sz="1900" kern="1200" dirty="0"/>
            <a:t> de dados </a:t>
          </a:r>
          <a:r>
            <a:rPr lang="en-US" sz="1900" kern="1200" dirty="0" err="1"/>
            <a:t>foi</a:t>
          </a:r>
          <a:r>
            <a:rPr lang="en-US" sz="1900" kern="1200" dirty="0"/>
            <a:t> </a:t>
          </a:r>
          <a:r>
            <a:rPr lang="en-US" sz="1900" kern="1200" dirty="0" err="1"/>
            <a:t>usada</a:t>
          </a:r>
          <a:r>
            <a:rPr lang="en-US" sz="1900" kern="1200" dirty="0"/>
            <a:t> ?</a:t>
          </a:r>
        </a:p>
      </dsp:txBody>
      <dsp:txXfrm>
        <a:off x="1623604" y="1757748"/>
        <a:ext cx="3368972" cy="1405718"/>
      </dsp:txXfrm>
    </dsp:sp>
    <dsp:sp modelId="{96B4621B-FA03-4B37-BD3B-8E19A34E55F4}">
      <dsp:nvSpPr>
        <dsp:cNvPr id="0" name=""/>
        <dsp:cNvSpPr/>
      </dsp:nvSpPr>
      <dsp:spPr>
        <a:xfrm>
          <a:off x="0" y="3514896"/>
          <a:ext cx="4992577" cy="14057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A01947-CCCB-485C-9186-375818F30750}">
      <dsp:nvSpPr>
        <dsp:cNvPr id="0" name=""/>
        <dsp:cNvSpPr/>
      </dsp:nvSpPr>
      <dsp:spPr>
        <a:xfrm>
          <a:off x="425229" y="3831182"/>
          <a:ext cx="773144" cy="7731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A9DED-7704-4080-8F6A-2B6B7EF6DFA8}">
      <dsp:nvSpPr>
        <dsp:cNvPr id="0" name=""/>
        <dsp:cNvSpPr/>
      </dsp:nvSpPr>
      <dsp:spPr>
        <a:xfrm>
          <a:off x="1623604" y="3514896"/>
          <a:ext cx="3368972" cy="140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2" tIns="148772" rIns="148772" bIns="14877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Principais</a:t>
          </a:r>
          <a:r>
            <a:rPr lang="en-US" sz="1900" kern="1200" dirty="0"/>
            <a:t> </a:t>
          </a:r>
          <a:r>
            <a:rPr lang="en-US" sz="1900" kern="1200" dirty="0" err="1"/>
            <a:t>questões</a:t>
          </a:r>
          <a:r>
            <a:rPr lang="en-US" sz="1900" kern="1200" dirty="0"/>
            <a:t> que a </a:t>
          </a:r>
          <a:r>
            <a:rPr lang="en-US" sz="1900" kern="1200" dirty="0" err="1"/>
            <a:t>visualização</a:t>
          </a:r>
          <a:r>
            <a:rPr lang="en-US" sz="1900" kern="1200" dirty="0"/>
            <a:t> de dados </a:t>
          </a:r>
          <a:r>
            <a:rPr lang="en-US" sz="1900" kern="1200" dirty="0" err="1"/>
            <a:t>devia</a:t>
          </a:r>
          <a:r>
            <a:rPr lang="en-US" sz="1900" kern="1200" dirty="0"/>
            <a:t> </a:t>
          </a:r>
          <a:r>
            <a:rPr lang="en-US" sz="1900" kern="1200" dirty="0" err="1"/>
            <a:t>ajudar</a:t>
          </a:r>
          <a:r>
            <a:rPr lang="en-US" sz="1900" kern="1200" dirty="0"/>
            <a:t> a responder ?</a:t>
          </a:r>
        </a:p>
      </dsp:txBody>
      <dsp:txXfrm>
        <a:off x="1623604" y="3514896"/>
        <a:ext cx="3368972" cy="1405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2989C-D2AF-485B-B726-B83B765C6604}">
      <dsp:nvSpPr>
        <dsp:cNvPr id="0" name=""/>
        <dsp:cNvSpPr/>
      </dsp:nvSpPr>
      <dsp:spPr>
        <a:xfrm>
          <a:off x="0" y="165695"/>
          <a:ext cx="3691407" cy="746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Dados obtidos ao pesquisar termos em diferentes databases, Google scholar; Science Direct; Scopus; Web of Science; Research Gate. E identificar a quantidade de artigos encontrados </a:t>
          </a:r>
        </a:p>
      </dsp:txBody>
      <dsp:txXfrm>
        <a:off x="36439" y="202134"/>
        <a:ext cx="3618529" cy="673582"/>
      </dsp:txXfrm>
    </dsp:sp>
    <dsp:sp modelId="{BF93E8C6-7701-44B5-9C2C-5C0777C942FD}">
      <dsp:nvSpPr>
        <dsp:cNvPr id="0" name=""/>
        <dsp:cNvSpPr/>
      </dsp:nvSpPr>
      <dsp:spPr>
        <a:xfrm>
          <a:off x="0" y="943836"/>
          <a:ext cx="3691407" cy="746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Dados qualitativos e quantitativos apresentados em tabelas, gráficos de barras e map chart.</a:t>
          </a:r>
        </a:p>
      </dsp:txBody>
      <dsp:txXfrm>
        <a:off x="36439" y="980275"/>
        <a:ext cx="3618529" cy="673582"/>
      </dsp:txXfrm>
    </dsp:sp>
    <dsp:sp modelId="{44DC91CE-057C-4EEC-A107-44220F96C428}">
      <dsp:nvSpPr>
        <dsp:cNvPr id="0" name=""/>
        <dsp:cNvSpPr/>
      </dsp:nvSpPr>
      <dsp:spPr>
        <a:xfrm>
          <a:off x="0" y="1721976"/>
          <a:ext cx="3691407" cy="746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Filtro de artigos publicados entre 2005 e 5 de maio de 2022; </a:t>
          </a:r>
        </a:p>
      </dsp:txBody>
      <dsp:txXfrm>
        <a:off x="36439" y="1758415"/>
        <a:ext cx="3618529" cy="673582"/>
      </dsp:txXfrm>
    </dsp:sp>
    <dsp:sp modelId="{7D1BDBE9-1D03-4884-B5B2-69E162026721}">
      <dsp:nvSpPr>
        <dsp:cNvPr id="0" name=""/>
        <dsp:cNvSpPr/>
      </dsp:nvSpPr>
      <dsp:spPr>
        <a:xfrm>
          <a:off x="0" y="2500116"/>
          <a:ext cx="3691407" cy="746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Verificaram se o artigo estava indexado no Scopus ou no Web Science; </a:t>
          </a:r>
        </a:p>
      </dsp:txBody>
      <dsp:txXfrm>
        <a:off x="36439" y="2536555"/>
        <a:ext cx="3618529" cy="673582"/>
      </dsp:txXfrm>
    </dsp:sp>
    <dsp:sp modelId="{72B64F64-E56C-4BCD-ABBF-8EF1FD13EBA0}">
      <dsp:nvSpPr>
        <dsp:cNvPr id="0" name=""/>
        <dsp:cNvSpPr/>
      </dsp:nvSpPr>
      <dsp:spPr>
        <a:xfrm>
          <a:off x="0" y="3278256"/>
          <a:ext cx="3691407" cy="746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 o artigo está relacionado com negócio sustentável ou gerenciamento de negócio ou ambos; </a:t>
          </a:r>
        </a:p>
      </dsp:txBody>
      <dsp:txXfrm>
        <a:off x="36439" y="3314695"/>
        <a:ext cx="3618529" cy="673582"/>
      </dsp:txXfrm>
    </dsp:sp>
    <dsp:sp modelId="{8E6C1ABB-C232-46E5-A20C-F67708442101}">
      <dsp:nvSpPr>
        <dsp:cNvPr id="0" name=""/>
        <dsp:cNvSpPr/>
      </dsp:nvSpPr>
      <dsp:spPr>
        <a:xfrm>
          <a:off x="0" y="4056396"/>
          <a:ext cx="3691407" cy="746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 o artigo não é redundante e relevante.</a:t>
          </a:r>
        </a:p>
      </dsp:txBody>
      <dsp:txXfrm>
        <a:off x="36439" y="4092835"/>
        <a:ext cx="3618529" cy="673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BE618-FA35-498C-933C-851E81754BF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F5A50-0555-4869-A4F4-686F4915C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75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F5A50-0555-4869-A4F4-686F4915C4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4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F5A50-0555-4869-A4F4-686F4915C4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48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https://www.mendeley.com/guides/mendeley-cite/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F5A50-0555-4869-A4F4-686F4915C4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0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9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4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9710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64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016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65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99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5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9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0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5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1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8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7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8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6EBB8-3D47-42BA-89F1-0D686E33D629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179344-E11B-4725-8D3D-09E2D049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97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23" r:id="rId15"/>
    <p:sldLayoutId id="21474840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EF214-B007-4771-8985-A3041E8F6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2BF9CC7-88C9-4BDF-845E-2BB24ADD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B3BDFA9-3CAC-42FD-97D5-4F4FEF5E4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CB4B9049-A2D4-40FE-A49C-70450D125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43DE6DC5-6433-482B-970E-3FCDDA394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C409EFF-FE08-4B90-9C93-B11960F26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9B247D5D-6A57-4E15-B30F-EF614BEA0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B3DE0615-51F9-4436-BC6F-8B37603C0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687DCF6E-0DB3-4AB1-9CD0-A726BDAE3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230C3CB-B359-4E08-8158-23972151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1C28B691-36C0-43DF-BA92-BBDFA8451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3495094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3"/>
            <a:ext cx="792559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5315" y="643467"/>
            <a:ext cx="3152284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br>
              <a:rPr lang="en-US" sz="3100" dirty="0">
                <a:solidFill>
                  <a:schemeClr val="bg1"/>
                </a:solidFill>
              </a:rPr>
            </a:br>
            <a:r>
              <a:rPr lang="en-US" sz="3100">
                <a:solidFill>
                  <a:schemeClr val="bg1"/>
                </a:solidFill>
              </a:rPr>
              <a:t>Visualização</a:t>
            </a:r>
            <a:r>
              <a:rPr lang="en-US" sz="3100" dirty="0">
                <a:solidFill>
                  <a:schemeClr val="bg1"/>
                </a:solidFill>
              </a:rPr>
              <a:t>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05315" y="2160590"/>
            <a:ext cx="2980457" cy="3440110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 sz="1700">
                <a:solidFill>
                  <a:schemeClr val="bg1"/>
                </a:solidFill>
              </a:rPr>
              <a:t>Autores</a:t>
            </a:r>
            <a:r>
              <a:rPr lang="en-US" sz="1700" dirty="0">
                <a:solidFill>
                  <a:schemeClr val="bg1"/>
                </a:solidFill>
              </a:rPr>
              <a:t>:</a:t>
            </a:r>
          </a:p>
          <a:p>
            <a:pPr algn="l">
              <a:buFont typeface="Wingdings 3" charset="2"/>
              <a:buChar char=""/>
            </a:pPr>
            <a:r>
              <a:rPr lang="en-US" sz="1700" dirty="0">
                <a:solidFill>
                  <a:schemeClr val="bg1"/>
                </a:solidFill>
              </a:rPr>
              <a:t>Adriano Costa, 108150, ECI</a:t>
            </a:r>
          </a:p>
          <a:p>
            <a:pPr algn="l">
              <a:buFont typeface="Wingdings 3" charset="2"/>
              <a:buChar char=""/>
            </a:pPr>
            <a:r>
              <a:rPr lang="en-US" sz="1700" dirty="0">
                <a:solidFill>
                  <a:schemeClr val="bg1"/>
                </a:solidFill>
              </a:rPr>
              <a:t>Vasco Oliveira,  110549, EEC</a:t>
            </a:r>
          </a:p>
          <a:p>
            <a:pPr algn="l">
              <a:buFont typeface="Wingdings 3" charset="2"/>
              <a:buChar char=""/>
            </a:pPr>
            <a:r>
              <a:rPr lang="en-US" sz="1700" dirty="0">
                <a:solidFill>
                  <a:schemeClr val="bg1"/>
                </a:solidFill>
              </a:rPr>
              <a:t>Francisco </a:t>
            </a:r>
            <a:r>
              <a:rPr lang="en-US" sz="1700">
                <a:solidFill>
                  <a:schemeClr val="bg1"/>
                </a:solidFill>
              </a:rPr>
              <a:t>Murcela</a:t>
            </a:r>
            <a:r>
              <a:rPr lang="en-US" sz="1700" dirty="0">
                <a:solidFill>
                  <a:schemeClr val="bg1"/>
                </a:solidFill>
              </a:rPr>
              <a:t>, 108815, ECI</a:t>
            </a:r>
          </a:p>
          <a:p>
            <a:pPr algn="l">
              <a:buFont typeface="Wingdings 3" charset="2"/>
              <a:buChar char=""/>
            </a:pPr>
            <a:r>
              <a:rPr lang="en-US" sz="1700" dirty="0">
                <a:solidFill>
                  <a:schemeClr val="bg1"/>
                </a:solidFill>
              </a:rPr>
              <a:t>Magner </a:t>
            </a:r>
            <a:r>
              <a:rPr lang="en-US" sz="1700">
                <a:solidFill>
                  <a:schemeClr val="bg1"/>
                </a:solidFill>
              </a:rPr>
              <a:t>Gusse</a:t>
            </a:r>
            <a:r>
              <a:rPr lang="en-US" sz="1700" dirty="0">
                <a:solidFill>
                  <a:schemeClr val="bg1"/>
                </a:solidFill>
              </a:rPr>
              <a:t>, 110180, EA</a:t>
            </a:r>
          </a:p>
          <a:p>
            <a:pPr algn="l">
              <a:buFont typeface="Wingdings 3" charset="2"/>
              <a:buChar char=""/>
            </a:pPr>
            <a:r>
              <a:rPr lang="en-US" sz="1700" dirty="0">
                <a:solidFill>
                  <a:schemeClr val="bg1"/>
                </a:solidFill>
              </a:rPr>
              <a:t>David </a:t>
            </a:r>
            <a:r>
              <a:rPr lang="en-US" sz="1700">
                <a:solidFill>
                  <a:schemeClr val="bg1"/>
                </a:solidFill>
              </a:rPr>
              <a:t>Palricas</a:t>
            </a:r>
            <a:r>
              <a:rPr lang="en-US" sz="1700" dirty="0">
                <a:solidFill>
                  <a:schemeClr val="bg1"/>
                </a:solidFill>
              </a:rPr>
              <a:t>, 108780, ECI</a:t>
            </a:r>
          </a:p>
          <a:p>
            <a:pPr algn="l">
              <a:buFont typeface="Wingdings 3" charset="2"/>
              <a:buChar char=""/>
            </a:pP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F7F7321-A310-9AF8-22A2-3AFFE2FBA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290" y="2621807"/>
            <a:ext cx="4497596" cy="1394254"/>
          </a:xfrm>
          <a:prstGeom prst="rect">
            <a:avLst/>
          </a:prstGeom>
        </p:spPr>
      </p:pic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A3E9ABE7-2D27-A4C8-4CC3-06F81574FCE5}"/>
              </a:ext>
            </a:extLst>
          </p:cNvPr>
          <p:cNvGrpSpPr>
            <a:grpSpLocks/>
          </p:cNvGrpSpPr>
          <p:nvPr/>
        </p:nvGrpSpPr>
        <p:grpSpPr bwMode="auto">
          <a:xfrm>
            <a:off x="4981876" y="488982"/>
            <a:ext cx="3935429" cy="826892"/>
            <a:chOff x="161" y="151"/>
            <a:chExt cx="2175" cy="457"/>
          </a:xfrm>
        </p:grpSpPr>
        <p:pic>
          <p:nvPicPr>
            <p:cNvPr id="8" name="Picture 8" descr="ua">
              <a:extLst>
                <a:ext uri="{FF2B5EF4-FFF2-40B4-BE49-F238E27FC236}">
                  <a16:creationId xmlns:a16="http://schemas.microsoft.com/office/drawing/2014/main" id="{9D4EE3D4-815B-4372-3257-3FD680E0F8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" y="151"/>
              <a:ext cx="415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8D41FCE3-99EE-4305-FBF8-CC85123AE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" y="346"/>
              <a:ext cx="167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pt-PT" altLang="en-US" sz="900" b="1" dirty="0">
                  <a:solidFill>
                    <a:srgbClr val="777777"/>
                  </a:solidFill>
                </a:rPr>
                <a:t>Universidade de Aveiro</a:t>
              </a:r>
              <a:br>
                <a:rPr lang="pt-PT" altLang="en-US" sz="900" b="1" dirty="0">
                  <a:solidFill>
                    <a:srgbClr val="777777"/>
                  </a:solidFill>
                </a:rPr>
              </a:br>
              <a:endParaRPr lang="pt-PT" altLang="en-US" sz="900" b="1" dirty="0">
                <a:solidFill>
                  <a:srgbClr val="77777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2463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>
            <a:normAutofit/>
          </a:bodyPr>
          <a:lstStyle/>
          <a:p>
            <a:r>
              <a:rPr lang="en-US" err="1"/>
              <a:t>Referências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8000" y="2160589"/>
            <a:ext cx="6447501" cy="3880773"/>
          </a:xfrm>
        </p:spPr>
        <p:txBody>
          <a:bodyPr>
            <a:normAutofit/>
          </a:bodyPr>
          <a:lstStyle/>
          <a:p>
            <a:r>
              <a:rPr lang="en-GB" dirty="0" err="1">
                <a:effectLst/>
              </a:rPr>
              <a:t>Hallioui</a:t>
            </a:r>
            <a:r>
              <a:rPr lang="en-GB" dirty="0">
                <a:effectLst/>
              </a:rPr>
              <a:t>, A., </a:t>
            </a:r>
            <a:r>
              <a:rPr lang="en-GB" dirty="0" err="1">
                <a:effectLst/>
              </a:rPr>
              <a:t>Herrou</a:t>
            </a:r>
            <a:r>
              <a:rPr lang="en-GB" dirty="0">
                <a:effectLst/>
              </a:rPr>
              <a:t>, B., Santos, R. S., Katina, P. F., &amp; </a:t>
            </a:r>
            <a:r>
              <a:rPr lang="en-GB" dirty="0" err="1">
                <a:effectLst/>
              </a:rPr>
              <a:t>Egbue</a:t>
            </a:r>
            <a:r>
              <a:rPr lang="en-GB" dirty="0">
                <a:effectLst/>
              </a:rPr>
              <a:t>, O. (2022). Systems-based approach to Contemporary Business Management: An enabler of business sustainability in a context of industry 4.0, circular economy, competitiveness and diverse stakeholders. </a:t>
            </a:r>
            <a:r>
              <a:rPr lang="en-GB" i="1" dirty="0">
                <a:effectLst/>
              </a:rPr>
              <a:t>Journal of Cleaner Production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373</a:t>
            </a:r>
            <a:r>
              <a:rPr lang="en-GB" dirty="0">
                <a:effectLst/>
              </a:rPr>
              <a:t>, 133819. https://doi.org/10.1016/j.jclepro.2022.133819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7950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 dir="l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3495094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3"/>
            <a:ext cx="792559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5315" y="643467"/>
            <a:ext cx="3152284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 que vamos falar?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5315" y="2160590"/>
            <a:ext cx="2980457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O </a:t>
            </a:r>
            <a:r>
              <a:rPr lang="en-US">
                <a:solidFill>
                  <a:schemeClr val="bg1"/>
                </a:solidFill>
              </a:rPr>
              <a:t>problema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Objetivos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Utilizadores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>
                <a:solidFill>
                  <a:schemeClr val="bg1"/>
                </a:solidFill>
              </a:rPr>
              <a:t>Contexto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>
                <a:solidFill>
                  <a:schemeClr val="bg1"/>
                </a:solidFill>
              </a:rPr>
              <a:t>utilização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Dados</a:t>
            </a:r>
            <a:endParaRPr lang="en-US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Visualização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ao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</a:rPr>
              <a:t>longo</a:t>
            </a:r>
            <a:r>
              <a:rPr lang="en-US" dirty="0">
                <a:solidFill>
                  <a:schemeClr val="bg1"/>
                </a:solidFill>
              </a:rPr>
              <a:t> do </a:t>
            </a:r>
            <a:r>
              <a:rPr lang="en-US">
                <a:solidFill>
                  <a:schemeClr val="bg1"/>
                </a:solidFill>
              </a:rPr>
              <a:t>processo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Visualização</a:t>
            </a:r>
            <a:r>
              <a:rPr lang="en-US" dirty="0">
                <a:solidFill>
                  <a:schemeClr val="bg1"/>
                </a:solidFill>
              </a:rPr>
              <a:t> de dados </a:t>
            </a:r>
            <a:r>
              <a:rPr lang="en-US">
                <a:solidFill>
                  <a:schemeClr val="bg1"/>
                </a:solidFill>
              </a:rPr>
              <a:t>obtidos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>
                <a:solidFill>
                  <a:schemeClr val="bg1"/>
                </a:solidFill>
              </a:rPr>
              <a:t>simulados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Conclusões</a:t>
            </a:r>
          </a:p>
          <a:p>
            <a:pPr>
              <a:lnSpc>
                <a:spcPct val="90000"/>
              </a:lnSpc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Graphic 6" descr="Conversar">
            <a:extLst>
              <a:ext uri="{FF2B5EF4-FFF2-40B4-BE49-F238E27FC236}">
                <a16:creationId xmlns:a16="http://schemas.microsoft.com/office/drawing/2014/main" id="{68FC48A1-FB1B-0CE9-097D-2FFEBCBCD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1493930"/>
            <a:ext cx="3857625" cy="3857625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74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3495094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3"/>
            <a:ext cx="792559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5315" y="643467"/>
            <a:ext cx="3152284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 problema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5315" y="2160590"/>
            <a:ext cx="2980457" cy="3440110"/>
          </a:xfrm>
        </p:spPr>
        <p:txBody>
          <a:bodyPr>
            <a:normAutofit/>
          </a:bodyPr>
          <a:lstStyle/>
          <a:p>
            <a:endParaRPr lang="en-US" u="sng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Como Garantir  a sustenbilidade e evolução de um negócio/empresa.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415373-7C24-4B65-ADC6-138EC3519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109" y="2173836"/>
            <a:ext cx="4941129" cy="3199379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32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 dir="l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52550" y="609600"/>
            <a:ext cx="2802951" cy="1320800"/>
          </a:xfrm>
        </p:spPr>
        <p:txBody>
          <a:bodyPr>
            <a:normAutofit/>
          </a:bodyPr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907172" y="2160589"/>
            <a:ext cx="3048329" cy="3880773"/>
          </a:xfrm>
        </p:spPr>
        <p:txBody>
          <a:bodyPr>
            <a:normAutofit/>
          </a:bodyPr>
          <a:lstStyle/>
          <a:p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eengenharia da 4ª geração de gestão empresarial .</a:t>
            </a:r>
            <a:endParaRPr lang="pt-PT" dirty="0"/>
          </a:p>
          <a:p>
            <a:r>
              <a:rPr lang="pt-PT" dirty="0"/>
              <a:t>Implicações desta para negócios mais sustentáveis e competitivos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A wall painted with an arrow and a dartboard">
            <a:extLst>
              <a:ext uri="{FF2B5EF4-FFF2-40B4-BE49-F238E27FC236}">
                <a16:creationId xmlns:a16="http://schemas.microsoft.com/office/drawing/2014/main" id="{2F87FDC4-9FF8-A442-C2FB-3F9243EEAC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815"/>
          <a:stretch/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601026" y="32849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FD09C4-BB41-5FC3-87D7-01EE0B879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4599796"/>
            <a:ext cx="3215919" cy="1905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2191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 dir="l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anchor="ctr">
            <a:normAutofit/>
          </a:bodyPr>
          <a:lstStyle/>
          <a:p>
            <a:r>
              <a:rPr lang="en-US" sz="3500" dirty="0" err="1"/>
              <a:t>Utilizadores</a:t>
            </a:r>
            <a:r>
              <a:rPr lang="en-US" sz="3500" dirty="0"/>
              <a:t> e </a:t>
            </a:r>
            <a:r>
              <a:rPr lang="en-US" sz="3500" dirty="0" err="1"/>
              <a:t>Contexto</a:t>
            </a:r>
            <a:r>
              <a:rPr lang="en-US" sz="3500" dirty="0"/>
              <a:t> de </a:t>
            </a:r>
            <a:r>
              <a:rPr lang="en-US" sz="3500" dirty="0" err="1"/>
              <a:t>utilização</a:t>
            </a:r>
            <a:endParaRPr lang="en-US" sz="35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6950" y="-8467"/>
            <a:ext cx="3575050" cy="6866467"/>
            <a:chOff x="7425267" y="-8467"/>
            <a:chExt cx="4766733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289" y="0"/>
            <a:ext cx="4660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Marcador de Posição de Conteúdo 2">
            <a:extLst>
              <a:ext uri="{FF2B5EF4-FFF2-40B4-BE49-F238E27FC236}">
                <a16:creationId xmlns:a16="http://schemas.microsoft.com/office/drawing/2014/main" id="{EC47FCB2-16B2-FB70-2A4C-95201EDB2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90433"/>
              </p:ext>
            </p:extLst>
          </p:nvPr>
        </p:nvGraphicFramePr>
        <p:xfrm>
          <a:off x="3657635" y="944563"/>
          <a:ext cx="4992577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1191684"/>
      </p:ext>
    </p:extLst>
  </p:cSld>
  <p:clrMapOvr>
    <a:masterClrMapping/>
  </p:clrMapOvr>
  <p:transition spd="slow">
    <p:cover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261842" y="609600"/>
            <a:ext cx="3693658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Dados</a:t>
            </a:r>
          </a:p>
        </p:txBody>
      </p:sp>
      <p:graphicFrame>
        <p:nvGraphicFramePr>
          <p:cNvPr id="9" name="Marcador de Posição de Conteúdo 2">
            <a:extLst>
              <a:ext uri="{FF2B5EF4-FFF2-40B4-BE49-F238E27FC236}">
                <a16:creationId xmlns:a16="http://schemas.microsoft.com/office/drawing/2014/main" id="{FF0CE116-ADDA-694C-108A-2B24CE9955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59662" y="1628800"/>
          <a:ext cx="3691407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 descr="Uma imagem com mesa&#10;&#10;Descrição gerada automaticamente">
            <a:extLst>
              <a:ext uri="{FF2B5EF4-FFF2-40B4-BE49-F238E27FC236}">
                <a16:creationId xmlns:a16="http://schemas.microsoft.com/office/drawing/2014/main" id="{CA5B4020-DFEA-2964-8D40-CE5BB2C113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838" y="1628800"/>
            <a:ext cx="2650282" cy="4775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53B2385-6AD4-4B44-784B-0A1D2CA8A5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5616" y="147177"/>
            <a:ext cx="6782747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51599"/>
      </p:ext>
    </p:extLst>
  </p:cSld>
  <p:clrMapOvr>
    <a:masterClrMapping/>
  </p:clrMapOvr>
  <p:transition spd="slow">
    <p:cover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5496" y="53576"/>
            <a:ext cx="8345799" cy="1440160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Visualização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longo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processo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74923" y="2924944"/>
            <a:ext cx="4133472" cy="5175624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5B32A"/>
                </a:solidFill>
              </a:rPr>
              <a:t>Como </a:t>
            </a:r>
            <a:r>
              <a:rPr lang="en-US" dirty="0" err="1">
                <a:solidFill>
                  <a:srgbClr val="85B32A"/>
                </a:solidFill>
              </a:rPr>
              <a:t>foi</a:t>
            </a:r>
            <a:r>
              <a:rPr lang="en-US" dirty="0">
                <a:solidFill>
                  <a:srgbClr val="85B32A"/>
                </a:solidFill>
              </a:rPr>
              <a:t> </a:t>
            </a:r>
            <a:r>
              <a:rPr lang="en-US" dirty="0" err="1">
                <a:solidFill>
                  <a:srgbClr val="85B32A"/>
                </a:solidFill>
              </a:rPr>
              <a:t>usada</a:t>
            </a:r>
            <a:r>
              <a:rPr lang="en-US" dirty="0">
                <a:solidFill>
                  <a:srgbClr val="85B32A"/>
                </a:solidFill>
              </a:rPr>
              <a:t> a </a:t>
            </a:r>
            <a:r>
              <a:rPr lang="en-US" dirty="0" err="1">
                <a:solidFill>
                  <a:srgbClr val="85B32A"/>
                </a:solidFill>
              </a:rPr>
              <a:t>visualização</a:t>
            </a:r>
            <a:r>
              <a:rPr lang="en-US" dirty="0">
                <a:solidFill>
                  <a:srgbClr val="85B32A"/>
                </a:solidFill>
              </a:rPr>
              <a:t> </a:t>
            </a:r>
            <a:r>
              <a:rPr lang="en-US" dirty="0" err="1">
                <a:solidFill>
                  <a:srgbClr val="85B32A"/>
                </a:solidFill>
              </a:rPr>
              <a:t>ao</a:t>
            </a:r>
            <a:r>
              <a:rPr lang="en-US" dirty="0">
                <a:solidFill>
                  <a:srgbClr val="85B32A"/>
                </a:solidFill>
              </a:rPr>
              <a:t> </a:t>
            </a:r>
            <a:r>
              <a:rPr lang="en-US" dirty="0" err="1">
                <a:solidFill>
                  <a:srgbClr val="85B32A"/>
                </a:solidFill>
              </a:rPr>
              <a:t>longo</a:t>
            </a:r>
            <a:r>
              <a:rPr lang="en-US" dirty="0">
                <a:solidFill>
                  <a:srgbClr val="85B32A"/>
                </a:solidFill>
              </a:rPr>
              <a:t> do </a:t>
            </a:r>
            <a:r>
              <a:rPr lang="en-US" dirty="0" err="1">
                <a:solidFill>
                  <a:srgbClr val="85B32A"/>
                </a:solidFill>
              </a:rPr>
              <a:t>processo</a:t>
            </a:r>
            <a:r>
              <a:rPr lang="en-US" dirty="0">
                <a:solidFill>
                  <a:srgbClr val="85B32A"/>
                </a:solidFill>
              </a:rPr>
              <a:t>?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FFFFFF"/>
                </a:solidFill>
              </a:rPr>
              <a:t>Dados </a:t>
            </a:r>
            <a:r>
              <a:rPr lang="en-US" dirty="0" err="1">
                <a:solidFill>
                  <a:srgbClr val="FFFFFF"/>
                </a:solidFill>
              </a:rPr>
              <a:t>obtidos</a:t>
            </a:r>
            <a:r>
              <a:rPr lang="en-US" dirty="0">
                <a:solidFill>
                  <a:srgbClr val="FFFFFF"/>
                </a:solidFill>
              </a:rPr>
              <a:t>: 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FFFFFF"/>
                </a:solidFill>
              </a:rPr>
              <a:t>Não </a:t>
            </a:r>
            <a:r>
              <a:rPr lang="en-US" dirty="0" err="1">
                <a:solidFill>
                  <a:srgbClr val="FFFFFF"/>
                </a:solidFill>
              </a:rPr>
              <a:t>há</a:t>
            </a:r>
            <a:r>
              <a:rPr lang="en-US" dirty="0">
                <a:solidFill>
                  <a:srgbClr val="FFFFFF"/>
                </a:solidFill>
              </a:rPr>
              <a:t> dados simulados </a:t>
            </a:r>
            <a:r>
              <a:rPr lang="en-US" dirty="0" err="1">
                <a:solidFill>
                  <a:srgbClr val="FFFFFF"/>
                </a:solidFill>
              </a:rPr>
              <a:t>nesta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dissertação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1F020BC-CA22-E076-42E4-6741F8592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3239249"/>
            <a:ext cx="4324499" cy="2088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5763F6-8982-D747-71E9-0937E15EA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3" y="3212976"/>
            <a:ext cx="3752054" cy="2114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76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39552" y="798240"/>
            <a:ext cx="820891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PT" sz="2400" dirty="0"/>
          </a:p>
          <a:p>
            <a:r>
              <a:rPr lang="pt-PT" sz="2400" dirty="0"/>
              <a:t>Foram usados dados quantitativos para analise dos artigos existentes entre 2017 e 2021.</a:t>
            </a:r>
          </a:p>
          <a:p>
            <a:endParaRPr lang="pt-PT" sz="2400" dirty="0"/>
          </a:p>
          <a:p>
            <a:r>
              <a:rPr lang="pt-PT" sz="2400" dirty="0"/>
              <a:t>Técnicas de visualização:		</a:t>
            </a:r>
          </a:p>
          <a:p>
            <a:pPr marL="457200" lvl="1" indent="0">
              <a:buNone/>
            </a:pPr>
            <a:r>
              <a:rPr lang="pt-PT" sz="2200" dirty="0"/>
              <a:t>					          </a:t>
            </a:r>
            <a:endParaRPr lang="pt-PT" sz="2000" dirty="0"/>
          </a:p>
          <a:p>
            <a:pPr marL="457200" lvl="1" indent="0">
              <a:buNone/>
            </a:pPr>
            <a:endParaRPr lang="pt-PT" sz="2000" dirty="0"/>
          </a:p>
          <a:p>
            <a:r>
              <a:rPr lang="pt-PT" sz="2400" dirty="0"/>
              <a:t>insight:</a:t>
            </a:r>
          </a:p>
          <a:p>
            <a:pPr marL="0" indent="0">
              <a:buNone/>
            </a:pPr>
            <a:endParaRPr lang="pt-PT" sz="24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23849" y="188640"/>
            <a:ext cx="700563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Visualização dos dados obtidos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7034C-C117-C064-3151-9F2EF0DAAC83}"/>
              </a:ext>
            </a:extLst>
          </p:cNvPr>
          <p:cNvSpPr txBox="1"/>
          <p:nvPr/>
        </p:nvSpPr>
        <p:spPr>
          <a:xfrm>
            <a:off x="1043608" y="3059668"/>
            <a:ext cx="4968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Gráfico de barras horizontais;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Mapa Coroplético.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69B0BD-4507-63B7-76D4-A68F60076A52}"/>
              </a:ext>
            </a:extLst>
          </p:cNvPr>
          <p:cNvSpPr txBox="1"/>
          <p:nvPr/>
        </p:nvSpPr>
        <p:spPr>
          <a:xfrm>
            <a:off x="1043608" y="4514777"/>
            <a:ext cx="63367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Aumento significativo de pesquisas ao longo dos anos;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Mais pesquisas nos países mais desenvolvidos.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861356"/>
      </p:ext>
    </p:extLst>
  </p:cSld>
  <p:clrMapOvr>
    <a:masterClrMapping/>
  </p:clrMapOvr>
  <p:transition spd="slow">
    <p:cover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2882531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Conclusões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686735" y="612098"/>
            <a:ext cx="4133472" cy="5175624"/>
          </a:xfrm>
        </p:spPr>
        <p:txBody>
          <a:bodyPr anchor="ctr"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A abordagem existente baseia-se no triângulo de Joiner</a:t>
            </a:r>
          </a:p>
          <a:p>
            <a:endParaRPr lang="pt-PT" dirty="0">
              <a:solidFill>
                <a:srgbClr val="FFFFFF"/>
              </a:solidFill>
            </a:endParaRPr>
          </a:p>
          <a:p>
            <a:r>
              <a:rPr lang="pt-PT" dirty="0">
                <a:solidFill>
                  <a:srgbClr val="FFFFFF"/>
                </a:solidFill>
              </a:rPr>
              <a:t>Os Artigos mais relevantes foram publicados entre 2017 e 2022.</a:t>
            </a:r>
          </a:p>
          <a:p>
            <a:endParaRPr lang="pt-PT" dirty="0">
              <a:solidFill>
                <a:srgbClr val="FFFFFF"/>
              </a:solidFill>
            </a:endParaRPr>
          </a:p>
          <a:p>
            <a:r>
              <a:rPr lang="pt-PT" dirty="0">
                <a:solidFill>
                  <a:srgbClr val="FFFFFF"/>
                </a:solidFill>
              </a:rPr>
              <a:t>O contexto atual de negócios ainda não foi dominado por todos os países.</a:t>
            </a:r>
          </a:p>
          <a:p>
            <a:endParaRPr lang="pt-PT" dirty="0">
              <a:solidFill>
                <a:srgbClr val="FFFFFF"/>
              </a:solidFill>
            </a:endParaRPr>
          </a:p>
          <a:p>
            <a:r>
              <a:rPr lang="pt-PT" dirty="0">
                <a:solidFill>
                  <a:srgbClr val="FFFFFF"/>
                </a:solidFill>
              </a:rPr>
              <a:t>Esforço individual de 20% na realização do trabalho.</a:t>
            </a:r>
          </a:p>
        </p:txBody>
      </p:sp>
    </p:spTree>
    <p:extLst>
      <p:ext uri="{BB962C8B-B14F-4D97-AF65-F5344CB8AC3E}">
        <p14:creationId xmlns:p14="http://schemas.microsoft.com/office/powerpoint/2010/main" val="2519170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 dir="r"/>
  </p:transition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277BE806F8644AAC332864490B5556" ma:contentTypeVersion="14" ma:contentTypeDescription="Create a new document." ma:contentTypeScope="" ma:versionID="64d6c1142d8906c885326692761b5d4f">
  <xsd:schema xmlns:xsd="http://www.w3.org/2001/XMLSchema" xmlns:xs="http://www.w3.org/2001/XMLSchema" xmlns:p="http://schemas.microsoft.com/office/2006/metadata/properties" xmlns:ns3="dd1301d2-a588-4738-8532-d163c2a499a8" xmlns:ns4="faf4ab63-fcbf-4ed6-89b2-7643d1acc9b8" targetNamespace="http://schemas.microsoft.com/office/2006/metadata/properties" ma:root="true" ma:fieldsID="66b9b41d886098ceae54d07c1b8dc774" ns3:_="" ns4:_="">
    <xsd:import namespace="dd1301d2-a588-4738-8532-d163c2a499a8"/>
    <xsd:import namespace="faf4ab63-fcbf-4ed6-89b2-7643d1acc9b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1301d2-a588-4738-8532-d163c2a499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4ab63-fcbf-4ed6-89b2-7643d1acc9b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857CAC-927C-4A53-B6BE-DCF8D37D673F}">
  <ds:schemaRefs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faf4ab63-fcbf-4ed6-89b2-7643d1acc9b8"/>
    <ds:schemaRef ds:uri="http://www.w3.org/XML/1998/namespace"/>
    <ds:schemaRef ds:uri="dd1301d2-a588-4738-8532-d163c2a499a8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BF2C7FF-5A73-4579-A520-1A0917A98C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1301d2-a588-4738-8532-d163c2a499a8"/>
    <ds:schemaRef ds:uri="faf4ab63-fcbf-4ed6-89b2-7643d1acc9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AA9EFA6-702B-4EC2-8515-47C2E97EDA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1019</TotalTime>
  <Words>448</Words>
  <Application>Microsoft Office PowerPoint</Application>
  <PresentationFormat>On-screen Show (4:3)</PresentationFormat>
  <Paragraphs>88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Faceta</vt:lpstr>
      <vt:lpstr> Visualização de Dados</vt:lpstr>
      <vt:lpstr>O que vamos falar?</vt:lpstr>
      <vt:lpstr>O problema</vt:lpstr>
      <vt:lpstr>Objetivos</vt:lpstr>
      <vt:lpstr>Utilizadores e Contexto de utilização</vt:lpstr>
      <vt:lpstr>Dados</vt:lpstr>
      <vt:lpstr>Visualização ao longo do processo:</vt:lpstr>
      <vt:lpstr>PowerPoint Presentation</vt:lpstr>
      <vt:lpstr>Conclusões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Multilayer radiating structures for mmWaves</dc:title>
  <dc:creator>bss-ieeta</dc:creator>
  <cp:lastModifiedBy>Magner Gusse</cp:lastModifiedBy>
  <cp:revision>67</cp:revision>
  <dcterms:created xsi:type="dcterms:W3CDTF">2022-02-22T19:58:09Z</dcterms:created>
  <dcterms:modified xsi:type="dcterms:W3CDTF">2023-03-04T22:55:13Z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0x010100D8277BE806F8644AAC332864490B5556</vt:lpwstr>
  </property>
</Properties>
</file>