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1289" r:id="rId2"/>
    <p:sldId id="258" r:id="rId3"/>
    <p:sldId id="1296" r:id="rId4"/>
    <p:sldId id="257" r:id="rId5"/>
    <p:sldId id="1290" r:id="rId6"/>
    <p:sldId id="1291" r:id="rId7"/>
    <p:sldId id="1292" r:id="rId8"/>
    <p:sldId id="1293" r:id="rId9"/>
    <p:sldId id="1294" r:id="rId10"/>
    <p:sldId id="1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19DA5-3476-4EA8-A4B6-58A8DCEDA8A9}" v="4" dt="2023-10-12T15:39:43.801"/>
    <p1510:client id="{BE8ADF84-ECD4-49D3-B0DC-4BB347F2024C}" v="1" dt="2023-10-12T13:58:24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67132-D003-45C2-8AC9-901718BEEAD0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E9A3-E19B-405E-8333-FC168CF9F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6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4C81-9B85-822D-BC10-D49239874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A0F65-7BE3-FEE4-A873-FD85BA76F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4508-E099-22F5-6C8F-030C029E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D60C-45E3-4F16-BAC5-E754119D6B56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CA86-0405-D7CE-A0CE-F289B081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DE07-E3D9-FCAA-46DB-DFE8E350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1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89C0-D65E-AFF4-1AF0-D73897D5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E1434-5790-3956-B609-939D29E57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523E6-8AD8-32FA-B321-0AB34B76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F8AC-BBCE-4AE7-AE89-E380D17A9E87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08A0-D431-FFE2-6A82-67256F7F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A365-AAC8-FD79-A18D-C398D274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30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D774E-8D7E-BF6A-B62F-D6CBB5E57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FFAEF-13A0-1979-94AC-3377E870D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8E98-B1BD-3FD3-E639-3ACD824E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EA-F9D0-4650-B4DA-E2ABA0D02DE7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1FA5-D1A3-7317-5804-A015FDF6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6B15-C130-48B3-172D-C387CECE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8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94CC-AF53-C262-24E1-6131F39D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3C74-3F9A-31D1-A337-4EA8B37A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FD78-6CBC-C357-96B3-3CD5D1D4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3D1A-BA4B-4D0B-A55F-EFD53C94C897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BC75-B6E5-72D6-7AF1-270F51B7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5FE3-9656-D1B0-985A-FAFA0785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6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214C-AF4C-67AB-C10C-59EA0E6E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C8B3C-F9EA-0682-6775-23909096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72CC-19EE-316F-462F-D8912F7C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141F-1EFC-46EB-8DBC-7A69E22B6163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6FA4-3A6F-337F-C663-C14A5DF9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A0B1-DBC1-E44E-8ACA-EEF1C907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9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E2AD-F910-601B-9A8C-45AF1E90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8717-5E44-A13A-6162-BAB84B31A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E1AF6-CA37-912F-F7DF-4787144D5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1CC26-68C9-CE5A-3292-4898F1E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27F-0F02-4EAB-B1B1-D6B59F0B7F38}" type="datetime1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4381-AB2F-2363-E4B0-3782847F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1606B-F143-3F15-A7E1-5A71128F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60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85DA-A6ED-FE38-62D4-5B15487B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98D8-C99E-1F4D-A541-A335079F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8DCAB-70B4-5A5D-45AA-72ABA4E32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84044-BD47-781F-883F-A806C1643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F76CA-F748-87F0-85A0-B3C1F5529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34B21-4198-A963-50C2-C5CD7AF5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B154-816B-4D6F-BFB0-7E999B98353F}" type="datetime1">
              <a:rPr lang="en-GB" smtClean="0"/>
              <a:t>26/10/2023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FE1E-0698-45CD-5DE6-456FCC3F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87B88-5503-681F-4A0D-C8F2FAF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6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2E16-D86B-A73C-7CC0-280F8CB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5DFDF-D072-A843-FF7B-84C61DFB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C3F8-7697-4FFC-9A85-4C716B60B2A4}" type="datetime1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90D53-F990-A0AE-B199-15389230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5705-A44D-48A5-A15E-7D03D5D1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8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8A7CC-CCD4-6516-8C70-A2E8D7C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D087-C2E1-4A37-A6B0-18EADBDD2646}" type="datetime1">
              <a:rPr lang="en-GB" smtClean="0"/>
              <a:t>26/10/2023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97B7-2DC2-57E2-EC9A-05543D98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67ED7-1B2A-007E-2001-A404926C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53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D189-080B-4487-846F-34B255B1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1A1-D53D-3885-ED9D-AFBFCDD3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C7333-D5C1-1558-F44E-E9366F93E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B5EA-C7CF-8E65-42E0-9740259B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E12E-9B2C-44B7-AFB1-016745933AAE}" type="datetime1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82320-2390-EC59-0FD2-21980F63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5C45-BD4E-7C3A-F98F-FDD47267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E399-0C88-A4D0-DD06-30A5C84C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DB611-B28A-6969-8188-522510D4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1EC68-7C69-16A0-018D-47EBBC994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0D059-42EC-598E-A5C2-A9DCBAC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B4E2-561B-488B-848F-0829F2326A76}" type="datetime1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7988B-BC79-5F58-242F-F1FC38DF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A2626-9633-7FAD-4C6E-D03F14A1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E4BFA-8678-3BE3-EF49-B8F09735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9088-34A8-9DC8-0680-37F6F0C1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D757-8DEF-0D6F-7B54-78194B5B5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E21CF-BF10-4FA8-ACF2-4F910E1EF13A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517E-A710-F449-9E03-42123469D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4319-BB31-B41F-BAC4-76DA1BFC7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D907-3F67-4AC1-9D58-E1B2CE537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4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AC909B76-1498-2C36-7DDA-B3C9B9B1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6" y="70349"/>
            <a:ext cx="47148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E7EF9F3-6CED-3800-73BA-D97C10986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99" y="827651"/>
            <a:ext cx="5498997" cy="97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  <a:defRPr/>
            </a:pPr>
            <a:endParaRPr lang="pt-BR" sz="1200" b="1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3B73D4-A198-F345-C6E3-6E5BA613FDF7}"/>
              </a:ext>
            </a:extLst>
          </p:cNvPr>
          <p:cNvSpPr txBox="1">
            <a:spLocks noChangeArrowheads="1"/>
          </p:cNvSpPr>
          <p:nvPr/>
        </p:nvSpPr>
        <p:spPr>
          <a:xfrm>
            <a:off x="560340" y="2513473"/>
            <a:ext cx="11071313" cy="97817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PT" b="1" dirty="0"/>
              <a:t> </a:t>
            </a:r>
            <a:r>
              <a:rPr lang="pt-PT" altLang="pt-PT" b="1" dirty="0"/>
              <a:t>Braço</a:t>
            </a:r>
            <a:r>
              <a:rPr lang="en-GB" altLang="pt-PT" b="1" dirty="0"/>
              <a:t> </a:t>
            </a:r>
            <a:r>
              <a:rPr lang="en-GB" altLang="pt-PT" b="1" dirty="0" err="1"/>
              <a:t>Robótico</a:t>
            </a:r>
            <a:r>
              <a:rPr lang="en-GB" altLang="pt-PT" b="1" dirty="0"/>
              <a:t>: Infinity Gauntlet</a:t>
            </a:r>
            <a:endParaRPr lang="en-US" altLang="pt-PT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605781-37DE-784D-0418-8BBCA8BC233A}"/>
              </a:ext>
            </a:extLst>
          </p:cNvPr>
          <p:cNvSpPr txBox="1">
            <a:spLocks noChangeArrowheads="1"/>
          </p:cNvSpPr>
          <p:nvPr/>
        </p:nvSpPr>
        <p:spPr>
          <a:xfrm>
            <a:off x="857537" y="5015361"/>
            <a:ext cx="9299473" cy="17674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sz="2000" b="1">
                <a:solidFill>
                  <a:srgbClr val="008000"/>
                </a:solidFill>
              </a:rPr>
              <a:t>Grupo:</a:t>
            </a:r>
          </a:p>
          <a:p>
            <a:pPr marL="0" indent="0">
              <a:buNone/>
              <a:defRPr/>
            </a:pPr>
            <a:r>
              <a:rPr lang="pt-BR" sz="1600"/>
              <a:t> 108217 – Diogo Ribeiro</a:t>
            </a:r>
          </a:p>
          <a:p>
            <a:pPr marL="0" indent="0">
              <a:buNone/>
              <a:defRPr/>
            </a:pPr>
            <a:r>
              <a:rPr lang="pt-BR" sz="1600"/>
              <a:t> 110180 – Magner Gusse</a:t>
            </a:r>
          </a:p>
          <a:p>
            <a:pPr marL="0" indent="0">
              <a:buNone/>
              <a:defRPr/>
            </a:pPr>
            <a:endParaRPr lang="pt-BR" sz="1600"/>
          </a:p>
          <a:p>
            <a:pPr marL="0" indent="0">
              <a:buNone/>
              <a:defRPr/>
            </a:pPr>
            <a:r>
              <a:rPr lang="pt-BR" sz="1600"/>
              <a:t>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70A3DB9-381B-B6D5-63B3-31B9BF104AAB}"/>
              </a:ext>
            </a:extLst>
          </p:cNvPr>
          <p:cNvSpPr txBox="1">
            <a:spLocks noChangeArrowheads="1"/>
          </p:cNvSpPr>
          <p:nvPr/>
        </p:nvSpPr>
        <p:spPr>
          <a:xfrm>
            <a:off x="547416" y="3854615"/>
            <a:ext cx="11306175" cy="1270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b="1" err="1">
                <a:solidFill>
                  <a:srgbClr val="0000FF"/>
                </a:solidFill>
              </a:rPr>
              <a:t>Apresentação</a:t>
            </a:r>
            <a:r>
              <a:rPr lang="en-US" b="1">
                <a:solidFill>
                  <a:srgbClr val="0000FF"/>
                </a:solidFill>
              </a:rPr>
              <a:t> 1</a:t>
            </a:r>
          </a:p>
          <a:p>
            <a:pPr marL="0" indent="0" algn="ctr">
              <a:buNone/>
              <a:defRPr/>
            </a:pPr>
            <a:r>
              <a:rPr lang="en-US" b="1">
                <a:solidFill>
                  <a:srgbClr val="0000FF"/>
                </a:solidFill>
              </a:rPr>
              <a:t>17/10/2023</a:t>
            </a:r>
          </a:p>
        </p:txBody>
      </p:sp>
    </p:spTree>
    <p:extLst>
      <p:ext uri="{BB962C8B-B14F-4D97-AF65-F5344CB8AC3E}">
        <p14:creationId xmlns:p14="http://schemas.microsoft.com/office/powerpoint/2010/main" val="265209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3CFD0-7CBF-5B10-968A-9FC49362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A5A21-C9AC-CA49-693D-CF696E50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73D907-3F67-4AC1-9D58-E1B2CE53710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DE019-6909-4032-4ED9-FA0D5D24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spcAft>
                <a:spcPts val="800"/>
              </a:spcAft>
            </a:pPr>
            <a:r>
              <a:rPr lang="en-GB" sz="4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Mission Statement</a:t>
            </a:r>
            <a:br>
              <a:rPr lang="en-GB" sz="4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4200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CAA1-CCBA-DFD1-74AD-A15EE5DD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description</a:t>
            </a:r>
            <a:r>
              <a:rPr lang="en-GB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PT" sz="1700" ker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Braço robótico com capacidade de furar o solo e fazer um pick &amp; collect em titã.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7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Goals</a:t>
            </a:r>
            <a:r>
              <a:rPr lang="pt-PT" sz="17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7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17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Estudo da possibilidade de colonização do planeta, mineração do planeta.</a:t>
            </a:r>
            <a:endParaRPr lang="en-GB" sz="17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pt-PT" sz="17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Market:</a:t>
            </a:r>
            <a:endParaRPr lang="en-GB" sz="17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17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Comunidade científica.</a:t>
            </a:r>
            <a:endParaRPr lang="en-GB" sz="17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1700" ker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1700" ker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45D4B-D945-E4EF-FEE4-52719D5B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0" t="1990" r="769" b="-199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9AA0-4A5F-56E2-537D-02A9CB52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73D907-3F67-4AC1-9D58-E1B2CE537107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5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DE019-6909-4032-4ED9-FA0D5D24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spcAft>
                <a:spcPts val="800"/>
              </a:spcAft>
            </a:pPr>
            <a:r>
              <a:rPr lang="en-GB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Mission Statement</a:t>
            </a:r>
            <a:br>
              <a:rPr lang="en-GB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42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CAA1-CCBA-DFD1-74AD-A15EE5DD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1" y="2771320"/>
            <a:ext cx="4761100" cy="3743022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pt-PT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Secondary</a:t>
            </a:r>
            <a:r>
              <a:rPr lang="pt-PT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Markets</a:t>
            </a:r>
            <a:r>
              <a:rPr lang="pt-PT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21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Comunidade geral.</a:t>
            </a:r>
            <a:endParaRPr lang="en-GB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1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Empresas energéticas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Assumptions</a:t>
            </a:r>
            <a:r>
              <a:rPr lang="pt-PT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21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Resistir às propriedades climatéricas de Titã.</a:t>
            </a:r>
            <a:endParaRPr lang="en-GB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Acoplavél</a:t>
            </a:r>
            <a:r>
              <a:rPr lang="pt-PT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ao Rover.</a:t>
            </a:r>
            <a:endParaRPr lang="en-GB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Recorre a mesma fonte energética do Rover.</a:t>
            </a:r>
            <a:endParaRPr lang="en-GB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graus de liberdade.</a:t>
            </a:r>
            <a:endParaRPr lang="en-GB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PT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Capaz de fazer furos e coletar amostras.</a:t>
            </a:r>
            <a:endParaRPr lang="en-GB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10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10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D20379-4565-9929-34B3-C7AFFAD78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1" r="1931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9AA0-4A5F-56E2-537D-02A9CB52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73D907-3F67-4AC1-9D58-E1B2CE537107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4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1CEBCB-603A-1CAF-58C3-E80A6614F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31659"/>
              </p:ext>
            </p:extLst>
          </p:nvPr>
        </p:nvGraphicFramePr>
        <p:xfrm>
          <a:off x="769647" y="1356852"/>
          <a:ext cx="10684933" cy="5032363"/>
        </p:xfrm>
        <a:graphic>
          <a:graphicData uri="http://schemas.openxmlformats.org/drawingml/2006/table">
            <a:tbl>
              <a:tblPr firstRow="1" firstCol="1" bandRow="1"/>
              <a:tblGrid>
                <a:gridCol w="5256465">
                  <a:extLst>
                    <a:ext uri="{9D8B030D-6E8A-4147-A177-3AD203B41FA5}">
                      <a16:colId xmlns:a16="http://schemas.microsoft.com/office/drawing/2014/main" val="65402799"/>
                    </a:ext>
                  </a:extLst>
                </a:gridCol>
                <a:gridCol w="5428468">
                  <a:extLst>
                    <a:ext uri="{9D8B030D-6E8A-4147-A177-3AD203B41FA5}">
                      <a16:colId xmlns:a16="http://schemas.microsoft.com/office/drawing/2014/main" val="2059010444"/>
                    </a:ext>
                  </a:extLst>
                </a:gridCol>
              </a:tblGrid>
              <a:tr h="203825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Requisitos 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Especificações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783714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Acoplamento ao Rover simples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Feito em 30 minutos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66076"/>
                  </a:ext>
                </a:extLst>
              </a:tr>
              <a:tr h="644064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Controlo Remoto </a:t>
                      </a:r>
                      <a:endParaRPr lang="pt-PT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Ligação a 1,2 milhões de quilómetros da Terra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66933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Resistência às propriedades climatéricas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Temperaturas entre 89,5 K e 94,5K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8969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Resistência à pressão atmosférica 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Pressão atmosférica de 1,6 atm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288001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Coleção de amostras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Capacidade de carga de pelo menos 3 Kg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392598"/>
                  </a:ext>
                </a:extLst>
              </a:tr>
              <a:tr h="7247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Furar a superfície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Furos de 40 mm de diâmetro e 70mm de profundidade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22967"/>
                  </a:ext>
                </a:extLst>
              </a:tr>
              <a:tr h="7247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Adapta-se ao campo gravítico 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Titã apresenta uma aceleração gravítica de 1,352 m/s</a:t>
                      </a:r>
                      <a:r>
                        <a:rPr lang="pt-PT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²</a:t>
                      </a:r>
                      <a:endParaRPr lang="ar-AE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13307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Capacidade de realizar várias operações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graus de liberdade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20827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Duração total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Tempo de vida de 10 anos 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940274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1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Necessidade de pouca manutenção</a:t>
                      </a:r>
                      <a:endParaRPr lang="pt-PT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PT" sz="20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Manutenção apenas uma vez ao fim de 5 anos</a:t>
                      </a:r>
                      <a:endParaRPr lang="pt-PT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11" marR="114211" marT="15863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820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030E96-9070-2044-A975-BFB96BD47DC0}"/>
              </a:ext>
            </a:extLst>
          </p:cNvPr>
          <p:cNvSpPr txBox="1"/>
          <p:nvPr/>
        </p:nvSpPr>
        <p:spPr>
          <a:xfrm>
            <a:off x="769647" y="390765"/>
            <a:ext cx="721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e especificações</a:t>
            </a:r>
            <a:endParaRPr lang="en-GB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60CC-3D6D-4F4A-7420-82D956B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907-3F67-4AC1-9D58-E1B2CE53710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09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DA159-B65D-BEF4-20FF-1F5FA3BD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PT" sz="5400"/>
              <a:t>Geração de Conceitos </a:t>
            </a:r>
            <a:endParaRPr lang="en-GB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AED49D-6545-A140-3EBF-E96E5EAB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CFD7D6-D79E-CC41-90A4-8134C128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98" y="640080"/>
            <a:ext cx="5508116" cy="55778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A7B45-2B89-A3E4-1503-C591ABBC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73D907-3F67-4AC1-9D58-E1B2CE537107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78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F7AB0-E6F3-F473-E57E-1F2250B2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Controladores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AA47C-674F-83EE-150F-5B5313322313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Controladores Industriais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Robustos e Confiáveis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Suportam cargas pesadas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Resistentes a Condições ambientais adversas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Controladores de motores elétricos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Correspondem a nossa necessidade de alto desempenho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EFD10E-0C3A-1906-7DDF-57638ECF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86" t="-1" r="-1" b="-1"/>
          <a:stretch/>
        </p:blipFill>
        <p:spPr>
          <a:xfrm>
            <a:off x="6853085" y="2082646"/>
            <a:ext cx="4500716" cy="4096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49458-AACC-A5DF-3228-C1E0E64B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73D907-3F67-4AC1-9D58-E1B2CE53710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897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F9EB3-BFAF-044D-60F2-2BFE58F9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Elementos de Ligação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AD4937-2156-2A4D-9569-A330253B2A1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Elementos de ligação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Elos hidráulicos respondem à necessidade de um torque alto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Elos pneumáticos fornecem um movimento rápido e </a:t>
            </a:r>
            <a:r>
              <a:rPr lang="en-US" sz="1400" u="sng"/>
              <a:t>preciso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Elos de parafuso fazem a ligação entre vários componentes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Elo de dobradiça é usado na porta do housing da perfuradora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Elos de rolamento são usados para o movimento dos diversos componentes do braço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Elos de conector tratam da ligação entre os diversos componentes elétricos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496B52-8E66-8E51-1045-CB9556B17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990" y="422396"/>
            <a:ext cx="6346393" cy="60132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DBEA4-8E4B-027F-E44B-67995E57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73D907-3F67-4AC1-9D58-E1B2CE53710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4701-ED51-19DC-0D67-34C841BA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Juntas de Braços robóticos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C44BD-6351-629F-7538-5F355DF2BA04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Permitem que os braços se movam em  várias posições de acordo com o tipo de movimento desejado.</a:t>
            </a:r>
          </a:p>
        </p:txBody>
      </p:sp>
      <p:pic>
        <p:nvPicPr>
          <p:cNvPr id="5" name="Picture 4" descr="A drawing of a robot&#10;&#10;Description automatically generated">
            <a:extLst>
              <a:ext uri="{FF2B5EF4-FFF2-40B4-BE49-F238E27FC236}">
                <a16:creationId xmlns:a16="http://schemas.microsoft.com/office/drawing/2014/main" id="{8AA32E53-BA94-0A76-0004-6EDF1BF32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01" y="2540889"/>
            <a:ext cx="2906359" cy="367893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EBCFA1-D441-A4FD-AC35-6720A4B8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6964" y="2540889"/>
            <a:ext cx="3651343" cy="3678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4200-1A3D-A618-8641-3D83D7D4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73D907-3F67-4AC1-9D58-E1B2CE53710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6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05A2B-C9E2-33BE-2125-153ED48E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Atuadores do Braço robótico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35AF-62F6-8380-72F3-281C0D04C3A0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Permitem-nos atuar sobre os elementos do braço de forma a realizar os movimentos necessários para o braço realizar as tarefas necessárias.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B9BE7-A284-213D-2B00-2F8803A7B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838" y="2121081"/>
            <a:ext cx="2609388" cy="4538067"/>
          </a:xfrm>
          <a:prstGeom prst="rect">
            <a:avLst/>
          </a:prstGeom>
        </p:spPr>
      </p:pic>
      <p:pic>
        <p:nvPicPr>
          <p:cNvPr id="5" name="Picture 4" descr="A drawing of a robot&#10;&#10;Description automatically generated">
            <a:extLst>
              <a:ext uri="{FF2B5EF4-FFF2-40B4-BE49-F238E27FC236}">
                <a16:creationId xmlns:a16="http://schemas.microsoft.com/office/drawing/2014/main" id="{870B97DB-9076-36E5-5E11-9BA51B6CB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72" y="2569464"/>
            <a:ext cx="2906359" cy="3678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07D5B-4D3A-C571-21A6-9E55CC85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73D907-3F67-4AC1-9D58-E1B2CE53710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Mission Statement </vt:lpstr>
      <vt:lpstr>Mission Statement </vt:lpstr>
      <vt:lpstr>PowerPoint Presentation</vt:lpstr>
      <vt:lpstr>Geração de Conceitos </vt:lpstr>
      <vt:lpstr>Controladores</vt:lpstr>
      <vt:lpstr>Elementos de Ligação</vt:lpstr>
      <vt:lpstr>Juntas de Braços robóticos</vt:lpstr>
      <vt:lpstr>Atuadores do Braço robótico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Magner Gusse</dc:creator>
  <cp:lastModifiedBy>Magner Gusse</cp:lastModifiedBy>
  <cp:revision>3</cp:revision>
  <dcterms:created xsi:type="dcterms:W3CDTF">2023-10-09T16:16:44Z</dcterms:created>
  <dcterms:modified xsi:type="dcterms:W3CDTF">2023-10-26T15:12:12Z</dcterms:modified>
</cp:coreProperties>
</file>