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Quicksan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Quicksand-regular.fntdata"/><Relationship Id="rId14" Type="http://schemas.openxmlformats.org/officeDocument/2006/relationships/slide" Target="slides/slide9.xml"/><Relationship Id="rId16" Type="http://schemas.openxmlformats.org/officeDocument/2006/relationships/font" Target="fonts/Quicksa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27ee12ce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27ee12ce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2946da5b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2946da5b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219d789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219d789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27ee12ce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27ee12ce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2946da5b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2946da5b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2946da5b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2946da5b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2946da5b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2946da5b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2946da5b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2946da5b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319175" y="2157319"/>
            <a:ext cx="6680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10" name="Google Shape;10;p2"/>
          <p:cNvCxnSpPr>
            <a:stCxn id="11" idx="4"/>
          </p:cNvCxnSpPr>
          <p:nvPr/>
        </p:nvCxnSpPr>
        <p:spPr>
          <a:xfrm>
            <a:off x="903750" y="2672925"/>
            <a:ext cx="0" cy="24708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2"/>
          <p:cNvSpPr/>
          <p:nvPr/>
        </p:nvSpPr>
        <p:spPr>
          <a:xfrm>
            <a:off x="769050" y="2470725"/>
            <a:ext cx="269400" cy="202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key color">
  <p:cSld name="BLANK_1">
    <p:bg>
      <p:bgPr>
        <a:solidFill>
          <a:srgbClr val="39C0BA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1"/>
          <p:cNvCxnSpPr/>
          <p:nvPr/>
        </p:nvCxnSpPr>
        <p:spPr>
          <a:xfrm>
            <a:off x="903825" y="-5944"/>
            <a:ext cx="0" cy="5149500"/>
          </a:xfrm>
          <a:prstGeom prst="straightConnector1">
            <a:avLst/>
          </a:prstGeom>
          <a:noFill/>
          <a:ln cap="flat" cmpd="sng" w="952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1"/>
          <p:cNvSpPr/>
          <p:nvPr/>
        </p:nvSpPr>
        <p:spPr>
          <a:xfrm>
            <a:off x="808650" y="2500425"/>
            <a:ext cx="190200" cy="142800"/>
          </a:xfrm>
          <a:prstGeom prst="ellipse">
            <a:avLst/>
          </a:prstGeom>
          <a:solidFill>
            <a:srgbClr val="39C0BA"/>
          </a:solidFill>
          <a:ln cap="flat" cmpd="sng" w="952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530175" y="2782913"/>
            <a:ext cx="69279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903825" y="-5944"/>
            <a:ext cx="0" cy="5149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/>
          <p:nvPr/>
        </p:nvSpPr>
        <p:spPr>
          <a:xfrm>
            <a:off x="493600" y="2264138"/>
            <a:ext cx="820200" cy="6153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06400" lvl="0" marL="457200" rtl="0">
              <a:spcBef>
                <a:spcPts val="600"/>
              </a:spcBef>
              <a:spcAft>
                <a:spcPts val="0"/>
              </a:spcAft>
              <a:buClr>
                <a:srgbClr val="39C0BA"/>
              </a:buClr>
              <a:buSzPts val="2800"/>
              <a:buChar char="◦"/>
              <a:defRPr i="1" sz="2800">
                <a:solidFill>
                  <a:srgbClr val="39C0BA"/>
                </a:solidFill>
              </a:defRPr>
            </a:lvl1pPr>
            <a:lvl2pPr indent="-406400" lvl="1" marL="914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▫"/>
              <a:defRPr i="1" sz="2800">
                <a:solidFill>
                  <a:srgbClr val="39C0BA"/>
                </a:solidFill>
              </a:defRPr>
            </a:lvl2pPr>
            <a:lvl3pPr indent="-406400" lvl="2" marL="13716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i="1" sz="2800">
                <a:solidFill>
                  <a:srgbClr val="39C0BA"/>
                </a:solidFill>
              </a:defRPr>
            </a:lvl3pPr>
            <a:lvl4pPr indent="-406400" lvl="3" marL="18288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i="1" sz="2800">
                <a:solidFill>
                  <a:srgbClr val="39C0BA"/>
                </a:solidFill>
              </a:defRPr>
            </a:lvl4pPr>
            <a:lvl5pPr indent="-406400" lvl="4" marL="22860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i="1" sz="2800">
                <a:solidFill>
                  <a:srgbClr val="39C0BA"/>
                </a:solidFill>
              </a:defRPr>
            </a:lvl5pPr>
            <a:lvl6pPr indent="-406400" lvl="5" marL="27432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i="1" sz="2800">
                <a:solidFill>
                  <a:srgbClr val="39C0BA"/>
                </a:solidFill>
              </a:defRPr>
            </a:lvl6pPr>
            <a:lvl7pPr indent="-406400" lvl="6" marL="3200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i="1" sz="2800">
                <a:solidFill>
                  <a:srgbClr val="39C0BA"/>
                </a:solidFill>
              </a:defRPr>
            </a:lvl7pPr>
            <a:lvl8pPr indent="-406400" lvl="7" marL="36576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i="1" sz="2800">
                <a:solidFill>
                  <a:srgbClr val="39C0BA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i="1" sz="2800">
                <a:solidFill>
                  <a:srgbClr val="39C0BA"/>
                </a:solidFill>
              </a:defRPr>
            </a:lvl9pPr>
          </a:lstStyle>
          <a:p/>
        </p:txBody>
      </p:sp>
      <p:cxnSp>
        <p:nvCxnSpPr>
          <p:cNvPr id="19" name="Google Shape;19;p4"/>
          <p:cNvCxnSpPr/>
          <p:nvPr/>
        </p:nvCxnSpPr>
        <p:spPr>
          <a:xfrm>
            <a:off x="903825" y="-5944"/>
            <a:ext cx="0" cy="5149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Google Shape;20;p4"/>
          <p:cNvSpPr/>
          <p:nvPr/>
        </p:nvSpPr>
        <p:spPr>
          <a:xfrm>
            <a:off x="493600" y="2264138"/>
            <a:ext cx="820200" cy="6153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208000" y="2322129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b="1" sz="48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5"/>
          <p:cNvCxnSpPr/>
          <p:nvPr/>
        </p:nvCxnSpPr>
        <p:spPr>
          <a:xfrm>
            <a:off x="903825" y="-5944"/>
            <a:ext cx="0" cy="5149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Google Shape;24;p5"/>
          <p:cNvSpPr/>
          <p:nvPr/>
        </p:nvSpPr>
        <p:spPr>
          <a:xfrm>
            <a:off x="808725" y="600563"/>
            <a:ext cx="190200" cy="1428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769050" y="1396425"/>
            <a:ext cx="269400" cy="202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1165475" y="499481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165498" y="1200150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1165475" y="499481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1165475" y="1200150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671570" y="1200150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cxnSp>
        <p:nvCxnSpPr>
          <p:cNvPr id="32" name="Google Shape;32;p6"/>
          <p:cNvCxnSpPr/>
          <p:nvPr/>
        </p:nvCxnSpPr>
        <p:spPr>
          <a:xfrm>
            <a:off x="903825" y="-5944"/>
            <a:ext cx="0" cy="5149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" name="Google Shape;33;p6"/>
          <p:cNvSpPr/>
          <p:nvPr/>
        </p:nvSpPr>
        <p:spPr>
          <a:xfrm>
            <a:off x="808725" y="600563"/>
            <a:ext cx="190200" cy="1428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769050" y="1396425"/>
            <a:ext cx="269400" cy="202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1165475" y="499481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1165475" y="1255481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3692249" y="1255481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9" name="Google Shape;39;p7"/>
          <p:cNvSpPr txBox="1"/>
          <p:nvPr>
            <p:ph idx="3" type="body"/>
          </p:nvPr>
        </p:nvSpPr>
        <p:spPr>
          <a:xfrm>
            <a:off x="6219023" y="1255481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40" name="Google Shape;40;p7"/>
          <p:cNvCxnSpPr/>
          <p:nvPr/>
        </p:nvCxnSpPr>
        <p:spPr>
          <a:xfrm>
            <a:off x="903825" y="-5944"/>
            <a:ext cx="0" cy="5149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Google Shape;41;p7"/>
          <p:cNvSpPr/>
          <p:nvPr/>
        </p:nvSpPr>
        <p:spPr>
          <a:xfrm>
            <a:off x="808725" y="600563"/>
            <a:ext cx="190200" cy="1428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769050" y="1396425"/>
            <a:ext cx="269400" cy="202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1165475" y="499481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cxnSp>
        <p:nvCxnSpPr>
          <p:cNvPr id="45" name="Google Shape;45;p8"/>
          <p:cNvCxnSpPr/>
          <p:nvPr/>
        </p:nvCxnSpPr>
        <p:spPr>
          <a:xfrm>
            <a:off x="903825" y="-5944"/>
            <a:ext cx="0" cy="5149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Google Shape;46;p8"/>
          <p:cNvSpPr/>
          <p:nvPr/>
        </p:nvSpPr>
        <p:spPr>
          <a:xfrm>
            <a:off x="808725" y="600563"/>
            <a:ext cx="190200" cy="1428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idx="1" type="body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49" name="Google Shape;49;p9"/>
          <p:cNvCxnSpPr/>
          <p:nvPr/>
        </p:nvCxnSpPr>
        <p:spPr>
          <a:xfrm>
            <a:off x="903825" y="-5944"/>
            <a:ext cx="0" cy="5149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" name="Google Shape;50;p9"/>
          <p:cNvSpPr/>
          <p:nvPr/>
        </p:nvSpPr>
        <p:spPr>
          <a:xfrm>
            <a:off x="808650" y="4464638"/>
            <a:ext cx="190200" cy="1428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0"/>
          <p:cNvCxnSpPr/>
          <p:nvPr/>
        </p:nvCxnSpPr>
        <p:spPr>
          <a:xfrm>
            <a:off x="903825" y="-5944"/>
            <a:ext cx="0" cy="5149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10"/>
          <p:cNvSpPr/>
          <p:nvPr/>
        </p:nvSpPr>
        <p:spPr>
          <a:xfrm>
            <a:off x="808650" y="2500425"/>
            <a:ext cx="190200" cy="1428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2E303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65475" y="499481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65498" y="1200150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Reviews &amp; KNN</a:t>
            </a:r>
            <a:endParaRPr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Rebecca Rozansky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1165475" y="499481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About the dataset</a:t>
            </a:r>
            <a:endParaRPr sz="3600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1142998" y="793100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600"/>
              <a:buFont typeface="Quicksand"/>
              <a:buChar char="◦"/>
            </a:pPr>
            <a:r>
              <a:rPr lang="en" sz="2600"/>
              <a:t>The data was taken from Glassdoor about six different tech companies (apple, amazon, netflix, google, microsoft, and facebook) and </a:t>
            </a:r>
            <a:r>
              <a:rPr lang="en" sz="2600"/>
              <a:t>separated</a:t>
            </a:r>
            <a:r>
              <a:rPr lang="en" sz="2600"/>
              <a:t> into many different categories</a:t>
            </a:r>
            <a:endParaRPr sz="2600"/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</a:pPr>
            <a:r>
              <a:rPr lang="en" sz="2600"/>
              <a:t>Ex: company name, summary reviews, pros and cons, location of the company, overall rating stars, work balance stars, culture value stars, and senior management stars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1165475" y="499481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Issues with the Dataset</a:t>
            </a:r>
            <a:endParaRPr sz="3600"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1142998" y="1126150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◦"/>
            </a:pPr>
            <a:r>
              <a:rPr lang="en" sz="2600"/>
              <a:t>The size was 67,000 data points and forced me to wait a while for everything to load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◦"/>
            </a:pPr>
            <a:r>
              <a:rPr lang="en" sz="2600"/>
              <a:t>A lot of the responses were left blank in categories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◦"/>
            </a:pPr>
            <a:r>
              <a:rPr lang="en" sz="2600"/>
              <a:t>The companies weren’t equally distributed (26,000 Amazon reviews and 810 Netflix reviews)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1143000" y="659831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Scrubbing the Dataset</a:t>
            </a:r>
            <a:endParaRPr sz="3600"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1165498" y="1200150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◦"/>
            </a:pPr>
            <a:r>
              <a:rPr lang="en" sz="2600"/>
              <a:t>Since most of the data was qualitative I removed a lot of it: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▫"/>
            </a:pPr>
            <a:r>
              <a:rPr lang="en" sz="2600"/>
              <a:t>Ex: location, job title, date, etc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◦"/>
            </a:pPr>
            <a:r>
              <a:rPr lang="en" sz="2600"/>
              <a:t>Because I didn’t think that stars left on a review were enough data to properly use KNN, I used sentiment analysis to replace the reviews left with a number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1143000" y="583806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Sentiment Analysis</a:t>
            </a:r>
            <a:endParaRPr sz="3600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1142998" y="928800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◦"/>
            </a:pPr>
            <a:r>
              <a:rPr lang="en" sz="2600"/>
              <a:t>Sentiment analysis is the process of determining how positive or negative a certain phrase is by assigning that phrase a value from 1 to -1</a:t>
            </a:r>
            <a:endParaRPr sz="26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◦"/>
            </a:pPr>
            <a:r>
              <a:rPr lang="en"/>
              <a:t>Ex: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29741" l="49456" r="16498" t="58587"/>
          <a:stretch/>
        </p:blipFill>
        <p:spPr>
          <a:xfrm>
            <a:off x="1710025" y="3293325"/>
            <a:ext cx="6652627" cy="12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39675" l="0" r="49487" t="25655"/>
          <a:stretch/>
        </p:blipFill>
        <p:spPr>
          <a:xfrm>
            <a:off x="1057488" y="1214950"/>
            <a:ext cx="7029024" cy="27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165475" y="499481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How was the accuracy?</a:t>
            </a:r>
            <a:endParaRPr sz="3600"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6335476" y="1200150"/>
            <a:ext cx="2528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The highest accuracy was at a k-value of 143 with an accuracy of 45.23%</a:t>
            </a:r>
            <a:endParaRPr sz="2600"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35254" l="4941" r="54457" t="11028"/>
          <a:stretch/>
        </p:blipFill>
        <p:spPr>
          <a:xfrm>
            <a:off x="1093300" y="1200150"/>
            <a:ext cx="5006405" cy="37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165475" y="499481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Do reviews left for different companies differ drastically?</a:t>
            </a:r>
            <a:endParaRPr sz="2000"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5385700" y="1200150"/>
            <a:ext cx="3614100" cy="38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The happiest employees worked at Facebook (4.5 stars was the average) and the most miserable employees worked at Netflix (3.4 was the average)</a:t>
            </a:r>
            <a:endParaRPr sz="2600"/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31656" l="5617" r="52835" t="13668"/>
          <a:stretch/>
        </p:blipFill>
        <p:spPr>
          <a:xfrm>
            <a:off x="760250" y="1200150"/>
            <a:ext cx="4554739" cy="337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1165500" y="548831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Conclusion</a:t>
            </a:r>
            <a:endParaRPr sz="3600"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1165498" y="1200150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◦"/>
            </a:pPr>
            <a:r>
              <a:rPr lang="en" sz="2600"/>
              <a:t>Even though I only achieved 45% accuracy, the KNN model worked three times better than simply guessing the company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◦"/>
            </a:pPr>
            <a:r>
              <a:rPr lang="en" sz="2600"/>
              <a:t>Working for Amazon and Netflix seems like a bad idea and try to get a job at Facebook</a:t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