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9" r:id="rId5"/>
    <p:sldId id="258" r:id="rId6"/>
    <p:sldId id="260" r:id="rId7"/>
    <p:sldId id="263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149" autoAdjust="0"/>
    <p:restoredTop sz="86451" autoAdjust="0"/>
  </p:normalViewPr>
  <p:slideViewPr>
    <p:cSldViewPr snapToGrid="0">
      <p:cViewPr varScale="1">
        <p:scale>
          <a:sx n="74" d="100"/>
          <a:sy n="74" d="100"/>
        </p:scale>
        <p:origin x="62" y="115"/>
      </p:cViewPr>
      <p:guideLst/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8880EF-0864-4369-A2DE-47ED1B633660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A5E2D-9934-4815-9A49-CA8C1E87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9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8880EF-0864-4369-A2DE-47ED1B633660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A5E2D-9934-4815-9A49-CA8C1E87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85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1" y="685800"/>
            <a:ext cx="2666999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85800"/>
            <a:ext cx="7813431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8880EF-0864-4369-A2DE-47ED1B633660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A5E2D-9934-4815-9A49-CA8C1E87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9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8880EF-0864-4369-A2DE-47ED1B633660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A5E2D-9934-4815-9A49-CA8C1E87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49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8880EF-0864-4369-A2DE-47ED1B633660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A5E2D-9934-4815-9A49-CA8C1E87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05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295400"/>
            <a:ext cx="5240215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7385" y="1295400"/>
            <a:ext cx="5240215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8880EF-0864-4369-A2DE-47ED1B633660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A5E2D-9934-4815-9A49-CA8C1E87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46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8880EF-0864-4369-A2DE-47ED1B633660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A5E2D-9934-4815-9A49-CA8C1E87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44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8880EF-0864-4369-A2DE-47ED1B633660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A5E2D-9934-4815-9A49-CA8C1E87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34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8880EF-0864-4369-A2DE-47ED1B633660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A5E2D-9934-4815-9A49-CA8C1E87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03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8880EF-0864-4369-A2DE-47ED1B633660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A5E2D-9934-4815-9A49-CA8C1E87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29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8880EF-0864-4369-A2DE-47ED1B633660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A5E2D-9934-4815-9A49-CA8C1E87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4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85800"/>
            <a:ext cx="1066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nb-NO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0668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698880EF-0864-4369-A2DE-47ED1B633660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51200" y="6248400"/>
            <a:ext cx="690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261600" y="6248400"/>
            <a:ext cx="101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+mn-lt"/>
              </a:defRPr>
            </a:lvl1pPr>
          </a:lstStyle>
          <a:p>
            <a:fld id="{E27A5E2D-9934-4815-9A49-CA8C1E87B230}" type="slidenum">
              <a:rPr lang="en-US" smtClean="0"/>
              <a:t>‹#›</a:t>
            </a:fld>
            <a:endParaRPr lang="en-US"/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735" y="194976"/>
            <a:ext cx="1999135" cy="39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53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000">
          <a:solidFill>
            <a:srgbClr val="859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778F"/>
          </a:solidFill>
          <a:latin typeface="Helvetica Neue" pitchFamily="-6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778F"/>
          </a:solidFill>
          <a:latin typeface="Helvetica Neue" pitchFamily="-6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778F"/>
          </a:solidFill>
          <a:latin typeface="Helvetica Neue" pitchFamily="-6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778F"/>
          </a:solidFill>
          <a:latin typeface="Helvetica Neue" pitchFamily="-6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778F"/>
          </a:solidFill>
          <a:latin typeface="Helvetica Neue" pitchFamily="-6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778F"/>
          </a:solidFill>
          <a:latin typeface="Helvetica Neue" pitchFamily="-6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778F"/>
          </a:solidFill>
          <a:latin typeface="Helvetica Neue" pitchFamily="-6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778F"/>
          </a:solidFill>
          <a:latin typeface="Helvetica Neue" pitchFamily="-6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7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3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gnesj/DemoImageApplic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resinsight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err="1" smtClean="0"/>
              <a:t>AppFwk</a:t>
            </a: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Efficient application development using </a:t>
            </a:r>
            <a:r>
              <a:rPr lang="en-US" noProof="0" dirty="0" err="1" smtClean="0"/>
              <a:t>Qt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Magne Sjaastad</a:t>
            </a:r>
          </a:p>
          <a:p>
            <a:r>
              <a:rPr lang="en-US" noProof="0" dirty="0" smtClean="0"/>
              <a:t>February 2015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8049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Basic image filtering application </a:t>
            </a:r>
            <a:r>
              <a:rPr lang="nb-NO" dirty="0"/>
              <a:t>using the </a:t>
            </a:r>
            <a:r>
              <a:rPr lang="nb-NO" dirty="0" smtClean="0"/>
              <a:t>AppFwk</a:t>
            </a:r>
          </a:p>
          <a:p>
            <a:pPr lvl="1"/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://github.com/magnesj/DemoImageApplication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80346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Motivation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err="1" smtClean="0"/>
              <a:t>Qt</a:t>
            </a:r>
            <a:r>
              <a:rPr lang="en-US" noProof="0" dirty="0" smtClean="0"/>
              <a:t> offers a framework for application development</a:t>
            </a:r>
          </a:p>
          <a:p>
            <a:pPr lvl="1"/>
            <a:r>
              <a:rPr lang="en-US" noProof="0" dirty="0" smtClean="0"/>
              <a:t>Requires hand coded UI and IO of user data</a:t>
            </a:r>
          </a:p>
          <a:p>
            <a:r>
              <a:rPr lang="en-US" noProof="0" dirty="0" smtClean="0"/>
              <a:t>Most applications has a project data model(user input data)</a:t>
            </a:r>
          </a:p>
          <a:p>
            <a:pPr lvl="1"/>
            <a:r>
              <a:rPr lang="en-US" noProof="0" dirty="0" smtClean="0"/>
              <a:t>UI to manipulate project data model</a:t>
            </a:r>
          </a:p>
          <a:p>
            <a:pPr lvl="1"/>
            <a:r>
              <a:rPr lang="en-US" noProof="0" dirty="0" smtClean="0"/>
              <a:t>IO to read and write project data model</a:t>
            </a:r>
          </a:p>
          <a:p>
            <a:r>
              <a:rPr lang="en-US" noProof="0" dirty="0" smtClean="0"/>
              <a:t>We wanted a framework to take care of repetitive UI and IO tasks</a:t>
            </a:r>
          </a:p>
          <a:p>
            <a:pPr lvl="1"/>
            <a:r>
              <a:rPr lang="en-US" noProof="0" dirty="0" smtClean="0"/>
              <a:t>Reduce bugs in UI- and IO-related code</a:t>
            </a:r>
          </a:p>
          <a:p>
            <a:pPr lvl="1"/>
            <a:r>
              <a:rPr lang="en-US" noProof="0" dirty="0" smtClean="0"/>
              <a:t>Focus on application data and logic</a:t>
            </a:r>
          </a:p>
          <a:p>
            <a:pPr lvl="1"/>
            <a:r>
              <a:rPr lang="en-US" noProof="0" dirty="0" smtClean="0"/>
              <a:t>Reduce code size</a:t>
            </a:r>
          </a:p>
          <a:p>
            <a:pPr lvl="1"/>
            <a:r>
              <a:rPr lang="en-US" noProof="0" dirty="0" smtClean="0"/>
              <a:t>Efficient prototyping</a:t>
            </a:r>
          </a:p>
          <a:p>
            <a:pPr lvl="1"/>
            <a:r>
              <a:rPr lang="en-US" noProof="0" dirty="0" smtClean="0"/>
              <a:t>Simplify maintenance</a:t>
            </a:r>
          </a:p>
        </p:txBody>
      </p:sp>
    </p:spTree>
    <p:extLst>
      <p:ext uri="{BB962C8B-B14F-4D97-AF65-F5344CB8AC3E}">
        <p14:creationId xmlns:p14="http://schemas.microsoft.com/office/powerpoint/2010/main" val="2620033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err="1" smtClean="0"/>
              <a:t>AppFwk</a:t>
            </a:r>
            <a:r>
              <a:rPr lang="en-US" noProof="0" dirty="0" smtClean="0"/>
              <a:t> Modules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err="1" smtClean="0"/>
              <a:t>cafProjectDataModel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PdmObjects</a:t>
            </a:r>
            <a:r>
              <a:rPr lang="en-US" noProof="0" dirty="0" smtClean="0"/>
              <a:t> with data in </a:t>
            </a:r>
            <a:r>
              <a:rPr lang="en-US" noProof="0" dirty="0" err="1" smtClean="0"/>
              <a:t>PdmFields</a:t>
            </a:r>
            <a:endParaRPr lang="en-US" b="1" noProof="0" dirty="0" smtClean="0"/>
          </a:p>
          <a:p>
            <a:pPr lvl="1"/>
            <a:r>
              <a:rPr lang="en-US" noProof="0" dirty="0" smtClean="0"/>
              <a:t>Automated Xml-based IO of </a:t>
            </a:r>
            <a:r>
              <a:rPr lang="en-US" noProof="0" dirty="0" err="1" smtClean="0"/>
              <a:t>PdmObjects</a:t>
            </a:r>
            <a:endParaRPr lang="en-US" noProof="0" dirty="0" smtClean="0"/>
          </a:p>
          <a:p>
            <a:r>
              <a:rPr lang="en-US" noProof="0" dirty="0" err="1" smtClean="0"/>
              <a:t>cafUserInterface</a:t>
            </a:r>
            <a:endParaRPr lang="en-US" noProof="0" dirty="0" smtClean="0"/>
          </a:p>
          <a:p>
            <a:pPr lvl="1"/>
            <a:r>
              <a:rPr lang="en-US" noProof="0" dirty="0" smtClean="0"/>
              <a:t>Automated object property editor</a:t>
            </a:r>
          </a:p>
          <a:p>
            <a:pPr lvl="1"/>
            <a:r>
              <a:rPr lang="en-US" noProof="0" dirty="0" smtClean="0"/>
              <a:t>Automated object tree</a:t>
            </a:r>
          </a:p>
          <a:p>
            <a:pPr lvl="1"/>
            <a:r>
              <a:rPr lang="en-US" noProof="0" dirty="0" smtClean="0"/>
              <a:t>Streamlined response to data </a:t>
            </a:r>
            <a:r>
              <a:rPr lang="en-US" noProof="0" dirty="0" smtClean="0"/>
              <a:t>changes</a:t>
            </a:r>
          </a:p>
          <a:p>
            <a:pPr lvl="1"/>
            <a:r>
              <a:rPr lang="nb-NO" dirty="0" smtClean="0"/>
              <a:t>Support for multiple editors on same data</a:t>
            </a:r>
            <a:endParaRPr lang="en-US" noProof="0" dirty="0" smtClean="0"/>
          </a:p>
          <a:p>
            <a:r>
              <a:rPr lang="en-US" noProof="0" dirty="0" err="1" smtClean="0"/>
              <a:t>cafCommands</a:t>
            </a:r>
            <a:endParaRPr lang="en-US" noProof="0" dirty="0" smtClean="0"/>
          </a:p>
          <a:p>
            <a:pPr lvl="1"/>
            <a:r>
              <a:rPr lang="en-US" noProof="0" dirty="0" smtClean="0"/>
              <a:t>Automated undo/redo for </a:t>
            </a:r>
            <a:r>
              <a:rPr lang="en-US" noProof="0" dirty="0" err="1" smtClean="0"/>
              <a:t>PdmObject</a:t>
            </a:r>
            <a:r>
              <a:rPr lang="en-US" noProof="0" dirty="0" smtClean="0"/>
              <a:t> changes (initiated from UI)</a:t>
            </a:r>
          </a:p>
        </p:txBody>
      </p:sp>
    </p:spTree>
    <p:extLst>
      <p:ext uri="{BB962C8B-B14F-4D97-AF65-F5344CB8AC3E}">
        <p14:creationId xmlns:p14="http://schemas.microsoft.com/office/powerpoint/2010/main" val="3432793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PdmField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Class </a:t>
            </a:r>
            <a:r>
              <a:rPr lang="en-US" noProof="0" dirty="0" smtClean="0"/>
              <a:t>members of </a:t>
            </a:r>
            <a:r>
              <a:rPr lang="en-US" noProof="0" dirty="0" err="1" smtClean="0"/>
              <a:t>PdmObjects</a:t>
            </a:r>
            <a:r>
              <a:rPr lang="en-US" noProof="0" dirty="0" smtClean="0"/>
              <a:t> </a:t>
            </a:r>
            <a:r>
              <a:rPr lang="en-US" noProof="0" dirty="0" smtClean="0"/>
              <a:t>are encapsulated in fields (</a:t>
            </a:r>
            <a:r>
              <a:rPr lang="en-US" noProof="0" dirty="0" err="1" smtClean="0"/>
              <a:t>PdmField</a:t>
            </a:r>
            <a:r>
              <a:rPr lang="en-US" noProof="0" dirty="0" smtClean="0"/>
              <a:t>)</a:t>
            </a:r>
          </a:p>
          <a:p>
            <a:pPr lvl="1"/>
            <a:r>
              <a:rPr lang="en-US" noProof="0" dirty="0" smtClean="0"/>
              <a:t>Examples</a:t>
            </a:r>
          </a:p>
          <a:p>
            <a:pPr lvl="2"/>
            <a:r>
              <a:rPr lang="en-US" noProof="0" dirty="0" err="1" smtClean="0"/>
              <a:t>caf</a:t>
            </a:r>
            <a:r>
              <a:rPr lang="en-US" noProof="0" dirty="0" smtClean="0"/>
              <a:t>::</a:t>
            </a:r>
            <a:r>
              <a:rPr lang="en-US" noProof="0" dirty="0" err="1" smtClean="0"/>
              <a:t>PdmField</a:t>
            </a:r>
            <a:r>
              <a:rPr lang="en-US" noProof="0" dirty="0" smtClean="0"/>
              <a:t>&lt;</a:t>
            </a:r>
            <a:r>
              <a:rPr lang="en-US" noProof="0" dirty="0" err="1" smtClean="0"/>
              <a:t>QString</a:t>
            </a:r>
            <a:r>
              <a:rPr lang="en-US" noProof="0" dirty="0" smtClean="0"/>
              <a:t>&gt; name;</a:t>
            </a:r>
          </a:p>
          <a:p>
            <a:pPr lvl="2"/>
            <a:r>
              <a:rPr lang="en-US" noProof="0" dirty="0" err="1" smtClean="0"/>
              <a:t>caf</a:t>
            </a:r>
            <a:r>
              <a:rPr lang="en-US" noProof="0" dirty="0" smtClean="0"/>
              <a:t>::</a:t>
            </a:r>
            <a:r>
              <a:rPr lang="en-US" noProof="0" dirty="0" err="1" smtClean="0"/>
              <a:t>PdmField</a:t>
            </a:r>
            <a:r>
              <a:rPr lang="en-US" noProof="0" dirty="0" smtClean="0"/>
              <a:t>&lt;</a:t>
            </a:r>
            <a:r>
              <a:rPr lang="en-US" noProof="0" dirty="0" err="1" smtClean="0"/>
              <a:t>int</a:t>
            </a:r>
            <a:r>
              <a:rPr lang="en-US" noProof="0" dirty="0" smtClean="0"/>
              <a:t>&gt; </a:t>
            </a:r>
            <a:r>
              <a:rPr lang="en-US" noProof="0" dirty="0" err="1" smtClean="0"/>
              <a:t>intValue</a:t>
            </a:r>
            <a:r>
              <a:rPr lang="en-US" noProof="0" dirty="0" smtClean="0"/>
              <a:t>;</a:t>
            </a:r>
          </a:p>
          <a:p>
            <a:pPr lvl="2"/>
            <a:r>
              <a:rPr lang="en-US" noProof="0" dirty="0" err="1" smtClean="0"/>
              <a:t>caf</a:t>
            </a:r>
            <a:r>
              <a:rPr lang="en-US" noProof="0" dirty="0" smtClean="0"/>
              <a:t>::</a:t>
            </a:r>
            <a:r>
              <a:rPr lang="en-US" noProof="0" dirty="0" err="1" smtClean="0"/>
              <a:t>PdmField</a:t>
            </a:r>
            <a:r>
              <a:rPr lang="en-US" noProof="0" dirty="0" smtClean="0"/>
              <a:t>&lt;float&gt; </a:t>
            </a:r>
            <a:r>
              <a:rPr lang="en-US" noProof="0" dirty="0" err="1" smtClean="0"/>
              <a:t>floatValue</a:t>
            </a:r>
            <a:r>
              <a:rPr lang="en-US" noProof="0" dirty="0" smtClean="0"/>
              <a:t>;</a:t>
            </a:r>
          </a:p>
          <a:p>
            <a:pPr lvl="1"/>
            <a:r>
              <a:rPr lang="en-US" noProof="0" dirty="0" smtClean="0"/>
              <a:t>Can also wrap an enumerated value</a:t>
            </a:r>
          </a:p>
          <a:p>
            <a:r>
              <a:rPr lang="en-US" noProof="0" dirty="0" smtClean="0"/>
              <a:t>A </a:t>
            </a:r>
            <a:r>
              <a:rPr lang="en-US" noProof="0" dirty="0" err="1" smtClean="0"/>
              <a:t>PdmField</a:t>
            </a:r>
            <a:r>
              <a:rPr lang="en-US" b="1" noProof="0" dirty="0" smtClean="0"/>
              <a:t> </a:t>
            </a:r>
            <a:r>
              <a:rPr lang="en-US" noProof="0" dirty="0" smtClean="0"/>
              <a:t>has meta data describing appearance and behavior</a:t>
            </a:r>
          </a:p>
          <a:p>
            <a:pPr lvl="1"/>
            <a:r>
              <a:rPr lang="en-US" noProof="0" dirty="0" smtClean="0"/>
              <a:t>Keyword on file</a:t>
            </a:r>
          </a:p>
          <a:p>
            <a:pPr lvl="1"/>
            <a:r>
              <a:rPr lang="en-US" noProof="0" dirty="0" smtClean="0"/>
              <a:t>UI-label</a:t>
            </a:r>
          </a:p>
          <a:p>
            <a:pPr lvl="1"/>
            <a:r>
              <a:rPr lang="en-US" noProof="0" dirty="0" smtClean="0"/>
              <a:t>Icon, What’s this, Tooltip, …</a:t>
            </a:r>
          </a:p>
        </p:txBody>
      </p:sp>
    </p:spTree>
    <p:extLst>
      <p:ext uri="{BB962C8B-B14F-4D97-AF65-F5344CB8AC3E}">
        <p14:creationId xmlns:p14="http://schemas.microsoft.com/office/powerpoint/2010/main" val="2665405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PdmObject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Project data model object</a:t>
            </a:r>
          </a:p>
          <a:p>
            <a:pPr lvl="1"/>
            <a:r>
              <a:rPr lang="en-US" noProof="0" dirty="0" smtClean="0"/>
              <a:t>Container of </a:t>
            </a:r>
            <a:r>
              <a:rPr lang="en-US" noProof="0" dirty="0" err="1" smtClean="0"/>
              <a:t>PdmFields</a:t>
            </a:r>
            <a:endParaRPr lang="en-US" noProof="0" dirty="0" smtClean="0"/>
          </a:p>
          <a:p>
            <a:pPr lvl="2"/>
            <a:r>
              <a:rPr lang="en-US" noProof="0" dirty="0" smtClean="0"/>
              <a:t>Provides a list of </a:t>
            </a:r>
            <a:r>
              <a:rPr lang="en-US" noProof="0" dirty="0" err="1" smtClean="0"/>
              <a:t>PdmFields</a:t>
            </a:r>
            <a:r>
              <a:rPr lang="en-US" noProof="0" dirty="0" smtClean="0"/>
              <a:t> to UI and IO</a:t>
            </a:r>
          </a:p>
          <a:p>
            <a:pPr lvl="1"/>
            <a:r>
              <a:rPr lang="en-US" noProof="0" dirty="0" smtClean="0"/>
              <a:t>Controls UI of </a:t>
            </a:r>
            <a:r>
              <a:rPr lang="en-US" noProof="0" dirty="0" err="1" smtClean="0"/>
              <a:t>PdmFields</a:t>
            </a:r>
            <a:endParaRPr lang="en-US" noProof="0" dirty="0" smtClean="0"/>
          </a:p>
          <a:p>
            <a:pPr lvl="2"/>
            <a:r>
              <a:rPr lang="en-US" noProof="0" dirty="0" smtClean="0"/>
              <a:t>Can control field visibility and grouping</a:t>
            </a:r>
          </a:p>
          <a:p>
            <a:pPr lvl="2"/>
            <a:r>
              <a:rPr lang="en-US" noProof="0" dirty="0" smtClean="0"/>
              <a:t>Can compose selection lists for Combo box (and similar)</a:t>
            </a:r>
          </a:p>
          <a:p>
            <a:pPr lvl="2"/>
            <a:r>
              <a:rPr lang="en-US" noProof="0" dirty="0" smtClean="0"/>
              <a:t>…</a:t>
            </a:r>
          </a:p>
          <a:p>
            <a:pPr lvl="1"/>
            <a:r>
              <a:rPr lang="en-US" noProof="0" dirty="0" smtClean="0"/>
              <a:t>Handles </a:t>
            </a:r>
            <a:r>
              <a:rPr lang="en-US" b="1" noProof="0" dirty="0" err="1" smtClean="0"/>
              <a:t>fieldChangedByUi</a:t>
            </a:r>
            <a:r>
              <a:rPr lang="en-US" noProof="0" dirty="0" smtClean="0"/>
              <a:t>()</a:t>
            </a:r>
          </a:p>
          <a:p>
            <a:pPr lvl="1"/>
            <a:r>
              <a:rPr lang="en-US" noProof="0" dirty="0" smtClean="0"/>
              <a:t>Meta data describing appearance and behavior</a:t>
            </a:r>
          </a:p>
          <a:p>
            <a:pPr lvl="2"/>
            <a:r>
              <a:rPr lang="en-US" noProof="0" dirty="0" smtClean="0"/>
              <a:t>Keyword on file</a:t>
            </a:r>
          </a:p>
          <a:p>
            <a:pPr lvl="2"/>
            <a:r>
              <a:rPr lang="en-US" noProof="0" dirty="0" smtClean="0"/>
              <a:t>UI-name</a:t>
            </a:r>
          </a:p>
          <a:p>
            <a:pPr lvl="2"/>
            <a:r>
              <a:rPr lang="en-US" noProof="0" dirty="0" smtClean="0"/>
              <a:t>Icon, What’s this, Tooltip, …</a:t>
            </a:r>
          </a:p>
        </p:txBody>
      </p:sp>
    </p:spTree>
    <p:extLst>
      <p:ext uri="{BB962C8B-B14F-4D97-AF65-F5344CB8AC3E}">
        <p14:creationId xmlns:p14="http://schemas.microsoft.com/office/powerpoint/2010/main" val="3667350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Project Data Model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err="1" smtClean="0"/>
              <a:t>PdmDocument</a:t>
            </a:r>
            <a:endParaRPr lang="en-US" noProof="0" dirty="0" smtClean="0"/>
          </a:p>
          <a:p>
            <a:pPr lvl="1"/>
            <a:r>
              <a:rPr lang="en-US" noProof="0" dirty="0" smtClean="0"/>
              <a:t>Serves as root for data to be persisted in Xml</a:t>
            </a:r>
          </a:p>
          <a:p>
            <a:pPr lvl="1"/>
            <a:r>
              <a:rPr lang="en-US" noProof="0" dirty="0" smtClean="0"/>
              <a:t>Derived from </a:t>
            </a:r>
            <a:r>
              <a:rPr lang="en-US" noProof="0" dirty="0" err="1" smtClean="0"/>
              <a:t>PdmObject</a:t>
            </a:r>
            <a:endParaRPr lang="en-US" noProof="0" dirty="0" smtClean="0"/>
          </a:p>
          <a:p>
            <a:pPr lvl="1"/>
            <a:r>
              <a:rPr lang="en-US" noProof="0" dirty="0" smtClean="0"/>
              <a:t>Contains children (app specific objects) in a </a:t>
            </a:r>
            <a:r>
              <a:rPr lang="en-US" noProof="0" dirty="0" err="1" smtClean="0"/>
              <a:t>PdmPointersField</a:t>
            </a:r>
            <a:endParaRPr lang="en-US" noProof="0" dirty="0" smtClean="0"/>
          </a:p>
          <a:p>
            <a:r>
              <a:rPr lang="en-US" noProof="0" dirty="0" err="1" smtClean="0"/>
              <a:t>PdmPointersField</a:t>
            </a:r>
            <a:r>
              <a:rPr lang="en-US" noProof="0" dirty="0" smtClean="0"/>
              <a:t>&lt;</a:t>
            </a:r>
            <a:r>
              <a:rPr lang="en-US" noProof="0" dirty="0" err="1" smtClean="0"/>
              <a:t>PdmObject</a:t>
            </a:r>
            <a:r>
              <a:rPr lang="en-US" noProof="0" dirty="0" smtClean="0"/>
              <a:t>-derived class*&gt;</a:t>
            </a:r>
          </a:p>
          <a:p>
            <a:pPr lvl="1"/>
            <a:r>
              <a:rPr lang="en-US" noProof="0" dirty="0" smtClean="0"/>
              <a:t>Collection class for pointers to child objects</a:t>
            </a:r>
          </a:p>
          <a:p>
            <a:r>
              <a:rPr lang="en-US" noProof="0" dirty="0" err="1" smtClean="0"/>
              <a:t>PdmField</a:t>
            </a:r>
            <a:r>
              <a:rPr lang="en-US" noProof="0" dirty="0" smtClean="0"/>
              <a:t>&lt;</a:t>
            </a:r>
            <a:r>
              <a:rPr lang="en-US" noProof="0" dirty="0" err="1" smtClean="0"/>
              <a:t>PdmObject</a:t>
            </a:r>
            <a:r>
              <a:rPr lang="en-US" noProof="0" dirty="0" smtClean="0"/>
              <a:t>-derived class*&gt;</a:t>
            </a:r>
          </a:p>
          <a:p>
            <a:pPr lvl="1"/>
            <a:r>
              <a:rPr lang="en-US" noProof="0" dirty="0" smtClean="0"/>
              <a:t>Encapsulation of a pointer to a single child object</a:t>
            </a:r>
          </a:p>
          <a:p>
            <a:endParaRPr lang="en-US" noProof="0" dirty="0" smtClean="0"/>
          </a:p>
          <a:p>
            <a:r>
              <a:rPr lang="en-US" noProof="0" dirty="0" smtClean="0"/>
              <a:t>A </a:t>
            </a:r>
            <a:r>
              <a:rPr lang="en-US" noProof="0" dirty="0" err="1" smtClean="0"/>
              <a:t>PdmDocument</a:t>
            </a:r>
            <a:r>
              <a:rPr lang="en-US" noProof="0" dirty="0" smtClean="0"/>
              <a:t> can be saved to and loaded from Xml</a:t>
            </a:r>
          </a:p>
          <a:p>
            <a:pPr lvl="1"/>
            <a:r>
              <a:rPr lang="en-US" noProof="0" dirty="0" err="1" smtClean="0"/>
              <a:t>PdmDocument</a:t>
            </a:r>
            <a:r>
              <a:rPr lang="en-US" noProof="0" dirty="0" smtClean="0"/>
              <a:t>::</a:t>
            </a:r>
            <a:r>
              <a:rPr lang="en-US" noProof="0" dirty="0" err="1" smtClean="0"/>
              <a:t>writeFile</a:t>
            </a:r>
            <a:r>
              <a:rPr lang="en-US" noProof="0" dirty="0" smtClean="0"/>
              <a:t>()</a:t>
            </a:r>
          </a:p>
          <a:p>
            <a:pPr lvl="1"/>
            <a:r>
              <a:rPr lang="en-US" noProof="0" dirty="0" err="1" smtClean="0"/>
              <a:t>PdmDocument</a:t>
            </a:r>
            <a:r>
              <a:rPr lang="en-US" noProof="0" dirty="0" smtClean="0"/>
              <a:t>::</a:t>
            </a:r>
            <a:r>
              <a:rPr lang="en-US" noProof="0" dirty="0" err="1" smtClean="0"/>
              <a:t>readFile</a:t>
            </a:r>
            <a:r>
              <a:rPr lang="en-US" noProof="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86029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UI editors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err="1" smtClean="0"/>
              <a:t>PdmUiTreeView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Qt</a:t>
            </a:r>
            <a:r>
              <a:rPr lang="en-US" noProof="0" dirty="0" smtClean="0"/>
              <a:t> widget that displays the </a:t>
            </a:r>
            <a:r>
              <a:rPr lang="en-US" noProof="0" dirty="0" err="1" smtClean="0"/>
              <a:t>PdmObject</a:t>
            </a:r>
            <a:r>
              <a:rPr lang="en-US" noProof="0" dirty="0" smtClean="0"/>
              <a:t> tree starting at a specified </a:t>
            </a:r>
            <a:r>
              <a:rPr lang="en-US" noProof="0" dirty="0" smtClean="0"/>
              <a:t>root</a:t>
            </a:r>
          </a:p>
          <a:p>
            <a:r>
              <a:rPr lang="en-US" noProof="0" dirty="0" err="1" smtClean="0"/>
              <a:t>PdmUiPropertyView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Qt</a:t>
            </a:r>
            <a:r>
              <a:rPr lang="en-US" noProof="0" dirty="0" smtClean="0"/>
              <a:t> widget able to edit the contents of a </a:t>
            </a:r>
            <a:r>
              <a:rPr lang="en-US" noProof="0" dirty="0" err="1" smtClean="0"/>
              <a:t>PdmObject</a:t>
            </a:r>
            <a:endParaRPr lang="en-US" noProof="0" dirty="0" smtClean="0"/>
          </a:p>
          <a:p>
            <a:pPr lvl="1"/>
            <a:endParaRPr lang="nb-NO" dirty="0"/>
          </a:p>
          <a:p>
            <a:r>
              <a:rPr lang="nb-NO" noProof="0" dirty="0" smtClean="0"/>
              <a:t>Support for multiple editors on same data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933485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AppFwk</a:t>
            </a:r>
            <a:r>
              <a:rPr lang="en-US" noProof="0" dirty="0" smtClean="0"/>
              <a:t> - Status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Currently used in several applications developed by </a:t>
            </a:r>
            <a:r>
              <a:rPr lang="en-US" noProof="0" dirty="0" err="1" smtClean="0"/>
              <a:t>Ceetron</a:t>
            </a:r>
            <a:r>
              <a:rPr lang="en-US" noProof="0" dirty="0" smtClean="0"/>
              <a:t> Solutions</a:t>
            </a:r>
          </a:p>
          <a:p>
            <a:r>
              <a:rPr lang="en-US" noProof="0" dirty="0" smtClean="0"/>
              <a:t>Available under GPL and LGPL licenses</a:t>
            </a:r>
          </a:p>
          <a:p>
            <a:r>
              <a:rPr lang="en-US" noProof="0" dirty="0" smtClean="0"/>
              <a:t>No official release policy, distributed as part of project deliveries</a:t>
            </a:r>
          </a:p>
        </p:txBody>
      </p:sp>
    </p:spTree>
    <p:extLst>
      <p:ext uri="{BB962C8B-B14F-4D97-AF65-F5344CB8AC3E}">
        <p14:creationId xmlns:p14="http://schemas.microsoft.com/office/powerpoint/2010/main" val="1890561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ResInsight</a:t>
            </a:r>
            <a:endParaRPr lang="nb-NO" dirty="0" smtClean="0"/>
          </a:p>
          <a:p>
            <a:pPr lvl="1"/>
            <a:r>
              <a:rPr lang="nb-NO" dirty="0" smtClean="0"/>
              <a:t>Visualization and interpretation tool for large reservoir </a:t>
            </a:r>
            <a:r>
              <a:rPr lang="nb-NO" dirty="0" smtClean="0"/>
              <a:t>models</a:t>
            </a:r>
          </a:p>
          <a:p>
            <a:pPr lvl="1"/>
            <a:r>
              <a:rPr lang="nb-NO" dirty="0" smtClean="0"/>
              <a:t>GPL project for Statoil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://resinsight.org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nb-NO" dirty="0"/>
          </a:p>
          <a:p>
            <a:r>
              <a:rPr lang="nb-NO" dirty="0" smtClean="0"/>
              <a:t>Rapid Modeller</a:t>
            </a:r>
          </a:p>
          <a:p>
            <a:pPr lvl="1"/>
            <a:r>
              <a:rPr lang="nb-NO" dirty="0" smtClean="0"/>
              <a:t>Modeller for framed structures (nodes and elements)</a:t>
            </a:r>
          </a:p>
          <a:p>
            <a:pPr lvl="1"/>
            <a:r>
              <a:rPr lang="nb-NO" dirty="0" smtClean="0"/>
              <a:t>Offshore constructions, bridges, large stadium roof constructions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66690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eSolMal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Helvetica Neue"/>
        <a:ea typeface=""/>
        <a:cs typeface=""/>
      </a:majorFont>
      <a:minorFont>
        <a:latin typeface="Helvetica Ne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b-NO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b-NO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00000"/>
        </a:dk2>
        <a:lt2>
          <a:srgbClr val="CAC7CF"/>
        </a:lt2>
        <a:accent1>
          <a:srgbClr val="C8CED2"/>
        </a:accent1>
        <a:accent2>
          <a:srgbClr val="FF9825"/>
        </a:accent2>
        <a:accent3>
          <a:srgbClr val="FFFFFF"/>
        </a:accent3>
        <a:accent4>
          <a:srgbClr val="000000"/>
        </a:accent4>
        <a:accent5>
          <a:srgbClr val="E0E3E5"/>
        </a:accent5>
        <a:accent6>
          <a:srgbClr val="E78920"/>
        </a:accent6>
        <a:hlink>
          <a:srgbClr val="0EA9FF"/>
        </a:hlink>
        <a:folHlink>
          <a:srgbClr val="92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CeeSolMal</Template>
  <TotalTime>136</TotalTime>
  <Words>419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Helvetica Neue</vt:lpstr>
      <vt:lpstr>CeeSolMal</vt:lpstr>
      <vt:lpstr>AppFwk  Efficient application development using Qt</vt:lpstr>
      <vt:lpstr>Motivation</vt:lpstr>
      <vt:lpstr>AppFwk Modules</vt:lpstr>
      <vt:lpstr>PdmField</vt:lpstr>
      <vt:lpstr>PdmObject</vt:lpstr>
      <vt:lpstr>Project Data Model</vt:lpstr>
      <vt:lpstr>UI editors</vt:lpstr>
      <vt:lpstr>AppFwk - Status</vt:lpstr>
      <vt:lpstr>References</vt:lpstr>
      <vt:lpstr>Demonstration</vt:lpstr>
    </vt:vector>
  </TitlesOfParts>
  <Company>EMGS 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 application framework</dc:title>
  <dc:creator>Magne Sjaastad</dc:creator>
  <cp:lastModifiedBy>Magne Sjaastad</cp:lastModifiedBy>
  <cp:revision>22</cp:revision>
  <dcterms:created xsi:type="dcterms:W3CDTF">2015-02-19T09:54:44Z</dcterms:created>
  <dcterms:modified xsi:type="dcterms:W3CDTF">2015-02-25T07:13:42Z</dcterms:modified>
</cp:coreProperties>
</file>