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5" r:id="rId2"/>
  </p:sldMasterIdLst>
  <p:notesMasterIdLst>
    <p:notesMasterId r:id="rId45"/>
  </p:notesMasterIdLst>
  <p:handoutMasterIdLst>
    <p:handoutMasterId r:id="rId46"/>
  </p:handoutMasterIdLst>
  <p:sldIdLst>
    <p:sldId id="256" r:id="rId3"/>
    <p:sldId id="690" r:id="rId4"/>
    <p:sldId id="775" r:id="rId5"/>
    <p:sldId id="779" r:id="rId6"/>
    <p:sldId id="776" r:id="rId7"/>
    <p:sldId id="777" r:id="rId8"/>
    <p:sldId id="778" r:id="rId9"/>
    <p:sldId id="780" r:id="rId10"/>
    <p:sldId id="781" r:id="rId11"/>
    <p:sldId id="782" r:id="rId12"/>
    <p:sldId id="783" r:id="rId13"/>
    <p:sldId id="784" r:id="rId14"/>
    <p:sldId id="785" r:id="rId15"/>
    <p:sldId id="786" r:id="rId16"/>
    <p:sldId id="787" r:id="rId17"/>
    <p:sldId id="789" r:id="rId18"/>
    <p:sldId id="788" r:id="rId19"/>
    <p:sldId id="790" r:id="rId20"/>
    <p:sldId id="791" r:id="rId21"/>
    <p:sldId id="792" r:id="rId22"/>
    <p:sldId id="793" r:id="rId23"/>
    <p:sldId id="794" r:id="rId24"/>
    <p:sldId id="795" r:id="rId25"/>
    <p:sldId id="796" r:id="rId26"/>
    <p:sldId id="797" r:id="rId27"/>
    <p:sldId id="798" r:id="rId28"/>
    <p:sldId id="799" r:id="rId29"/>
    <p:sldId id="800" r:id="rId30"/>
    <p:sldId id="762" r:id="rId31"/>
    <p:sldId id="763" r:id="rId32"/>
    <p:sldId id="764" r:id="rId33"/>
    <p:sldId id="765" r:id="rId34"/>
    <p:sldId id="766" r:id="rId35"/>
    <p:sldId id="801" r:id="rId36"/>
    <p:sldId id="802" r:id="rId37"/>
    <p:sldId id="803" r:id="rId38"/>
    <p:sldId id="804" r:id="rId39"/>
    <p:sldId id="685" r:id="rId40"/>
    <p:sldId id="686" r:id="rId41"/>
    <p:sldId id="805" r:id="rId42"/>
    <p:sldId id="806" r:id="rId43"/>
    <p:sldId id="683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BB"/>
    <a:srgbClr val="3D3DC3"/>
    <a:srgbClr val="444444"/>
    <a:srgbClr val="012E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1" autoAdjust="0"/>
    <p:restoredTop sz="88797" autoAdjust="0"/>
  </p:normalViewPr>
  <p:slideViewPr>
    <p:cSldViewPr snapToGrid="0" showGuides="1">
      <p:cViewPr varScale="1">
        <p:scale>
          <a:sx n="74" d="100"/>
          <a:sy n="74" d="100"/>
        </p:scale>
        <p:origin x="462" y="66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2598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07" d="100"/>
          <a:sy n="107" d="100"/>
        </p:scale>
        <p:origin x="3474" y="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A05CF62-EE81-4F9E-8FA8-3B6ADFC94D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474F76-F8D7-4533-AC83-B141A249C0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4038F-A235-4870-BEEB-3482E56797EA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E74047-F586-46A6-A46F-7B64AB5BFC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4483BC-B997-4E2D-A708-9904773F62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00C52-33C3-45F2-A10F-DDE816C52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322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1DF4E-6A17-4A66-9DEF-0D757AFDE76C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6C7BB-5FEF-416F-94D4-3789B5117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21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5978D-B863-4622-881C-6C8C3FF84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고도 M" panose="02000503000000020004" pitchFamily="2" charset="-127"/>
                <a:ea typeface="고도 M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FE41B-CC1E-415F-BA4E-5A4682593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고도 M" panose="02000503000000020004" pitchFamily="2" charset="-127"/>
                <a:ea typeface="고도 M" panose="02000503000000020004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B4772-30AE-41EA-817A-ED87A38D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A6E8-6113-40E6-A1A5-87122F56D9C5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E5D67-07EE-4BA1-83F1-F4FA9BE3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7D9D4-116B-4488-B7E7-D9F774BF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5FB9-9EB8-44E9-B56D-D3676D7E3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65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792AF0-F0D5-4AA7-8599-1AAD5822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A6E8-6113-40E6-A1A5-87122F56D9C5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4A462E-0667-48A2-8E61-94BCD279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E688FE-ADAE-427B-B3E9-6712BCEA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5FB9-9EB8-44E9-B56D-D3676D7E3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85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E3ED9-255C-48FD-86D6-4D872394E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1"/>
            <a:ext cx="10515600" cy="1051200"/>
          </a:xfrm>
        </p:spPr>
        <p:txBody>
          <a:bodyPr/>
          <a:lstStyle>
            <a:lvl1pPr algn="ctr">
              <a:defRPr b="1">
                <a:latin typeface="고도 M" panose="02000503000000020004" pitchFamily="2" charset="-127"/>
                <a:ea typeface="고도 M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4F076F-3B8D-44DE-9961-58373030E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224"/>
            <a:ext cx="10515600" cy="4956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l"/>
              <a:defRPr b="1">
                <a:latin typeface="고도 M" panose="02000503000000020004" pitchFamily="2" charset="-127"/>
                <a:ea typeface="고도 M" panose="02000503000000020004" pitchFamily="2" charset="-127"/>
              </a:defRPr>
            </a:lvl1pPr>
            <a:lvl2pPr marL="685800" indent="-228600">
              <a:buFont typeface="Wingdings" panose="05000000000000000000" pitchFamily="2" charset="2"/>
              <a:buChar char="Ø"/>
              <a:defRPr b="1">
                <a:latin typeface="고도 M" panose="02000503000000020004" pitchFamily="2" charset="-127"/>
                <a:ea typeface="고도 M" panose="02000503000000020004" pitchFamily="2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b="1">
                <a:latin typeface="고도 M" panose="02000503000000020004" pitchFamily="2" charset="-127"/>
                <a:ea typeface="고도 M" panose="02000503000000020004" pitchFamily="2" charset="-127"/>
              </a:defRPr>
            </a:lvl3pPr>
            <a:lvl4pPr>
              <a:defRPr b="1">
                <a:latin typeface="고도 M" panose="02000503000000020004" pitchFamily="2" charset="-127"/>
                <a:ea typeface="고도 M" panose="02000503000000020004" pitchFamily="2" charset="-127"/>
              </a:defRPr>
            </a:lvl4pPr>
            <a:lvl5pPr>
              <a:defRPr b="1">
                <a:latin typeface="고도 M" panose="02000503000000020004" pitchFamily="2" charset="-127"/>
                <a:ea typeface="고도 M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C6282-F642-48EA-A3ED-E1B6E9CD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644C-DAD1-4D0C-AF13-F2928EABAFB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62805-38BD-44C3-A8E9-E731E75E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61D5A-CC6F-4C90-B595-D4B8D000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4F48B-77DB-4C16-BD66-E22CD6035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12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22D598-D514-4483-BE53-9309F2E94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865CAF-1855-4333-9318-04DCB759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0911C-E6F3-4DC0-8F50-1C9AA10F1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4A6E8-6113-40E6-A1A5-87122F56D9C5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B2C8F2-61DF-4AF5-BBDA-FE876779C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22DD7-D2E3-4867-B0FF-59D3A8B0A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65FB9-9EB8-44E9-B56D-D3676D7E3D0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1">
            <a:extLst>
              <a:ext uri="{FF2B5EF4-FFF2-40B4-BE49-F238E27FC236}">
                <a16:creationId xmlns:a16="http://schemas.microsoft.com/office/drawing/2014/main" id="{71ABD437-9971-4537-B835-AAD33A291CED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7A0F51DC-6EB1-44E5-9DD9-5FA64A170FD7}"/>
              </a:ext>
            </a:extLst>
          </p:cNvPr>
          <p:cNvSpPr txBox="1">
            <a:spLocks/>
          </p:cNvSpPr>
          <p:nvPr userDrawn="1"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670A2A94-DEAB-4B0B-9D9E-96FC79590BD6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76CE5C-3EAD-4755-914D-C20EDB479676}" type="datetimeFigureOut">
              <a:rPr lang="ko-KR" altLang="en-US" smtClean="0"/>
              <a:pPr/>
              <a:t>2022-08-05</a:t>
            </a:fld>
            <a:endParaRPr lang="ko-KR" altLang="en-US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55DBC4B3-08B0-4041-86E7-D5CC2C72ABC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29085A-CBBD-4E2F-BA65-BF7A301A25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A81046E4-72D4-4436-940F-E1977E2697B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8"/>
          <a:stretch/>
        </p:blipFill>
        <p:spPr bwMode="auto">
          <a:xfrm>
            <a:off x="5113282" y="26988"/>
            <a:ext cx="7070576" cy="683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B9CDD6E6-6140-47E3-8030-066343D2E23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28"/>
          <a:stretch/>
        </p:blipFill>
        <p:spPr bwMode="auto">
          <a:xfrm>
            <a:off x="34926" y="26988"/>
            <a:ext cx="7070576" cy="683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59938E-B3AE-468A-AC32-00AE606351E5}"/>
              </a:ext>
            </a:extLst>
          </p:cNvPr>
          <p:cNvSpPr/>
          <p:nvPr userDrawn="1"/>
        </p:nvSpPr>
        <p:spPr>
          <a:xfrm>
            <a:off x="86514" y="84836"/>
            <a:ext cx="1040934" cy="10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48E4855-A52C-4494-ABB9-E71D96DBE18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258" y="5918304"/>
            <a:ext cx="3230016" cy="787191"/>
          </a:xfrm>
          <a:prstGeom prst="rect">
            <a:avLst/>
          </a:prstGeom>
        </p:spPr>
      </p:pic>
      <p:sp>
        <p:nvSpPr>
          <p:cNvPr id="27" name="제목 개체 틀 1">
            <a:extLst>
              <a:ext uri="{FF2B5EF4-FFF2-40B4-BE49-F238E27FC236}">
                <a16:creationId xmlns:a16="http://schemas.microsoft.com/office/drawing/2014/main" id="{0BB5B951-6232-4F29-9AD6-52DA3F9701BE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C9A69592-B7F9-444B-A729-D8A1578F602A}"/>
              </a:ext>
            </a:extLst>
          </p:cNvPr>
          <p:cNvSpPr txBox="1">
            <a:spLocks/>
          </p:cNvSpPr>
          <p:nvPr userDrawn="1"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9" name="날짜 개체 틀 3">
            <a:extLst>
              <a:ext uri="{FF2B5EF4-FFF2-40B4-BE49-F238E27FC236}">
                <a16:creationId xmlns:a16="http://schemas.microsoft.com/office/drawing/2014/main" id="{F98B72EA-B814-43B4-8A7A-8A413EAE9311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C4A6E8-6113-40E6-A1A5-87122F56D9C5}" type="datetimeFigureOut">
              <a:rPr lang="ko-KR" altLang="en-US" smtClean="0"/>
              <a:pPr/>
              <a:t>2022-08-05</a:t>
            </a:fld>
            <a:endParaRPr lang="ko-KR" altLang="en-US"/>
          </a:p>
        </p:txBody>
      </p:sp>
      <p:sp>
        <p:nvSpPr>
          <p:cNvPr id="30" name="슬라이드 번호 개체 틀 5">
            <a:extLst>
              <a:ext uri="{FF2B5EF4-FFF2-40B4-BE49-F238E27FC236}">
                <a16:creationId xmlns:a16="http://schemas.microsoft.com/office/drawing/2014/main" id="{5FC66D16-48B9-4E44-A9C8-3C0C5BE3ABFC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B65FB9-9EB8-44E9-B56D-D3676D7E3D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1" name="제목 개체 틀 1">
            <a:extLst>
              <a:ext uri="{FF2B5EF4-FFF2-40B4-BE49-F238E27FC236}">
                <a16:creationId xmlns:a16="http://schemas.microsoft.com/office/drawing/2014/main" id="{2F3D1DC4-80DB-4FC0-B09B-8B8669262695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2" name="텍스트 개체 틀 2">
            <a:extLst>
              <a:ext uri="{FF2B5EF4-FFF2-40B4-BE49-F238E27FC236}">
                <a16:creationId xmlns:a16="http://schemas.microsoft.com/office/drawing/2014/main" id="{418AEEF0-E4F3-4406-A27B-7C45726E3694}"/>
              </a:ext>
            </a:extLst>
          </p:cNvPr>
          <p:cNvSpPr txBox="1">
            <a:spLocks/>
          </p:cNvSpPr>
          <p:nvPr userDrawn="1"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3" name="날짜 개체 틀 3">
            <a:extLst>
              <a:ext uri="{FF2B5EF4-FFF2-40B4-BE49-F238E27FC236}">
                <a16:creationId xmlns:a16="http://schemas.microsoft.com/office/drawing/2014/main" id="{2231B2E8-DBB4-4793-AF27-D3DA626DC3A2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76CE5C-3EAD-4755-914D-C20EDB479676}" type="datetimeFigureOut">
              <a:rPr lang="ko-KR" altLang="en-US" smtClean="0"/>
              <a:pPr/>
              <a:t>2022-08-05</a:t>
            </a:fld>
            <a:endParaRPr lang="ko-KR" altLang="en-US"/>
          </a:p>
        </p:txBody>
      </p:sp>
      <p:sp>
        <p:nvSpPr>
          <p:cNvPr id="34" name="슬라이드 번호 개체 틀 5">
            <a:extLst>
              <a:ext uri="{FF2B5EF4-FFF2-40B4-BE49-F238E27FC236}">
                <a16:creationId xmlns:a16="http://schemas.microsoft.com/office/drawing/2014/main" id="{A869B47A-0BD7-4DC6-940D-3DF6B4D25F9A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29085A-CBBD-4E2F-BA65-BF7A301A25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35" name="Picture 7">
            <a:extLst>
              <a:ext uri="{FF2B5EF4-FFF2-40B4-BE49-F238E27FC236}">
                <a16:creationId xmlns:a16="http://schemas.microsoft.com/office/drawing/2014/main" id="{AC4D0F62-85DE-4F86-97A2-2B88AAA939B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8"/>
          <a:stretch/>
        </p:blipFill>
        <p:spPr bwMode="auto">
          <a:xfrm>
            <a:off x="5113282" y="26988"/>
            <a:ext cx="7070576" cy="683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7">
            <a:extLst>
              <a:ext uri="{FF2B5EF4-FFF2-40B4-BE49-F238E27FC236}">
                <a16:creationId xmlns:a16="http://schemas.microsoft.com/office/drawing/2014/main" id="{B7544D83-8E5A-4952-94AC-003069E8F53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28"/>
          <a:stretch/>
        </p:blipFill>
        <p:spPr bwMode="auto">
          <a:xfrm>
            <a:off x="34926" y="26988"/>
            <a:ext cx="7070576" cy="683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824C4CAF-9B18-4BA2-9341-D1FEE79AADCE}"/>
              </a:ext>
            </a:extLst>
          </p:cNvPr>
          <p:cNvSpPr/>
          <p:nvPr userDrawn="1"/>
        </p:nvSpPr>
        <p:spPr>
          <a:xfrm>
            <a:off x="86514" y="84836"/>
            <a:ext cx="1040934" cy="10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9876A30-AFF3-4657-8C7D-3C17FA94367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6199996"/>
            <a:ext cx="2074174" cy="50549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E82F859-9CB7-4AE4-ACA1-58AD9A43CA9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0809" y="11896"/>
            <a:ext cx="12150381" cy="683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1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6C0C3A-AF83-4E88-B329-4810E8197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500EA7-E9C7-4C16-9462-8B34D9590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B5DBB-466E-432A-B996-FF7622817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B644C-DAD1-4D0C-AF13-F2928EABAFB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DB707-88F1-4F76-82F0-951E5322E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C6300-0FA7-4436-86BF-669272E49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4F48B-77DB-4C16-BD66-E22CD60353F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1">
            <a:extLst>
              <a:ext uri="{FF2B5EF4-FFF2-40B4-BE49-F238E27FC236}">
                <a16:creationId xmlns:a16="http://schemas.microsoft.com/office/drawing/2014/main" id="{842818EC-B656-448B-9215-5938A720F8BD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772BF226-00A5-46E4-B902-544E66092453}"/>
              </a:ext>
            </a:extLst>
          </p:cNvPr>
          <p:cNvSpPr txBox="1">
            <a:spLocks/>
          </p:cNvSpPr>
          <p:nvPr userDrawn="1"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ACB6A729-3823-47DC-81DB-79599A84210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C4A6E8-6113-40E6-A1A5-87122F56D9C5}" type="datetimeFigureOut">
              <a:rPr lang="ko-KR" altLang="en-US" smtClean="0"/>
              <a:pPr/>
              <a:t>2022-08-05</a:t>
            </a:fld>
            <a:endParaRPr lang="ko-KR" altLang="en-US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B78B88C1-8B39-41E4-B9BD-F41FDEDAB564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B65FB9-9EB8-44E9-B56D-D3676D7E3D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B14DF947-CE7B-4686-95BB-D3C1C0C1CCFF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BD7FB657-BB31-472B-B08B-428EE18A5033}"/>
              </a:ext>
            </a:extLst>
          </p:cNvPr>
          <p:cNvSpPr txBox="1">
            <a:spLocks/>
          </p:cNvSpPr>
          <p:nvPr userDrawn="1"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날짜 개체 틀 3">
            <a:extLst>
              <a:ext uri="{FF2B5EF4-FFF2-40B4-BE49-F238E27FC236}">
                <a16:creationId xmlns:a16="http://schemas.microsoft.com/office/drawing/2014/main" id="{DAA64E3C-D143-4489-A47D-D478EED52BAE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76CE5C-3EAD-4755-914D-C20EDB479676}" type="datetimeFigureOut">
              <a:rPr lang="ko-KR" altLang="en-US" smtClean="0"/>
              <a:pPr/>
              <a:t>2022-08-05</a:t>
            </a:fld>
            <a:endParaRPr lang="ko-KR" altLang="en-US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47930E1B-4D04-4CB3-A9E5-36B1A782BE2B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29085A-CBBD-4E2F-BA65-BF7A301A25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5" name="Picture 7">
            <a:extLst>
              <a:ext uri="{FF2B5EF4-FFF2-40B4-BE49-F238E27FC236}">
                <a16:creationId xmlns:a16="http://schemas.microsoft.com/office/drawing/2014/main" id="{4DF383CF-6802-437A-A3E2-94249FBF287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8"/>
          <a:stretch/>
        </p:blipFill>
        <p:spPr bwMode="auto">
          <a:xfrm>
            <a:off x="5113282" y="26988"/>
            <a:ext cx="7070576" cy="683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>
            <a:extLst>
              <a:ext uri="{FF2B5EF4-FFF2-40B4-BE49-F238E27FC236}">
                <a16:creationId xmlns:a16="http://schemas.microsoft.com/office/drawing/2014/main" id="{F3E520AE-679A-486F-ABB4-C2B44C71414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28"/>
          <a:stretch/>
        </p:blipFill>
        <p:spPr bwMode="auto">
          <a:xfrm>
            <a:off x="34926" y="26988"/>
            <a:ext cx="7070576" cy="683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C2DECE-E3E1-4142-BAC7-4CB2D3D4459E}"/>
              </a:ext>
            </a:extLst>
          </p:cNvPr>
          <p:cNvSpPr/>
          <p:nvPr userDrawn="1"/>
        </p:nvSpPr>
        <p:spPr>
          <a:xfrm>
            <a:off x="86514" y="84836"/>
            <a:ext cx="1040934" cy="10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227EC54-B76B-42D6-8773-EFA64FD50C7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0" y="6199996"/>
            <a:ext cx="2074174" cy="50549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862AC4C-CBDA-4E10-BD19-CFE14D3C5E1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809" y="11896"/>
            <a:ext cx="12150381" cy="6834208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731C9F0-333D-4BE0-8101-872817310F18}"/>
              </a:ext>
            </a:extLst>
          </p:cNvPr>
          <p:cNvCxnSpPr/>
          <p:nvPr userDrawn="1"/>
        </p:nvCxnSpPr>
        <p:spPr>
          <a:xfrm>
            <a:off x="42014" y="1085636"/>
            <a:ext cx="12096000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6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A6827-5D24-48BD-A500-1C650C48B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88670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캐글</a:t>
            </a:r>
            <a:r>
              <a:rPr lang="ko-KR" altLang="en-US" dirty="0"/>
              <a:t> 자전거 수요 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DF0834-7319-45BE-816B-9BC8204AC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3022"/>
            <a:ext cx="9144000" cy="1004777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컴퓨터정보과</a:t>
            </a:r>
            <a:endParaRPr lang="en-US" altLang="ko-KR" dirty="0"/>
          </a:p>
          <a:p>
            <a:r>
              <a:rPr lang="en-US" altLang="ko-KR" dirty="0"/>
              <a:t>201744101 </a:t>
            </a:r>
            <a:r>
              <a:rPr lang="ko-KR" altLang="en-US" dirty="0"/>
              <a:t>송민섭</a:t>
            </a:r>
            <a:endParaRPr lang="en-US" altLang="ko-KR" dirty="0"/>
          </a:p>
          <a:p>
            <a:r>
              <a:rPr lang="en-US" altLang="ko-KR"/>
              <a:t>2022.08.05</a:t>
            </a:r>
            <a:endParaRPr lang="en-US" altLang="ko-KR" dirty="0"/>
          </a:p>
        </p:txBody>
      </p:sp>
      <p:pic>
        <p:nvPicPr>
          <p:cNvPr id="4" name="Typewriter Sound Effects">
            <a:hlinkClick r:id="" action="ppaction://media"/>
            <a:extLst>
              <a:ext uri="{FF2B5EF4-FFF2-40B4-BE49-F238E27FC236}">
                <a16:creationId xmlns:a16="http://schemas.microsoft.com/office/drawing/2014/main" id="{C144B9BA-635A-4AFA-9F1E-A8977FDE1A6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66863" y="72342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579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85B21-D373-7EF9-860F-7F58C2A6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여부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55E402F-3BEF-BB8C-7C05-B35841123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132" y="1847850"/>
            <a:ext cx="1847850" cy="31623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C8A932-1289-10B8-C7DF-363F9AAB8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672" y="1355044"/>
            <a:ext cx="7703128" cy="469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8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54CDB-D793-CEA3-C035-132C1333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Datetime</a:t>
            </a:r>
            <a:r>
              <a:rPr lang="ko-KR" altLang="en-US" dirty="0"/>
              <a:t> 컬럼 상세 분리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E73652-C94B-D4DB-3803-2AA1BC243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75" y="1275212"/>
            <a:ext cx="4057650" cy="1962150"/>
          </a:xfrm>
          <a:prstGeom prst="rect">
            <a:avLst/>
          </a:prstGeom>
        </p:spPr>
      </p:pic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6E7EDD67-753A-DF2E-4D31-38E31E72B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425373"/>
            <a:ext cx="10515600" cy="2544096"/>
          </a:xfrm>
        </p:spPr>
      </p:pic>
    </p:spTree>
    <p:extLst>
      <p:ext uri="{BB962C8B-B14F-4D97-AF65-F5344CB8AC3E}">
        <p14:creationId xmlns:p14="http://schemas.microsoft.com/office/powerpoint/2010/main" val="1697163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02B5B-D961-D000-CF53-E4D9F0EB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Datetime </a:t>
            </a:r>
            <a:r>
              <a:rPr lang="ko-KR" altLang="en-US" dirty="0"/>
              <a:t>상세 컬럼 별 </a:t>
            </a:r>
            <a:r>
              <a:rPr lang="en-US" altLang="ko-KR" dirty="0"/>
              <a:t>count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2FB96B7-A3C8-871E-2818-C9ED25BCC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377" y="1198563"/>
            <a:ext cx="10487245" cy="4957762"/>
          </a:xfrm>
        </p:spPr>
      </p:pic>
    </p:spTree>
    <p:extLst>
      <p:ext uri="{BB962C8B-B14F-4D97-AF65-F5344CB8AC3E}">
        <p14:creationId xmlns:p14="http://schemas.microsoft.com/office/powerpoint/2010/main" val="1050729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2C40D-540C-AEA3-80B3-5AEED145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Datetime </a:t>
            </a:r>
            <a:r>
              <a:rPr lang="ko-KR" altLang="en-US" dirty="0"/>
              <a:t>상세 컬럼 별 </a:t>
            </a:r>
            <a:r>
              <a:rPr lang="en-US" altLang="ko-KR" dirty="0"/>
              <a:t>count</a:t>
            </a:r>
            <a:r>
              <a:rPr lang="ko-KR" altLang="en-US" dirty="0"/>
              <a:t> 해석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79D09-B6EB-799A-6639-A0F65B2D1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b="0" dirty="0"/>
              <a:t>연도별 </a:t>
            </a:r>
            <a:r>
              <a:rPr lang="ko-KR" altLang="en-US" sz="2000" b="0" dirty="0" err="1"/>
              <a:t>대여량은</a:t>
            </a:r>
            <a:r>
              <a:rPr lang="ko-KR" altLang="en-US" sz="2000" b="0" dirty="0"/>
              <a:t> </a:t>
            </a:r>
            <a:r>
              <a:rPr lang="en-US" altLang="ko-KR" sz="2000" b="0" dirty="0"/>
              <a:t>2011</a:t>
            </a:r>
            <a:r>
              <a:rPr lang="ko-KR" altLang="en-US" sz="2000" b="0" dirty="0"/>
              <a:t>년 보다 </a:t>
            </a:r>
            <a:r>
              <a:rPr lang="en-US" altLang="ko-KR" sz="2000" b="0" dirty="0"/>
              <a:t>2012</a:t>
            </a:r>
            <a:r>
              <a:rPr lang="ko-KR" altLang="en-US" sz="2000" b="0" dirty="0"/>
              <a:t>년이 더 많음</a:t>
            </a:r>
            <a:endParaRPr lang="en-US" altLang="ko-KR" sz="2000" b="0" dirty="0"/>
          </a:p>
          <a:p>
            <a:endParaRPr lang="en-US" altLang="ko-KR" sz="2000" b="0" dirty="0"/>
          </a:p>
          <a:p>
            <a:r>
              <a:rPr lang="ko-KR" altLang="en-US" sz="2000" b="0" dirty="0"/>
              <a:t>월별 </a:t>
            </a:r>
            <a:r>
              <a:rPr lang="ko-KR" altLang="en-US" sz="2000" b="0" dirty="0" err="1"/>
              <a:t>대여량은</a:t>
            </a:r>
            <a:r>
              <a:rPr lang="ko-KR" altLang="en-US" sz="2000" b="0" dirty="0"/>
              <a:t> </a:t>
            </a:r>
            <a:r>
              <a:rPr lang="en-US" altLang="ko-KR" sz="2000" b="0" dirty="0"/>
              <a:t>6</a:t>
            </a:r>
            <a:r>
              <a:rPr lang="ko-KR" altLang="en-US" sz="2000" b="0" dirty="0"/>
              <a:t>월에 가장 많고 </a:t>
            </a:r>
            <a:r>
              <a:rPr lang="en-US" altLang="ko-KR" sz="2000" b="0" dirty="0"/>
              <a:t>7~10</a:t>
            </a:r>
            <a:r>
              <a:rPr lang="ko-KR" altLang="en-US" sz="2000" b="0" dirty="0"/>
              <a:t>월도 </a:t>
            </a:r>
            <a:r>
              <a:rPr lang="ko-KR" altLang="en-US" sz="2000" b="0" dirty="0" err="1"/>
              <a:t>대여량이</a:t>
            </a:r>
            <a:r>
              <a:rPr lang="ko-KR" altLang="en-US" sz="2000" b="0" dirty="0"/>
              <a:t> 많음</a:t>
            </a:r>
            <a:r>
              <a:rPr lang="en-US" altLang="ko-KR" sz="2000" b="0" dirty="0"/>
              <a:t>. </a:t>
            </a:r>
            <a:r>
              <a:rPr lang="ko-KR" altLang="en-US" sz="2000" b="0" dirty="0"/>
              <a:t>그리고 </a:t>
            </a:r>
            <a:r>
              <a:rPr lang="en-US" altLang="ko-KR" sz="2000" b="0" dirty="0"/>
              <a:t>1</a:t>
            </a:r>
            <a:r>
              <a:rPr lang="ko-KR" altLang="en-US" sz="2000" b="0" dirty="0"/>
              <a:t>월에 가장 적음</a:t>
            </a:r>
            <a:endParaRPr lang="en-US" altLang="ko-KR" sz="2000" b="0" dirty="0"/>
          </a:p>
          <a:p>
            <a:endParaRPr lang="en-US" altLang="ko-KR" sz="2000" b="0" dirty="0"/>
          </a:p>
          <a:p>
            <a:r>
              <a:rPr lang="ko-KR" altLang="en-US" sz="2000" b="0" dirty="0" err="1"/>
              <a:t>일별대여량은</a:t>
            </a:r>
            <a:r>
              <a:rPr lang="ko-KR" altLang="en-US" sz="2000" b="0" dirty="0"/>
              <a:t> </a:t>
            </a:r>
            <a:r>
              <a:rPr lang="en-US" altLang="ko-KR" sz="2000" b="0" dirty="0"/>
              <a:t>1</a:t>
            </a:r>
            <a:r>
              <a:rPr lang="ko-KR" altLang="en-US" sz="2000" b="0" dirty="0"/>
              <a:t>일부터 </a:t>
            </a:r>
            <a:r>
              <a:rPr lang="en-US" altLang="ko-KR" sz="2000" b="0" dirty="0"/>
              <a:t>19</a:t>
            </a:r>
            <a:r>
              <a:rPr lang="ko-KR" altLang="en-US" sz="2000" b="0" dirty="0" err="1"/>
              <a:t>일까지만</a:t>
            </a:r>
            <a:r>
              <a:rPr lang="ko-KR" altLang="en-US" sz="2000" b="0" dirty="0"/>
              <a:t> 있고 나머지 날짜는 </a:t>
            </a:r>
            <a:r>
              <a:rPr lang="en-US" altLang="ko-KR" sz="2000" b="0" dirty="0"/>
              <a:t>test.csv</a:t>
            </a:r>
            <a:r>
              <a:rPr lang="ko-KR" altLang="en-US" sz="2000" b="0" dirty="0"/>
              <a:t>에 있기 때문에</a:t>
            </a:r>
            <a:br>
              <a:rPr lang="en-US" altLang="ko-KR" sz="2000" b="0" dirty="0"/>
            </a:br>
            <a:r>
              <a:rPr lang="ko-KR" altLang="en-US" sz="2000" b="0" dirty="0"/>
              <a:t>이 데이터는 피처로 사용하면 안 됨</a:t>
            </a:r>
            <a:endParaRPr lang="en-US" altLang="ko-KR" sz="2000" b="0" dirty="0"/>
          </a:p>
          <a:p>
            <a:endParaRPr lang="en-US" altLang="ko-KR" sz="2000" b="0" dirty="0"/>
          </a:p>
          <a:p>
            <a:r>
              <a:rPr lang="ko-KR" altLang="en-US" sz="2000" b="0" dirty="0"/>
              <a:t>시간 대 </a:t>
            </a:r>
            <a:r>
              <a:rPr lang="ko-KR" altLang="en-US" sz="2000" b="0" dirty="0" err="1"/>
              <a:t>대여량을</a:t>
            </a:r>
            <a:r>
              <a:rPr lang="ko-KR" altLang="en-US" sz="2000" b="0" dirty="0"/>
              <a:t> 보면 출퇴근 시간에 </a:t>
            </a:r>
            <a:r>
              <a:rPr lang="ko-KR" altLang="en-US" sz="2000" b="0" dirty="0" err="1"/>
              <a:t>대여량이</a:t>
            </a:r>
            <a:r>
              <a:rPr lang="ko-KR" altLang="en-US" sz="2000" b="0" dirty="0"/>
              <a:t> 많은 것 같음</a:t>
            </a:r>
            <a:endParaRPr lang="en-US" altLang="ko-KR" sz="2000" b="0" dirty="0"/>
          </a:p>
          <a:p>
            <a:endParaRPr lang="en-US" altLang="ko-KR" sz="2000" b="0" dirty="0"/>
          </a:p>
          <a:p>
            <a:r>
              <a:rPr lang="ko-KR" altLang="en-US" sz="2000" b="0" dirty="0"/>
              <a:t>하지만 주말과 나누어 볼 필요가 있을 것 같음</a:t>
            </a:r>
            <a:endParaRPr lang="en-US" altLang="ko-KR" sz="2000" b="0" dirty="0"/>
          </a:p>
          <a:p>
            <a:endParaRPr lang="en-US" altLang="ko-KR" sz="2000" b="0" dirty="0"/>
          </a:p>
          <a:p>
            <a:r>
              <a:rPr lang="ko-KR" altLang="en-US" sz="2000" b="0" dirty="0"/>
              <a:t>분</a:t>
            </a:r>
            <a:r>
              <a:rPr lang="en-US" altLang="ko-KR" sz="2000" b="0" dirty="0"/>
              <a:t>, </a:t>
            </a:r>
            <a:r>
              <a:rPr lang="ko-KR" altLang="en-US" sz="2000" b="0" dirty="0"/>
              <a:t>초는 다 </a:t>
            </a:r>
            <a:r>
              <a:rPr lang="en-US" altLang="ko-KR" sz="2000" b="0" dirty="0"/>
              <a:t>0</a:t>
            </a:r>
            <a:r>
              <a:rPr lang="ko-KR" altLang="en-US" sz="2000" b="0" dirty="0"/>
              <a:t>이기 때문에 의미가 없음</a:t>
            </a:r>
          </a:p>
        </p:txBody>
      </p:sp>
    </p:spTree>
    <p:extLst>
      <p:ext uri="{BB962C8B-B14F-4D97-AF65-F5344CB8AC3E}">
        <p14:creationId xmlns:p14="http://schemas.microsoft.com/office/powerpoint/2010/main" val="1231354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376CF-DE93-C340-A783-F2C9AFE8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계절</a:t>
            </a:r>
            <a:r>
              <a:rPr lang="en-US" altLang="ko-KR" dirty="0"/>
              <a:t>/</a:t>
            </a:r>
            <a:r>
              <a:rPr lang="ko-KR" altLang="en-US" dirty="0"/>
              <a:t>시간</a:t>
            </a:r>
            <a:r>
              <a:rPr lang="en-US" altLang="ko-KR" dirty="0"/>
              <a:t>/</a:t>
            </a:r>
            <a:r>
              <a:rPr lang="ko-KR" altLang="en-US" dirty="0"/>
              <a:t>근무일 여부에 따른 </a:t>
            </a:r>
            <a:r>
              <a:rPr lang="ko-KR" altLang="en-US" dirty="0" err="1"/>
              <a:t>대여량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38C60E0-B606-8650-7C89-7E085EF7D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324" y="1325553"/>
            <a:ext cx="6032703" cy="4957762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E8AC5F4-F56A-BE02-E34D-CF9A75EDE530}"/>
              </a:ext>
            </a:extLst>
          </p:cNvPr>
          <p:cNvSpPr txBox="1">
            <a:spLocks/>
          </p:cNvSpPr>
          <p:nvPr/>
        </p:nvSpPr>
        <p:spPr>
          <a:xfrm>
            <a:off x="7778838" y="1452869"/>
            <a:ext cx="3683359" cy="4703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0" dirty="0"/>
              <a:t>가을에 가장 많으며</a:t>
            </a:r>
            <a:br>
              <a:rPr lang="en-US" altLang="ko-KR" sz="2000" b="0" dirty="0"/>
            </a:br>
            <a:r>
              <a:rPr lang="ko-KR" altLang="en-US" sz="2000" b="0" dirty="0"/>
              <a:t>겨울에 가장 적음</a:t>
            </a:r>
            <a:endParaRPr lang="en-US" altLang="ko-KR" sz="2000" b="0" dirty="0"/>
          </a:p>
          <a:p>
            <a:endParaRPr lang="en-US" altLang="ko-KR" sz="2000" b="0" dirty="0"/>
          </a:p>
          <a:p>
            <a:r>
              <a:rPr lang="ko-KR" altLang="en-US" sz="2000" b="0" dirty="0"/>
              <a:t>출퇴근 시간에 가장 많음</a:t>
            </a:r>
            <a:endParaRPr lang="en-US" altLang="ko-KR" sz="2000" b="0" dirty="0"/>
          </a:p>
          <a:p>
            <a:endParaRPr lang="en-US" altLang="ko-KR" sz="2000" b="0" dirty="0"/>
          </a:p>
          <a:p>
            <a:r>
              <a:rPr lang="ko-KR" altLang="en-US" sz="2000" b="0" dirty="0"/>
              <a:t>근무일 여부에 영향을 크게</a:t>
            </a:r>
            <a:br>
              <a:rPr lang="en-US" altLang="ko-KR" sz="2000" b="0" dirty="0"/>
            </a:br>
            <a:r>
              <a:rPr lang="ko-KR" altLang="en-US" sz="2000" b="0" dirty="0"/>
              <a:t>받지 않는 것으로 확인</a:t>
            </a:r>
            <a:endParaRPr lang="en-US" altLang="ko-KR" sz="2000" b="0" dirty="0"/>
          </a:p>
        </p:txBody>
      </p:sp>
    </p:spTree>
    <p:extLst>
      <p:ext uri="{BB962C8B-B14F-4D97-AF65-F5344CB8AC3E}">
        <p14:creationId xmlns:p14="http://schemas.microsoft.com/office/powerpoint/2010/main" val="1060637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58403-EF55-C1F0-2CD0-53524128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요일 카테고리 생성 및 개수 파악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76CA98-665D-FE2E-EF30-83C249617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0858" y="1199224"/>
            <a:ext cx="5402942" cy="4956775"/>
          </a:xfrm>
        </p:spPr>
        <p:txBody>
          <a:bodyPr>
            <a:normAutofit/>
          </a:bodyPr>
          <a:lstStyle/>
          <a:p>
            <a:r>
              <a:rPr lang="en-US" altLang="ko-KR" sz="2000" b="0" dirty="0" err="1"/>
              <a:t>DataFrame</a:t>
            </a:r>
            <a:r>
              <a:rPr lang="ko-KR" altLang="en-US" sz="2000" b="0" dirty="0"/>
              <a:t>의 </a:t>
            </a:r>
            <a:r>
              <a:rPr lang="en-US" altLang="ko-KR" sz="2000" b="0" dirty="0" err="1"/>
              <a:t>dt.dayofweek</a:t>
            </a:r>
            <a:r>
              <a:rPr lang="ko-KR" altLang="en-US" sz="2000" b="0" dirty="0"/>
              <a:t>를 사용하여 </a:t>
            </a:r>
            <a:br>
              <a:rPr lang="en-US" altLang="ko-KR" sz="2000" b="0" dirty="0"/>
            </a:br>
            <a:r>
              <a:rPr lang="ko-KR" altLang="en-US" sz="2000" b="0" dirty="0"/>
              <a:t>요일을 </a:t>
            </a:r>
            <a:r>
              <a:rPr lang="en-US" altLang="ko-KR" sz="2000" b="0" dirty="0"/>
              <a:t>0~6 </a:t>
            </a:r>
            <a:r>
              <a:rPr lang="ko-KR" altLang="en-US" sz="2000" b="0" dirty="0"/>
              <a:t>숫자로 범주화 실행</a:t>
            </a:r>
            <a:endParaRPr lang="en-US" altLang="ko-KR" sz="2000" b="0" dirty="0"/>
          </a:p>
          <a:p>
            <a:endParaRPr lang="en-US" altLang="ko-KR" sz="2000" b="0" dirty="0"/>
          </a:p>
          <a:p>
            <a:r>
              <a:rPr lang="ko-KR" altLang="en-US" sz="2000" b="0" dirty="0"/>
              <a:t>모든 요일의 개수가 </a:t>
            </a:r>
            <a:r>
              <a:rPr lang="en-US" altLang="ko-KR" sz="2000" b="0" dirty="0"/>
              <a:t>1500</a:t>
            </a:r>
            <a:r>
              <a:rPr lang="ko-KR" altLang="en-US" sz="2000" b="0" dirty="0"/>
              <a:t>대로 비슷함</a:t>
            </a:r>
            <a:endParaRPr lang="en-US" altLang="ko-KR" sz="2000" b="0" dirty="0"/>
          </a:p>
          <a:p>
            <a:endParaRPr lang="en-US" altLang="ko-KR" sz="2000" b="0" dirty="0"/>
          </a:p>
          <a:p>
            <a:r>
              <a:rPr lang="ko-KR" altLang="en-US" sz="2000" b="0" dirty="0"/>
              <a:t>이 후 시간대별 </a:t>
            </a:r>
            <a:r>
              <a:rPr lang="ko-KR" altLang="en-US" sz="2000" b="0" dirty="0" err="1"/>
              <a:t>요일별</a:t>
            </a:r>
            <a:r>
              <a:rPr lang="en-US" altLang="ko-KR" sz="2000" b="0" dirty="0"/>
              <a:t>, </a:t>
            </a:r>
            <a:r>
              <a:rPr lang="ko-KR" altLang="en-US" sz="2000" b="0" dirty="0"/>
              <a:t>근무일 여부 별 등</a:t>
            </a:r>
            <a:br>
              <a:rPr lang="en-US" altLang="ko-KR" sz="2000" b="0" dirty="0"/>
            </a:br>
            <a:r>
              <a:rPr lang="ko-KR" altLang="en-US" sz="2000" b="0" dirty="0"/>
              <a:t>시각화 진행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1B5C83-7895-8B64-1AC6-CED5B195E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58" y="1199224"/>
            <a:ext cx="45720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93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741C0-4278-9119-E923-C6709CD4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컬럼과 시간대별 </a:t>
            </a:r>
            <a:r>
              <a:rPr lang="en-US" altLang="ko-KR" dirty="0"/>
              <a:t>count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D83CF51-F3F5-892B-C68D-2847C2A35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619" y="1198563"/>
            <a:ext cx="9640092" cy="4957762"/>
          </a:xfr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E3D5C48-4EC3-00E8-D246-B3BF1834AE45}"/>
              </a:ext>
            </a:extLst>
          </p:cNvPr>
          <p:cNvSpPr/>
          <p:nvPr/>
        </p:nvSpPr>
        <p:spPr>
          <a:xfrm>
            <a:off x="10805375" y="2060620"/>
            <a:ext cx="1094704" cy="52803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시간대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C21E8B3-0EBF-D82F-EC2F-5CFD0E671BE9}"/>
              </a:ext>
            </a:extLst>
          </p:cNvPr>
          <p:cNvSpPr/>
          <p:nvPr/>
        </p:nvSpPr>
        <p:spPr>
          <a:xfrm>
            <a:off x="10805375" y="4556975"/>
            <a:ext cx="1094704" cy="67184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근무일 여부</a:t>
            </a:r>
          </a:p>
        </p:txBody>
      </p:sp>
    </p:spTree>
    <p:extLst>
      <p:ext uri="{BB962C8B-B14F-4D97-AF65-F5344CB8AC3E}">
        <p14:creationId xmlns:p14="http://schemas.microsoft.com/office/powerpoint/2010/main" val="306159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4E710-55A9-A827-C184-1FBD7CF3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컬럼과 시간대별 </a:t>
            </a:r>
            <a:r>
              <a:rPr lang="en-US" altLang="ko-KR" dirty="0"/>
              <a:t>count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E08818D-8060-9B4C-EBD8-22517F962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160" y="1198563"/>
            <a:ext cx="9289200" cy="495776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487503-80B9-189B-9941-8A5467D6BD82}"/>
              </a:ext>
            </a:extLst>
          </p:cNvPr>
          <p:cNvSpPr/>
          <p:nvPr/>
        </p:nvSpPr>
        <p:spPr>
          <a:xfrm>
            <a:off x="10805375" y="2060620"/>
            <a:ext cx="1094704" cy="52803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요일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A5384F9-B0FF-7D63-3683-2C4132E8E0D7}"/>
              </a:ext>
            </a:extLst>
          </p:cNvPr>
          <p:cNvSpPr/>
          <p:nvPr/>
        </p:nvSpPr>
        <p:spPr>
          <a:xfrm>
            <a:off x="10805375" y="4479702"/>
            <a:ext cx="1094704" cy="52803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날씨</a:t>
            </a:r>
          </a:p>
        </p:txBody>
      </p:sp>
    </p:spTree>
    <p:extLst>
      <p:ext uri="{BB962C8B-B14F-4D97-AF65-F5344CB8AC3E}">
        <p14:creationId xmlns:p14="http://schemas.microsoft.com/office/powerpoint/2010/main" val="1804768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01BA9-E1DE-8CCB-AB26-B389F5FA2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컬럼과 시간대별 </a:t>
            </a:r>
            <a:r>
              <a:rPr lang="en-US" altLang="ko-KR" dirty="0"/>
              <a:t>count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1336AD-F506-EECE-E46F-D8C583E4A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0062"/>
            <a:ext cx="10860088" cy="2875505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DE158D8-0C48-81A1-9BD6-453CAC51D194}"/>
              </a:ext>
            </a:extLst>
          </p:cNvPr>
          <p:cNvSpPr/>
          <p:nvPr/>
        </p:nvSpPr>
        <p:spPr>
          <a:xfrm>
            <a:off x="5720892" y="5064411"/>
            <a:ext cx="1094704" cy="52803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계절</a:t>
            </a:r>
          </a:p>
        </p:txBody>
      </p:sp>
    </p:spTree>
    <p:extLst>
      <p:ext uri="{BB962C8B-B14F-4D97-AF65-F5344CB8AC3E}">
        <p14:creationId xmlns:p14="http://schemas.microsoft.com/office/powerpoint/2010/main" val="3862178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C4EE0-B5F7-A952-FE4A-B2B51DB9B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컬럼간 상호관계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746E3-4693-CC76-81BD-965954774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171" y="1199224"/>
            <a:ext cx="3966693" cy="4956775"/>
          </a:xfrm>
        </p:spPr>
        <p:txBody>
          <a:bodyPr>
            <a:normAutofit/>
          </a:bodyPr>
          <a:lstStyle/>
          <a:p>
            <a:r>
              <a:rPr lang="ko-KR" altLang="en-US" sz="2000" b="0" dirty="0"/>
              <a:t>온도</a:t>
            </a:r>
            <a:r>
              <a:rPr lang="en-US" altLang="ko-KR" sz="2000" b="0" dirty="0"/>
              <a:t>, </a:t>
            </a:r>
            <a:r>
              <a:rPr lang="ko-KR" altLang="en-US" sz="2000" b="0" dirty="0"/>
              <a:t>습도</a:t>
            </a:r>
            <a:r>
              <a:rPr lang="en-US" altLang="ko-KR" sz="2000" b="0" dirty="0"/>
              <a:t>, </a:t>
            </a:r>
            <a:r>
              <a:rPr lang="ko-KR" altLang="en-US" sz="2000" b="0" dirty="0"/>
              <a:t>풍속은 거의</a:t>
            </a:r>
            <a:br>
              <a:rPr lang="en-US" altLang="ko-KR" sz="2000" b="0" dirty="0"/>
            </a:br>
            <a:r>
              <a:rPr lang="ko-KR" altLang="en-US" sz="2000" b="0" dirty="0"/>
              <a:t>연관관계가 없음</a:t>
            </a:r>
            <a:endParaRPr lang="en-US" altLang="ko-KR" sz="2000" b="0" dirty="0"/>
          </a:p>
          <a:p>
            <a:endParaRPr lang="en-US" altLang="ko-KR" sz="2000" b="0" dirty="0"/>
          </a:p>
          <a:p>
            <a:r>
              <a:rPr lang="ko-KR" altLang="en-US" sz="2000" b="0" dirty="0" err="1"/>
              <a:t>대여량과</a:t>
            </a:r>
            <a:r>
              <a:rPr lang="ko-KR" altLang="en-US" sz="2000" b="0" dirty="0"/>
              <a:t> 가장 연관이 높은 건 </a:t>
            </a:r>
            <a:r>
              <a:rPr lang="en-US" altLang="ko-KR" sz="2000" b="0" dirty="0"/>
              <a:t>registered </a:t>
            </a:r>
            <a:r>
              <a:rPr lang="ko-KR" altLang="en-US" sz="2000" b="0" dirty="0"/>
              <a:t>로 등록 된 </a:t>
            </a:r>
            <a:br>
              <a:rPr lang="en-US" altLang="ko-KR" sz="2000" b="0" dirty="0"/>
            </a:br>
            <a:r>
              <a:rPr lang="ko-KR" altLang="en-US" sz="2000" b="0" dirty="0"/>
              <a:t>대여자가 많지만</a:t>
            </a:r>
            <a:r>
              <a:rPr lang="en-US" altLang="ko-KR" sz="2000" b="0" dirty="0"/>
              <a:t>, </a:t>
            </a:r>
            <a:br>
              <a:rPr lang="en-US" altLang="ko-KR" sz="2000" b="0" dirty="0"/>
            </a:br>
            <a:r>
              <a:rPr lang="en-US" altLang="ko-KR" sz="2000" b="0" dirty="0"/>
              <a:t>test </a:t>
            </a:r>
            <a:r>
              <a:rPr lang="ko-KR" altLang="en-US" sz="2000" b="0" dirty="0"/>
              <a:t>데이터에는 이 값이 없음</a:t>
            </a:r>
            <a:endParaRPr lang="en-US" altLang="ko-KR" sz="2000" b="0" dirty="0"/>
          </a:p>
          <a:p>
            <a:endParaRPr lang="en-US" altLang="ko-KR" sz="2000" b="0" dirty="0"/>
          </a:p>
          <a:p>
            <a:r>
              <a:rPr lang="en-US" altLang="ko-KR" sz="2000" b="0" dirty="0" err="1"/>
              <a:t>atemp</a:t>
            </a:r>
            <a:r>
              <a:rPr lang="ko-KR" altLang="en-US" sz="2000" b="0" dirty="0"/>
              <a:t>와 </a:t>
            </a:r>
            <a:r>
              <a:rPr lang="en-US" altLang="ko-KR" sz="2000" b="0" dirty="0"/>
              <a:t>temp</a:t>
            </a:r>
            <a:r>
              <a:rPr lang="ko-KR" altLang="en-US" sz="2000" b="0" dirty="0"/>
              <a:t>는 </a:t>
            </a:r>
            <a:r>
              <a:rPr lang="en-US" altLang="ko-KR" sz="2000" b="0" dirty="0"/>
              <a:t>0.98</a:t>
            </a:r>
            <a:r>
              <a:rPr lang="ko-KR" altLang="en-US" sz="2000" b="0" dirty="0"/>
              <a:t>로 </a:t>
            </a:r>
            <a:br>
              <a:rPr lang="en-US" altLang="ko-KR" sz="2000" b="0" dirty="0"/>
            </a:br>
            <a:r>
              <a:rPr lang="ko-KR" altLang="en-US" sz="2000" b="0" dirty="0"/>
              <a:t>상관관계가 높지만 </a:t>
            </a:r>
            <a:br>
              <a:rPr lang="en-US" altLang="ko-KR" sz="2000" b="0" dirty="0"/>
            </a:br>
            <a:r>
              <a:rPr lang="ko-KR" altLang="en-US" sz="2000" b="0" dirty="0"/>
              <a:t>온도와 체감온도로 </a:t>
            </a:r>
            <a:br>
              <a:rPr lang="en-US" altLang="ko-KR" sz="2000" b="0" dirty="0"/>
            </a:br>
            <a:r>
              <a:rPr lang="ko-KR" altLang="en-US" sz="2000" b="0" dirty="0"/>
              <a:t>피처로 사용하기에 </a:t>
            </a:r>
            <a:br>
              <a:rPr lang="en-US" altLang="ko-KR" sz="2000" b="0" dirty="0"/>
            </a:br>
            <a:r>
              <a:rPr lang="ko-KR" altLang="en-US" sz="2000" b="0" dirty="0"/>
              <a:t>적합하지 않을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F765C7-49BF-3161-CAAF-A6FC5B3CD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9224"/>
            <a:ext cx="6491514" cy="535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1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57A92-5FB7-5B8F-BC1D-E134B16B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272A8-E00A-2D9E-47E3-D2E0A4A4C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036"/>
            <a:ext cx="10515600" cy="4686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문제 정의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탐색적 데이터 분석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모델 구축과 검증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3490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06E68-B5E5-BF56-6BDC-4769C614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풍속</a:t>
            </a:r>
            <a:r>
              <a:rPr lang="en-US" altLang="ko-KR" dirty="0"/>
              <a:t>, </a:t>
            </a:r>
            <a:r>
              <a:rPr lang="ko-KR" altLang="en-US" dirty="0" err="1"/>
              <a:t>습도별</a:t>
            </a:r>
            <a:r>
              <a:rPr lang="ko-KR" altLang="en-US" dirty="0"/>
              <a:t> </a:t>
            </a:r>
            <a:r>
              <a:rPr lang="en-US" altLang="ko-KR" dirty="0"/>
              <a:t>count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FEDFA-3AB2-2929-6872-48B5BC58A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9887"/>
            <a:ext cx="10515600" cy="92611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000" b="0" dirty="0"/>
              <a:t>풍속의 경우 </a:t>
            </a:r>
            <a:r>
              <a:rPr lang="en-US" altLang="ko-KR" sz="2000" b="0" dirty="0"/>
              <a:t>0</a:t>
            </a:r>
            <a:r>
              <a:rPr lang="ko-KR" altLang="en-US" sz="2000" b="0" dirty="0"/>
              <a:t>에 숫자가 몰려 있는 것으로 보임</a:t>
            </a:r>
            <a:endParaRPr lang="en-US" altLang="ko-KR" sz="2000" b="0" dirty="0"/>
          </a:p>
          <a:p>
            <a:endParaRPr lang="en-US" altLang="ko-KR" sz="2000" b="0" dirty="0"/>
          </a:p>
          <a:p>
            <a:r>
              <a:rPr lang="ko-KR" altLang="en-US" sz="2000" b="0" dirty="0"/>
              <a:t>아마도 관측되지 않은 수치에 대해 </a:t>
            </a:r>
            <a:r>
              <a:rPr lang="en-US" altLang="ko-KR" sz="2000" b="0" dirty="0"/>
              <a:t>0</a:t>
            </a:r>
            <a:r>
              <a:rPr lang="ko-KR" altLang="en-US" sz="2000" b="0" dirty="0"/>
              <a:t>으로 기록된 것이 아닐까 추측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8C8A46-6D14-98EF-9F95-32B84B2D2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1244019"/>
            <a:ext cx="87820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41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F886E-58EE-18B4-790B-5D08708D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년도</a:t>
            </a:r>
            <a:r>
              <a:rPr lang="en-US" altLang="ko-KR" dirty="0"/>
              <a:t>-</a:t>
            </a:r>
            <a:r>
              <a:rPr lang="ko-KR" altLang="en-US" dirty="0"/>
              <a:t>월별 데이터 생성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0C7628D-F349-6613-5840-976E4BC57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416" y="1639321"/>
            <a:ext cx="6143625" cy="4105275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03D31A9-97DA-1CDA-4336-4DA5F42F9342}"/>
              </a:ext>
            </a:extLst>
          </p:cNvPr>
          <p:cNvSpPr txBox="1">
            <a:spLocks/>
          </p:cNvSpPr>
          <p:nvPr/>
        </p:nvSpPr>
        <p:spPr>
          <a:xfrm>
            <a:off x="7637171" y="1639321"/>
            <a:ext cx="4250029" cy="4516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0" dirty="0"/>
              <a:t>이 전 </a:t>
            </a:r>
            <a:r>
              <a:rPr lang="en-US" altLang="ko-KR" sz="2000" b="0" dirty="0"/>
              <a:t>2011</a:t>
            </a:r>
            <a:r>
              <a:rPr lang="ko-KR" altLang="en-US" sz="2000" b="0" dirty="0"/>
              <a:t>년과 </a:t>
            </a:r>
            <a:r>
              <a:rPr lang="en-US" altLang="ko-KR" sz="2000" b="0" dirty="0"/>
              <a:t>2012</a:t>
            </a:r>
            <a:r>
              <a:rPr lang="ko-KR" altLang="en-US" sz="2000" b="0" dirty="0"/>
              <a:t>년 데이터간</a:t>
            </a:r>
            <a:br>
              <a:rPr lang="en-US" altLang="ko-KR" sz="2000" b="0" dirty="0"/>
            </a:br>
            <a:r>
              <a:rPr lang="en-US" altLang="ko-KR" sz="2000" b="0" dirty="0"/>
              <a:t>count</a:t>
            </a:r>
            <a:r>
              <a:rPr lang="ko-KR" altLang="en-US" sz="2000" b="0" dirty="0"/>
              <a:t> 차이가 눈에 띄었음</a:t>
            </a:r>
            <a:endParaRPr lang="en-US" altLang="ko-KR" sz="2000" b="0" dirty="0"/>
          </a:p>
          <a:p>
            <a:endParaRPr lang="en-US" altLang="ko-KR" sz="2000" b="0" dirty="0"/>
          </a:p>
          <a:p>
            <a:r>
              <a:rPr lang="ko-KR" altLang="en-US" sz="2000" b="0" dirty="0"/>
              <a:t>따라서 년도</a:t>
            </a:r>
            <a:r>
              <a:rPr lang="en-US" altLang="ko-KR" sz="2000" b="0" dirty="0"/>
              <a:t>-</a:t>
            </a:r>
            <a:r>
              <a:rPr lang="ko-KR" altLang="en-US" sz="2000" b="0" dirty="0"/>
              <a:t>월 별 데이터를</a:t>
            </a:r>
            <a:br>
              <a:rPr lang="en-US" altLang="ko-KR" sz="2000" b="0" dirty="0"/>
            </a:br>
            <a:r>
              <a:rPr lang="ko-KR" altLang="en-US" sz="2000" b="0" dirty="0"/>
              <a:t>알아보기 위한 코드</a:t>
            </a:r>
            <a:endParaRPr lang="en-US" altLang="ko-KR" sz="2000" b="0" dirty="0"/>
          </a:p>
        </p:txBody>
      </p:sp>
    </p:spTree>
    <p:extLst>
      <p:ext uri="{BB962C8B-B14F-4D97-AF65-F5344CB8AC3E}">
        <p14:creationId xmlns:p14="http://schemas.microsoft.com/office/powerpoint/2010/main" val="459640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A270C-56BA-443F-BCC7-3090F782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년도</a:t>
            </a:r>
            <a:r>
              <a:rPr lang="en-US" altLang="ko-KR" dirty="0"/>
              <a:t>-</a:t>
            </a:r>
            <a:r>
              <a:rPr lang="ko-KR" altLang="en-US" dirty="0"/>
              <a:t>월별 데이터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F80D88F-9A7B-6B6F-51FE-D688DCD51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998" y="1198563"/>
            <a:ext cx="9628004" cy="4957762"/>
          </a:xfrm>
        </p:spPr>
      </p:pic>
    </p:spTree>
    <p:extLst>
      <p:ext uri="{BB962C8B-B14F-4D97-AF65-F5344CB8AC3E}">
        <p14:creationId xmlns:p14="http://schemas.microsoft.com/office/powerpoint/2010/main" val="985858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C8A69-8162-D2CF-7CA6-383BE06F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Outlier </a:t>
            </a:r>
            <a:r>
              <a:rPr lang="ko-KR" altLang="en-US" dirty="0"/>
              <a:t>데이터 제거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9C9CE-0B51-5A6A-061B-F2F30EEA5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8054"/>
            <a:ext cx="10515600" cy="2857945"/>
          </a:xfrm>
        </p:spPr>
        <p:txBody>
          <a:bodyPr>
            <a:normAutofit/>
          </a:bodyPr>
          <a:lstStyle/>
          <a:p>
            <a:r>
              <a:rPr lang="ko-KR" altLang="en-US" sz="2000" b="0" dirty="0"/>
              <a:t>앞서 확인한 바 </a:t>
            </a:r>
            <a:r>
              <a:rPr lang="ko-KR" altLang="en-US" sz="2000" b="0" dirty="0" err="1"/>
              <a:t>대여량이</a:t>
            </a:r>
            <a:r>
              <a:rPr lang="ko-KR" altLang="en-US" sz="2000" b="0" dirty="0"/>
              <a:t> </a:t>
            </a:r>
            <a:r>
              <a:rPr lang="en-US" altLang="ko-KR" sz="2000" b="0" dirty="0"/>
              <a:t>0</a:t>
            </a:r>
            <a:r>
              <a:rPr lang="ko-KR" altLang="en-US" sz="2000" b="0" dirty="0"/>
              <a:t>에 많이 몰려 있었으며 끝에 있는 데이터 제거를 위한</a:t>
            </a:r>
            <a:br>
              <a:rPr lang="en-US" altLang="ko-KR" sz="2000" b="0" dirty="0"/>
            </a:br>
            <a:r>
              <a:rPr lang="en-US" altLang="ko-KR" sz="2000" b="0" dirty="0"/>
              <a:t>outlier </a:t>
            </a:r>
            <a:r>
              <a:rPr lang="ko-KR" altLang="en-US" sz="2000" b="0" dirty="0"/>
              <a:t>데이터 제거 코드</a:t>
            </a:r>
            <a:endParaRPr lang="en-US" altLang="ko-KR" sz="2000" b="0" dirty="0"/>
          </a:p>
          <a:p>
            <a:endParaRPr lang="en-US" altLang="ko-KR" sz="2000" b="0" dirty="0"/>
          </a:p>
          <a:p>
            <a:r>
              <a:rPr lang="en-US" altLang="ko-KR" sz="2000" b="0" dirty="0"/>
              <a:t>Count – count</a:t>
            </a:r>
            <a:r>
              <a:rPr lang="ko-KR" altLang="en-US" sz="2000" b="0" dirty="0"/>
              <a:t> 평균이 </a:t>
            </a:r>
            <a:r>
              <a:rPr lang="en-US" altLang="ko-KR" sz="2000" b="0" dirty="0"/>
              <a:t>3 * count</a:t>
            </a:r>
            <a:r>
              <a:rPr lang="ko-KR" altLang="en-US" sz="2000" b="0" dirty="0"/>
              <a:t>의 표준편차보다 작거나 같은 경우를 </a:t>
            </a:r>
            <a:r>
              <a:rPr lang="en-US" altLang="ko-KR" sz="2000" b="0" dirty="0"/>
              <a:t>outlier</a:t>
            </a:r>
            <a:r>
              <a:rPr lang="ko-KR" altLang="en-US" sz="2000" b="0" dirty="0"/>
              <a:t>로 정의</a:t>
            </a:r>
            <a:endParaRPr lang="en-US" altLang="ko-KR" sz="2000" b="0" dirty="0"/>
          </a:p>
          <a:p>
            <a:endParaRPr lang="en-US" altLang="ko-KR" sz="2000" b="0" dirty="0"/>
          </a:p>
          <a:p>
            <a:r>
              <a:rPr lang="en-US" altLang="ko-KR" sz="2000" b="0" dirty="0"/>
              <a:t>147</a:t>
            </a:r>
            <a:r>
              <a:rPr lang="ko-KR" altLang="en-US" sz="2000" b="0" dirty="0"/>
              <a:t>개의 행 제거됨</a:t>
            </a:r>
            <a:endParaRPr lang="en-US" altLang="ko-KR" sz="2000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5C3FA5-D5C9-4673-FF42-F6C8FE11F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339" y="1282990"/>
            <a:ext cx="91916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91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FAC32-DF38-C312-78CF-41C7B0EE6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Outlier </a:t>
            </a:r>
            <a:r>
              <a:rPr lang="ko-KR" altLang="en-US" dirty="0"/>
              <a:t>데이터 제거 및 스케일링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32CC5BD-2AB1-9931-AB47-E72904FB6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862" y="1256620"/>
            <a:ext cx="6035248" cy="4957762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3FB8D4D-0C49-BA9C-687B-510C32236887}"/>
              </a:ext>
            </a:extLst>
          </p:cNvPr>
          <p:cNvSpPr txBox="1">
            <a:spLocks/>
          </p:cNvSpPr>
          <p:nvPr/>
        </p:nvSpPr>
        <p:spPr>
          <a:xfrm>
            <a:off x="7534141" y="1256620"/>
            <a:ext cx="4353059" cy="4899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0" dirty="0"/>
              <a:t>기계학습에서는 종속 변수가</a:t>
            </a:r>
            <a:br>
              <a:rPr lang="en-US" altLang="ko-KR" sz="2000" b="0" dirty="0"/>
            </a:br>
            <a:r>
              <a:rPr lang="en-US" altLang="ko-KR" sz="2000" b="0" dirty="0"/>
              <a:t>normal </a:t>
            </a:r>
            <a:r>
              <a:rPr lang="ko-KR" altLang="en-US" sz="2000" b="0" dirty="0"/>
              <a:t>이어야 하기 때문에</a:t>
            </a:r>
            <a:br>
              <a:rPr lang="en-US" altLang="ko-KR" sz="2000" b="0" dirty="0"/>
            </a:br>
            <a:r>
              <a:rPr lang="ko-KR" altLang="en-US" sz="2000" b="0" dirty="0"/>
              <a:t>정규분포를 갖는 것이 </a:t>
            </a:r>
            <a:r>
              <a:rPr lang="ko-KR" altLang="en-US" sz="2000" b="0" dirty="0" err="1"/>
              <a:t>바람직</a:t>
            </a:r>
            <a:endParaRPr lang="en-US" altLang="ko-KR" sz="2000" b="0" dirty="0"/>
          </a:p>
          <a:p>
            <a:endParaRPr lang="en-US" altLang="ko-KR" sz="2000" b="0" dirty="0"/>
          </a:p>
          <a:p>
            <a:r>
              <a:rPr lang="ko-KR" altLang="en-US" sz="2000" b="0" dirty="0"/>
              <a:t>따라서 </a:t>
            </a:r>
            <a:r>
              <a:rPr lang="en-US" altLang="ko-KR" sz="2000" b="0" dirty="0"/>
              <a:t>outlier </a:t>
            </a:r>
            <a:r>
              <a:rPr lang="ko-KR" altLang="en-US" sz="2000" b="0" dirty="0"/>
              <a:t>제거 및</a:t>
            </a:r>
            <a:br>
              <a:rPr lang="en-US" altLang="ko-KR" sz="2000" b="0" dirty="0"/>
            </a:br>
            <a:r>
              <a:rPr lang="en-US" altLang="ko-KR" sz="2000" b="0" dirty="0"/>
              <a:t>count </a:t>
            </a:r>
            <a:r>
              <a:rPr lang="ko-KR" altLang="en-US" sz="2000" b="0" dirty="0"/>
              <a:t>변수에 로그를 씌워 변경</a:t>
            </a:r>
            <a:endParaRPr lang="en-US" altLang="ko-KR" sz="2000" b="0" dirty="0"/>
          </a:p>
          <a:p>
            <a:endParaRPr lang="en-US" altLang="ko-KR" sz="2000" b="0" dirty="0"/>
          </a:p>
          <a:p>
            <a:r>
              <a:rPr lang="ko-KR" altLang="en-US" sz="2000" b="0" dirty="0"/>
              <a:t>이전 그래프보다 더 자세히 표현</a:t>
            </a:r>
            <a:endParaRPr lang="en-US" altLang="ko-KR" sz="2000" b="0" dirty="0"/>
          </a:p>
        </p:txBody>
      </p:sp>
    </p:spTree>
    <p:extLst>
      <p:ext uri="{BB962C8B-B14F-4D97-AF65-F5344CB8AC3E}">
        <p14:creationId xmlns:p14="http://schemas.microsoft.com/office/powerpoint/2010/main" val="4148115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5328C-D7D7-1EA0-6E6A-12057214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구축과 검증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B4F8B-C7DF-066A-A27B-0F1D181A6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3482" y="1199224"/>
            <a:ext cx="4110318" cy="4956775"/>
          </a:xfrm>
        </p:spPr>
        <p:txBody>
          <a:bodyPr>
            <a:normAutofit/>
          </a:bodyPr>
          <a:lstStyle/>
          <a:p>
            <a:r>
              <a:rPr lang="en-US" altLang="ko-KR" sz="2000" b="0" dirty="0"/>
              <a:t>Train,</a:t>
            </a:r>
            <a:r>
              <a:rPr lang="ko-KR" altLang="en-US" sz="2000" b="0" dirty="0"/>
              <a:t> </a:t>
            </a:r>
            <a:r>
              <a:rPr lang="en-US" altLang="ko-KR" sz="2000" b="0" dirty="0"/>
              <a:t>test</a:t>
            </a:r>
            <a:r>
              <a:rPr lang="ko-KR" altLang="en-US" sz="2000" b="0" dirty="0"/>
              <a:t> 데이터 </a:t>
            </a:r>
            <a:r>
              <a:rPr lang="ko-KR" altLang="en-US" sz="2000" b="0" dirty="0" err="1"/>
              <a:t>읽어오기</a:t>
            </a:r>
            <a:endParaRPr lang="en-US" altLang="ko-KR" sz="2000" b="0" dirty="0"/>
          </a:p>
          <a:p>
            <a:endParaRPr lang="en-US" altLang="ko-KR" sz="2000" b="0" dirty="0"/>
          </a:p>
          <a:p>
            <a:r>
              <a:rPr lang="ko-KR" altLang="en-US" sz="2000" b="0" dirty="0"/>
              <a:t>앞서 진행한 작업과 동일하게</a:t>
            </a:r>
            <a:r>
              <a:rPr lang="en-US" altLang="ko-KR" sz="2000" b="0" dirty="0"/>
              <a:t>datetime </a:t>
            </a:r>
            <a:r>
              <a:rPr lang="ko-KR" altLang="en-US" sz="2000" b="0" dirty="0"/>
              <a:t>타입으로 불러옴</a:t>
            </a:r>
            <a:endParaRPr lang="en-US" altLang="ko-KR" sz="2000" b="0" dirty="0"/>
          </a:p>
          <a:p>
            <a:endParaRPr lang="en-US" altLang="ko-KR" sz="2000" b="0" dirty="0"/>
          </a:p>
          <a:p>
            <a:r>
              <a:rPr lang="en-US" altLang="ko-KR" sz="2000" b="0" dirty="0"/>
              <a:t>Datetime </a:t>
            </a:r>
            <a:r>
              <a:rPr lang="ko-KR" altLang="en-US" sz="2000" b="0" dirty="0"/>
              <a:t>컬럼의 </a:t>
            </a:r>
            <a:r>
              <a:rPr lang="en-US" altLang="ko-KR" sz="2000" b="0" dirty="0"/>
              <a:t>datetime </a:t>
            </a:r>
            <a:r>
              <a:rPr lang="ko-KR" altLang="en-US" sz="2000" b="0" dirty="0"/>
              <a:t>형식</a:t>
            </a:r>
            <a:br>
              <a:rPr lang="en-US" altLang="ko-KR" sz="2000" b="0" dirty="0"/>
            </a:br>
            <a:r>
              <a:rPr lang="ko-KR" altLang="en-US" sz="2000" b="0" dirty="0"/>
              <a:t>데이터를 년도</a:t>
            </a:r>
            <a:r>
              <a:rPr lang="en-US" altLang="ko-KR" sz="2000" b="0" dirty="0"/>
              <a:t>, </a:t>
            </a:r>
            <a:r>
              <a:rPr lang="ko-KR" altLang="en-US" sz="2000" b="0" dirty="0"/>
              <a:t>월</a:t>
            </a:r>
            <a:r>
              <a:rPr lang="en-US" altLang="ko-KR" sz="2000" b="0" dirty="0"/>
              <a:t>, </a:t>
            </a:r>
            <a:r>
              <a:rPr lang="ko-KR" altLang="en-US" sz="2000" b="0" dirty="0"/>
              <a:t>시간</a:t>
            </a:r>
            <a:r>
              <a:rPr lang="en-US" altLang="ko-KR" sz="2000" b="0" dirty="0"/>
              <a:t>, </a:t>
            </a:r>
            <a:br>
              <a:rPr lang="en-US" altLang="ko-KR" sz="2000" b="0" dirty="0"/>
            </a:br>
            <a:r>
              <a:rPr lang="ko-KR" altLang="en-US" sz="2000" b="0" dirty="0"/>
              <a:t>요일 별 컬럼 분할</a:t>
            </a:r>
            <a:endParaRPr lang="en-US" altLang="ko-KR" sz="2000" b="0" dirty="0"/>
          </a:p>
          <a:p>
            <a:endParaRPr lang="ko-KR" altLang="en-US" sz="2000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F92C0C-4F73-CD60-3ADB-8769B735F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91" y="1199224"/>
            <a:ext cx="56007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79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C5717-017C-0CC9-5509-8437F212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구축과 검증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CCABB-D043-32C2-FD01-79E988521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2727" y="3926541"/>
            <a:ext cx="3644152" cy="2229458"/>
          </a:xfrm>
        </p:spPr>
        <p:txBody>
          <a:bodyPr>
            <a:normAutofit/>
          </a:bodyPr>
          <a:lstStyle/>
          <a:p>
            <a:r>
              <a:rPr lang="ko-KR" altLang="en-US" sz="2000" b="0" dirty="0"/>
              <a:t>범주형 </a:t>
            </a:r>
            <a:r>
              <a:rPr lang="en-US" altLang="ko-KR" sz="2000" b="0" dirty="0"/>
              <a:t>feature</a:t>
            </a:r>
            <a:r>
              <a:rPr lang="ko-KR" altLang="en-US" sz="2000" b="0" dirty="0"/>
              <a:t>의 </a:t>
            </a:r>
            <a:r>
              <a:rPr lang="en-US" altLang="ko-KR" sz="2000" b="0" dirty="0"/>
              <a:t>type</a:t>
            </a:r>
            <a:r>
              <a:rPr lang="ko-KR" altLang="en-US" sz="2000" b="0" dirty="0"/>
              <a:t>을</a:t>
            </a:r>
            <a:br>
              <a:rPr lang="en-US" altLang="ko-KR" sz="2000" b="0" dirty="0"/>
            </a:br>
            <a:r>
              <a:rPr lang="en-US" altLang="ko-KR" sz="2000" b="0" dirty="0"/>
              <a:t>category</a:t>
            </a:r>
            <a:r>
              <a:rPr lang="ko-KR" altLang="en-US" sz="2000" b="0" dirty="0"/>
              <a:t>로 변경</a:t>
            </a:r>
            <a:endParaRPr lang="en-US" altLang="ko-KR" sz="2000" b="0" dirty="0"/>
          </a:p>
          <a:p>
            <a:endParaRPr lang="en-US" altLang="ko-KR" sz="2000" b="0" dirty="0"/>
          </a:p>
          <a:p>
            <a:r>
              <a:rPr lang="ko-KR" altLang="en-US" sz="2000" b="0" dirty="0"/>
              <a:t>분석에 사용할 컬럼을</a:t>
            </a:r>
            <a:br>
              <a:rPr lang="en-US" altLang="ko-KR" sz="2000" b="0" dirty="0"/>
            </a:br>
            <a:r>
              <a:rPr lang="en-US" altLang="ko-KR" sz="2000" b="0" dirty="0" err="1"/>
              <a:t>feature_names</a:t>
            </a:r>
            <a:r>
              <a:rPr lang="ko-KR" altLang="en-US" sz="2000" b="0" dirty="0"/>
              <a:t>로 정의 및</a:t>
            </a:r>
            <a:br>
              <a:rPr lang="en-US" altLang="ko-KR" sz="2000" b="0" dirty="0"/>
            </a:br>
            <a:r>
              <a:rPr lang="en-US" altLang="ko-KR" sz="2000" b="0" dirty="0"/>
              <a:t>train, test </a:t>
            </a:r>
            <a:r>
              <a:rPr lang="ko-KR" altLang="en-US" sz="2000" b="0" dirty="0"/>
              <a:t>데이터에 적용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6B2956-E007-C5A2-8854-F73040BCD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85" y="1199224"/>
            <a:ext cx="6267450" cy="5381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E92A6E-E472-A5FC-38F6-6969B8BAB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727" y="1199224"/>
            <a:ext cx="29527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29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9E4E3-AD31-46C6-C868-4255FBB5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구축과 검증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99F298-9A63-477F-2FD7-02CBDA86A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942" y="2101223"/>
            <a:ext cx="4988858" cy="4054776"/>
          </a:xfrm>
        </p:spPr>
        <p:txBody>
          <a:bodyPr>
            <a:normAutofit/>
          </a:bodyPr>
          <a:lstStyle/>
          <a:p>
            <a:r>
              <a:rPr lang="en-US" altLang="ko-KR" sz="2000" b="0" dirty="0"/>
              <a:t>Train</a:t>
            </a:r>
            <a:r>
              <a:rPr lang="ko-KR" altLang="en-US" sz="2000" b="0" dirty="0"/>
              <a:t>데이터의 </a:t>
            </a:r>
            <a:r>
              <a:rPr lang="en-US" altLang="ko-KR" sz="2000" b="0" dirty="0"/>
              <a:t>count (</a:t>
            </a:r>
            <a:r>
              <a:rPr lang="ko-KR" altLang="en-US" sz="2000" b="0" dirty="0"/>
              <a:t>자전거 대여 수</a:t>
            </a:r>
            <a:r>
              <a:rPr lang="en-US" altLang="ko-KR" sz="2000" b="0" dirty="0"/>
              <a:t>)</a:t>
            </a:r>
            <a:br>
              <a:rPr lang="en-US" altLang="ko-KR" sz="2000" b="0" dirty="0"/>
            </a:br>
            <a:r>
              <a:rPr lang="ko-KR" altLang="en-US" sz="2000" b="0" dirty="0"/>
              <a:t>를 </a:t>
            </a:r>
            <a:r>
              <a:rPr lang="en-US" altLang="ko-KR" sz="2000" b="0" dirty="0" err="1"/>
              <a:t>y_train</a:t>
            </a:r>
            <a:r>
              <a:rPr lang="ko-KR" altLang="en-US" sz="2000" b="0" dirty="0"/>
              <a:t> 변수에 저장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EC4AD3-271A-1284-701C-D399C3D9E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706" y="2101223"/>
            <a:ext cx="25908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70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B353F-88C6-CAC8-FF02-3BE3FED4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RMSLE </a:t>
            </a:r>
            <a:r>
              <a:rPr lang="ko-KR" altLang="en-US" dirty="0"/>
              <a:t>함수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39BBE-5F1E-6D25-16B3-BABFE1FAD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3736" y="1199224"/>
            <a:ext cx="2680063" cy="4956775"/>
          </a:xfrm>
        </p:spPr>
        <p:txBody>
          <a:bodyPr>
            <a:normAutofit/>
          </a:bodyPr>
          <a:lstStyle/>
          <a:p>
            <a:r>
              <a:rPr lang="ko-KR" altLang="en-US" sz="2000" b="0" dirty="0"/>
              <a:t>대회 평가 지표인</a:t>
            </a:r>
            <a:br>
              <a:rPr lang="en-US" altLang="ko-KR" sz="2000" b="0" dirty="0"/>
            </a:br>
            <a:r>
              <a:rPr lang="en-US" altLang="ko-KR" sz="2000" b="0" dirty="0"/>
              <a:t>RMSLE</a:t>
            </a:r>
            <a:r>
              <a:rPr lang="ko-KR" altLang="en-US" sz="2000" b="0" dirty="0"/>
              <a:t> 를 계산하는</a:t>
            </a:r>
            <a:br>
              <a:rPr lang="en-US" altLang="ko-KR" sz="2000" b="0" dirty="0"/>
            </a:br>
            <a:r>
              <a:rPr lang="ko-KR" altLang="en-US" sz="2000" b="0" dirty="0"/>
              <a:t>함수 생성</a:t>
            </a:r>
            <a:endParaRPr lang="en-US" altLang="ko-KR" sz="2000" b="0" dirty="0"/>
          </a:p>
          <a:p>
            <a:endParaRPr lang="en-US" altLang="ko-KR" sz="2000" b="0" dirty="0"/>
          </a:p>
          <a:p>
            <a:r>
              <a:rPr lang="ko-KR" altLang="en-US" sz="2000" b="0" dirty="0"/>
              <a:t>인수로 </a:t>
            </a:r>
            <a:r>
              <a:rPr lang="ko-KR" altLang="en-US" sz="2000" b="0" dirty="0" err="1"/>
              <a:t>예측값</a:t>
            </a:r>
            <a:r>
              <a:rPr lang="en-US" altLang="ko-KR" sz="2000" b="0" dirty="0"/>
              <a:t>,</a:t>
            </a:r>
            <a:br>
              <a:rPr lang="en-US" altLang="ko-KR" sz="2000" b="0" dirty="0"/>
            </a:br>
            <a:r>
              <a:rPr lang="ko-KR" altLang="en-US" sz="2000" b="0" dirty="0" err="1"/>
              <a:t>실제값을</a:t>
            </a:r>
            <a:r>
              <a:rPr lang="ko-KR" altLang="en-US" sz="2000" b="0" dirty="0"/>
              <a:t> 받아</a:t>
            </a:r>
            <a:br>
              <a:rPr lang="en-US" altLang="ko-KR" sz="2000" b="0" dirty="0"/>
            </a:br>
            <a:r>
              <a:rPr lang="en-US" altLang="ko-KR" sz="2000" b="0" dirty="0"/>
              <a:t>RMSLE </a:t>
            </a:r>
            <a:r>
              <a:rPr lang="ko-KR" altLang="en-US" sz="2000" b="0" dirty="0"/>
              <a:t>지표를</a:t>
            </a:r>
            <a:br>
              <a:rPr lang="en-US" altLang="ko-KR" sz="2000" b="0" dirty="0"/>
            </a:br>
            <a:r>
              <a:rPr lang="en-US" altLang="ko-KR" sz="2000" b="0" dirty="0"/>
              <a:t>return</a:t>
            </a:r>
            <a:endParaRPr lang="ko-KR" altLang="en-US" sz="2000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4FB51A-8A5F-B349-3EB3-6CD133BCC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9224"/>
            <a:ext cx="7350306" cy="540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08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25835-9422-0DBA-F740-0FA0B9CD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선택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3E023-6319-6883-0493-B49583E6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8451"/>
            <a:ext cx="10515600" cy="3957548"/>
          </a:xfrm>
        </p:spPr>
        <p:txBody>
          <a:bodyPr>
            <a:normAutofit/>
          </a:bodyPr>
          <a:lstStyle/>
          <a:p>
            <a:r>
              <a:rPr lang="ko-KR" altLang="en-US" sz="2400" b="0" dirty="0"/>
              <a:t>학습을 위해 다양한 모델을 이용할 것이며 각 모델의 성능을 비교해</a:t>
            </a:r>
            <a:br>
              <a:rPr lang="en-US" altLang="ko-KR" sz="2400" b="0" dirty="0"/>
            </a:br>
            <a:r>
              <a:rPr lang="ko-KR" altLang="en-US" sz="2400" b="0" dirty="0"/>
              <a:t>가장 좋은 성능을 보인 모델을 최종 선택하는 방법 이용</a:t>
            </a:r>
            <a:endParaRPr lang="en-US" altLang="ko-KR" sz="2400" b="0" dirty="0"/>
          </a:p>
          <a:p>
            <a:endParaRPr lang="ko-KR" altLang="en-US" sz="2400" b="0" dirty="0"/>
          </a:p>
          <a:p>
            <a:r>
              <a:rPr lang="ko-KR" altLang="en-US" sz="2400" b="0" dirty="0"/>
              <a:t>선형회귀 모델</a:t>
            </a:r>
            <a:r>
              <a:rPr lang="en-US" altLang="ko-KR" sz="2400" b="0" dirty="0"/>
              <a:t>, </a:t>
            </a:r>
            <a:r>
              <a:rPr lang="ko-KR" altLang="en-US" sz="2400" b="0" dirty="0" err="1"/>
              <a:t>라쏘회귀</a:t>
            </a:r>
            <a:r>
              <a:rPr lang="ko-KR" altLang="en-US" sz="2400" b="0" dirty="0"/>
              <a:t> 모델</a:t>
            </a:r>
            <a:r>
              <a:rPr lang="en-US" altLang="ko-KR" sz="2400" b="0" dirty="0"/>
              <a:t>, </a:t>
            </a:r>
            <a:r>
              <a:rPr lang="ko-KR" altLang="en-US" sz="2400" b="0" dirty="0" err="1"/>
              <a:t>릿지회귀</a:t>
            </a:r>
            <a:r>
              <a:rPr lang="ko-KR" altLang="en-US" sz="2400" b="0" dirty="0"/>
              <a:t> 모델</a:t>
            </a:r>
            <a:r>
              <a:rPr lang="en-US" altLang="ko-KR" sz="2400" b="0" dirty="0"/>
              <a:t>, </a:t>
            </a:r>
            <a:br>
              <a:rPr lang="en-US" altLang="ko-KR" sz="2400" b="0" dirty="0"/>
            </a:br>
            <a:r>
              <a:rPr lang="ko-KR" altLang="en-US" sz="2400" b="0" dirty="0"/>
              <a:t>랜덤 포레스트</a:t>
            </a:r>
            <a:r>
              <a:rPr lang="en-US" altLang="ko-KR" sz="2400" b="0" dirty="0"/>
              <a:t>, Gradient Boosting </a:t>
            </a:r>
            <a:r>
              <a:rPr lang="ko-KR" altLang="en-US" sz="2400" b="0" dirty="0"/>
              <a:t>모델</a:t>
            </a:r>
            <a:br>
              <a:rPr lang="en-US" altLang="ko-KR" sz="2400" b="0" dirty="0"/>
            </a:br>
            <a:r>
              <a:rPr lang="ko-KR" altLang="en-US" sz="2400" b="0" dirty="0"/>
              <a:t>이렇게 총 다섯 가지 모델의 성능을 비교할 것임</a:t>
            </a:r>
            <a:endParaRPr lang="en-US" altLang="ko-KR" sz="2400" b="0" dirty="0"/>
          </a:p>
          <a:p>
            <a:endParaRPr lang="en-US" altLang="ko-KR" sz="2400" b="0" dirty="0"/>
          </a:p>
          <a:p>
            <a:r>
              <a:rPr lang="ko-KR" altLang="en-US" sz="2400" b="0" dirty="0"/>
              <a:t>다음 장에서 </a:t>
            </a:r>
            <a:r>
              <a:rPr lang="ko-KR" altLang="en-US" sz="2400" b="0" dirty="0" err="1"/>
              <a:t>라쏘와</a:t>
            </a:r>
            <a:r>
              <a:rPr lang="ko-KR" altLang="en-US" sz="2400" b="0" dirty="0"/>
              <a:t> </a:t>
            </a:r>
            <a:r>
              <a:rPr lang="ko-KR" altLang="en-US" sz="2400" b="0" dirty="0" err="1"/>
              <a:t>릿지</a:t>
            </a:r>
            <a:r>
              <a:rPr lang="ko-KR" altLang="en-US" sz="2400" b="0" dirty="0"/>
              <a:t> 회귀에 대해서 알아보자</a:t>
            </a:r>
            <a:endParaRPr lang="en-US" altLang="ko-KR" sz="24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ACF9FA-E525-9703-6311-3F15A1FECF46}"/>
              </a:ext>
            </a:extLst>
          </p:cNvPr>
          <p:cNvSpPr txBox="1"/>
          <p:nvPr/>
        </p:nvSpPr>
        <p:spPr>
          <a:xfrm>
            <a:off x="145915" y="634243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419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24E77-E70F-D02B-72F3-86342590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DE7D4-BBA7-5329-AF7A-38D9C6BC0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8565"/>
            <a:ext cx="10515600" cy="1727434"/>
          </a:xfrm>
        </p:spPr>
        <p:txBody>
          <a:bodyPr>
            <a:normAutofit/>
          </a:bodyPr>
          <a:lstStyle/>
          <a:p>
            <a:r>
              <a:rPr lang="ko-KR" altLang="en-US" sz="2400" b="0" dirty="0"/>
              <a:t>날씨</a:t>
            </a:r>
            <a:r>
              <a:rPr lang="en-US" altLang="ko-KR" sz="2400" b="0" dirty="0"/>
              <a:t>, </a:t>
            </a:r>
            <a:r>
              <a:rPr lang="ko-KR" altLang="en-US" sz="2400" b="0" dirty="0"/>
              <a:t>날짜 등에 따른 자전거 대여 횟수 예측 대회</a:t>
            </a:r>
            <a:endParaRPr lang="en-US" altLang="ko-KR" sz="2400" b="0" dirty="0"/>
          </a:p>
          <a:p>
            <a:pPr>
              <a:tabLst>
                <a:tab pos="4033838" algn="l"/>
              </a:tabLst>
            </a:pPr>
            <a:endParaRPr lang="en-US" altLang="ko-KR" sz="2400" b="0" dirty="0"/>
          </a:p>
          <a:p>
            <a:pPr>
              <a:tabLst>
                <a:tab pos="4033838" algn="l"/>
              </a:tabLst>
            </a:pPr>
            <a:r>
              <a:rPr lang="ko-KR" altLang="en-US" sz="2400" b="0" dirty="0"/>
              <a:t>분류와 회귀 중 회귀와 관련된 문제</a:t>
            </a:r>
            <a:endParaRPr lang="en-US" altLang="ko-KR" sz="2400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852C48-E5A6-70C2-95B1-0ACF7C741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5670"/>
            <a:ext cx="10515600" cy="247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59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D91A2-D7DD-5A82-0E31-53185295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배경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2C1E0-C2FE-44A0-A652-B0EE47CBE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0" dirty="0"/>
              <a:t>통계 데이터 분석에 있어서 모델의 단순화는 </a:t>
            </a:r>
            <a:br>
              <a:rPr lang="en-US" altLang="ko-KR" b="0" dirty="0"/>
            </a:br>
            <a:r>
              <a:rPr lang="ko-KR" altLang="en-US" b="0" dirty="0"/>
              <a:t>모델 일반화를 위해 매우 중요</a:t>
            </a:r>
            <a:endParaRPr lang="en-US" altLang="ko-KR" b="0" dirty="0"/>
          </a:p>
          <a:p>
            <a:endParaRPr lang="en-US" altLang="ko-KR" b="0" dirty="0"/>
          </a:p>
          <a:p>
            <a:r>
              <a:rPr lang="ko-KR" altLang="en-US" b="0" dirty="0"/>
              <a:t>독립변수 개수가 표본크기에 비해서 지나치게 많을 경우 </a:t>
            </a:r>
            <a:br>
              <a:rPr lang="en-US" altLang="ko-KR" b="0" dirty="0"/>
            </a:br>
            <a:r>
              <a:rPr lang="ko-KR" altLang="en-US" b="0" dirty="0"/>
              <a:t>제대로 된 성능을 발휘하기 어려움</a:t>
            </a:r>
            <a:endParaRPr lang="en-US" altLang="ko-KR" b="0" dirty="0"/>
          </a:p>
          <a:p>
            <a:endParaRPr lang="en-US" altLang="ko-KR" b="0" dirty="0"/>
          </a:p>
          <a:p>
            <a:r>
              <a:rPr lang="ko-KR" altLang="en-US" b="0" dirty="0"/>
              <a:t>불필요한 회귀계수는 모델의 예측성능을 저하시키기 </a:t>
            </a:r>
            <a:r>
              <a:rPr lang="ko-KR" altLang="en-US" b="0" dirty="0" err="1"/>
              <a:t>떄문</a:t>
            </a:r>
            <a:endParaRPr lang="en-US" altLang="ko-KR" b="0" dirty="0"/>
          </a:p>
          <a:p>
            <a:endParaRPr lang="ko-KR" altLang="en-US" b="0" dirty="0"/>
          </a:p>
          <a:p>
            <a:r>
              <a:rPr lang="ko-KR" altLang="en-US" b="0" dirty="0"/>
              <a:t>많은 독립변수가 존재할 경우 </a:t>
            </a:r>
            <a:r>
              <a:rPr lang="ko-KR" altLang="en-US" b="0" dirty="0" err="1"/>
              <a:t>다중공선성으로</a:t>
            </a:r>
            <a:r>
              <a:rPr lang="ko-KR" altLang="en-US" b="0" dirty="0"/>
              <a:t> 인해 </a:t>
            </a:r>
            <a:br>
              <a:rPr lang="en-US" altLang="ko-KR" b="0" dirty="0"/>
            </a:br>
            <a:r>
              <a:rPr lang="ko-KR" altLang="en-US" b="0" dirty="0"/>
              <a:t>회귀계수의 영향력이 과도하게 높게 측정될 수 있음</a:t>
            </a:r>
            <a:endParaRPr lang="en-US" altLang="ko-KR" b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C566AA-753E-5AD7-4493-D76721BF97A0}"/>
              </a:ext>
            </a:extLst>
          </p:cNvPr>
          <p:cNvSpPr txBox="1"/>
          <p:nvPr/>
        </p:nvSpPr>
        <p:spPr>
          <a:xfrm>
            <a:off x="145915" y="634243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2233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6E283-8045-0E63-0A49-1AD45C22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패널티</a:t>
            </a:r>
            <a:r>
              <a:rPr lang="ko-KR" altLang="en-US" dirty="0"/>
              <a:t> 회귀분석</a:t>
            </a:r>
            <a:r>
              <a:rPr lang="en-US" altLang="ko-KR" dirty="0"/>
              <a:t>(Penalized Regression)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5DD593-9C4E-19CD-A8C3-15CE0D88E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7082"/>
            <a:ext cx="10515600" cy="4398917"/>
          </a:xfrm>
        </p:spPr>
        <p:txBody>
          <a:bodyPr/>
          <a:lstStyle/>
          <a:p>
            <a:r>
              <a:rPr lang="ko-KR" altLang="en-US" b="0" dirty="0"/>
              <a:t>이를 해결하기 위해 많은 독립변수를 갖는 모델에</a:t>
            </a:r>
            <a:br>
              <a:rPr lang="en-US" altLang="ko-KR" b="0" dirty="0"/>
            </a:br>
            <a:r>
              <a:rPr lang="ko-KR" altLang="en-US" b="0" dirty="0" err="1"/>
              <a:t>패널티를</a:t>
            </a:r>
            <a:r>
              <a:rPr lang="ko-KR" altLang="en-US" b="0" dirty="0"/>
              <a:t> 부과하는 방식으로 기존 선형회귀의</a:t>
            </a:r>
            <a:r>
              <a:rPr lang="en-US" altLang="ko-KR" b="0" dirty="0"/>
              <a:t> </a:t>
            </a:r>
            <a:r>
              <a:rPr lang="ko-KR" altLang="en-US" b="0" dirty="0"/>
              <a:t>과적합을</a:t>
            </a:r>
            <a:br>
              <a:rPr lang="en-US" altLang="ko-KR" b="0" dirty="0"/>
            </a:br>
            <a:r>
              <a:rPr lang="ko-KR" altLang="en-US" b="0" dirty="0"/>
              <a:t>방지시키는 방법</a:t>
            </a:r>
            <a:endParaRPr lang="en-US" altLang="ko-KR" b="0" dirty="0"/>
          </a:p>
          <a:p>
            <a:endParaRPr lang="en-US" altLang="ko-KR" b="0" dirty="0"/>
          </a:p>
          <a:p>
            <a:r>
              <a:rPr lang="ko-KR" altLang="en-US" b="0" dirty="0"/>
              <a:t>일반적인 선형회귀는 </a:t>
            </a:r>
            <a:r>
              <a:rPr lang="en-US" altLang="ko-KR" b="0" dirty="0"/>
              <a:t>MSE</a:t>
            </a:r>
            <a:r>
              <a:rPr lang="ko-KR" altLang="en-US" b="0" dirty="0"/>
              <a:t>로 계산하지만 </a:t>
            </a:r>
            <a:r>
              <a:rPr lang="ko-KR" altLang="en-US" b="0" dirty="0" err="1"/>
              <a:t>패널티</a:t>
            </a:r>
            <a:r>
              <a:rPr lang="ko-KR" altLang="en-US" b="0" dirty="0"/>
              <a:t> 회귀분석에는 제곱합에 </a:t>
            </a:r>
            <a:r>
              <a:rPr lang="ko-KR" altLang="en-US" b="0" dirty="0" err="1"/>
              <a:t>패널티</a:t>
            </a:r>
            <a:r>
              <a:rPr lang="ko-KR" altLang="en-US" b="0" dirty="0"/>
              <a:t> 항이 붙어 제곱합과 </a:t>
            </a:r>
            <a:r>
              <a:rPr lang="ko-KR" altLang="en-US" b="0" dirty="0" err="1"/>
              <a:t>패널티항의</a:t>
            </a:r>
            <a:r>
              <a:rPr lang="ko-KR" altLang="en-US" b="0" dirty="0"/>
              <a:t> 합이 </a:t>
            </a:r>
            <a:br>
              <a:rPr lang="en-US" altLang="ko-KR" b="0" dirty="0"/>
            </a:br>
            <a:r>
              <a:rPr lang="ko-KR" altLang="en-US" b="0" dirty="0"/>
              <a:t>최소가 되는 회귀계수를 추정</a:t>
            </a:r>
            <a:endParaRPr lang="en-US" altLang="ko-KR" b="0" dirty="0"/>
          </a:p>
          <a:p>
            <a:endParaRPr lang="en-US" altLang="ko-KR" b="0" dirty="0"/>
          </a:p>
          <a:p>
            <a:r>
              <a:rPr lang="ko-KR" altLang="en-US" b="0" dirty="0"/>
              <a:t>대표적으로 </a:t>
            </a:r>
            <a:r>
              <a:rPr lang="ko-KR" altLang="en-US" b="0" dirty="0" err="1"/>
              <a:t>릿지</a:t>
            </a:r>
            <a:r>
              <a:rPr lang="en-US" altLang="ko-KR" b="0" dirty="0"/>
              <a:t>, </a:t>
            </a:r>
            <a:r>
              <a:rPr lang="ko-KR" altLang="en-US" b="0" dirty="0" err="1"/>
              <a:t>라쏘</a:t>
            </a:r>
            <a:r>
              <a:rPr lang="ko-KR" altLang="en-US" b="0" dirty="0"/>
              <a:t> 회귀분석이 있음</a:t>
            </a:r>
            <a:endParaRPr lang="en-US" altLang="ko-KR" b="0" dirty="0"/>
          </a:p>
          <a:p>
            <a:endParaRPr lang="ko-KR" altLang="en-US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B6CCF-4A59-6709-03CB-9BE9C485E024}"/>
              </a:ext>
            </a:extLst>
          </p:cNvPr>
          <p:cNvSpPr txBox="1"/>
          <p:nvPr/>
        </p:nvSpPr>
        <p:spPr>
          <a:xfrm>
            <a:off x="145915" y="634243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4050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17B-47E7-08A3-6B21-2628E3E2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릿지</a:t>
            </a:r>
            <a:r>
              <a:rPr lang="ko-KR" altLang="en-US" dirty="0"/>
              <a:t> 회귀</a:t>
            </a:r>
            <a:r>
              <a:rPr lang="en-US" altLang="ko-KR" dirty="0"/>
              <a:t>(Ridge Regression)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52FBE-86A1-B820-527C-B804EF4C8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5452"/>
            <a:ext cx="10515600" cy="3080547"/>
          </a:xfrm>
        </p:spPr>
        <p:txBody>
          <a:bodyPr>
            <a:normAutofit/>
          </a:bodyPr>
          <a:lstStyle/>
          <a:p>
            <a:r>
              <a:rPr lang="en-US" altLang="ko-KR" sz="2400" b="0" dirty="0"/>
              <a:t>MSE</a:t>
            </a:r>
            <a:r>
              <a:rPr lang="ko-KR" altLang="en-US" sz="2400" b="0" dirty="0"/>
              <a:t>에 체크한 박스 부분이 추가 </a:t>
            </a:r>
            <a:r>
              <a:rPr lang="en-US" altLang="ko-KR" sz="2400" b="0" dirty="0"/>
              <a:t>(</a:t>
            </a:r>
            <a:r>
              <a:rPr lang="ko-KR" altLang="en-US" sz="2400" b="0" dirty="0" err="1"/>
              <a:t>패널티</a:t>
            </a:r>
            <a:r>
              <a:rPr lang="ko-KR" altLang="en-US" sz="2400" b="0" dirty="0"/>
              <a:t> 항</a:t>
            </a:r>
            <a:r>
              <a:rPr lang="en-US" altLang="ko-KR" sz="2400" b="0" dirty="0"/>
              <a:t>) (MSE + penalty)</a:t>
            </a:r>
          </a:p>
          <a:p>
            <a:endParaRPr lang="en-US" altLang="ko-KR" sz="2400" b="0" dirty="0"/>
          </a:p>
          <a:p>
            <a:r>
              <a:rPr lang="ko-KR" altLang="en-US" sz="2400" b="0" dirty="0"/>
              <a:t>모델의 설명력에 기여하지 못하는 독립변수의 회귀 계수 크기를 </a:t>
            </a:r>
            <a:br>
              <a:rPr lang="en-US" altLang="ko-KR" sz="2400" b="0" dirty="0"/>
            </a:br>
            <a:r>
              <a:rPr lang="en-US" altLang="ko-KR" sz="2400" b="0" dirty="0"/>
              <a:t>0</a:t>
            </a:r>
            <a:r>
              <a:rPr lang="ko-KR" altLang="en-US" sz="2400" b="0" dirty="0"/>
              <a:t>에 근접하도록 축소시킴 </a:t>
            </a:r>
            <a:r>
              <a:rPr lang="en-US" altLang="ko-KR" sz="2400" b="0" dirty="0"/>
              <a:t>(</a:t>
            </a:r>
            <a:r>
              <a:rPr lang="ko-KR" altLang="en-US" sz="2400" b="0" dirty="0"/>
              <a:t>작아져도 </a:t>
            </a:r>
            <a:r>
              <a:rPr lang="en-US" altLang="ko-KR" sz="2400" b="0" dirty="0"/>
              <a:t>0</a:t>
            </a:r>
            <a:r>
              <a:rPr lang="ko-KR" altLang="en-US" sz="2400" b="0" dirty="0"/>
              <a:t>은 되지 않음</a:t>
            </a:r>
            <a:r>
              <a:rPr lang="en-US" altLang="ko-KR" sz="2400" b="0" dirty="0"/>
              <a:t>) (</a:t>
            </a:r>
            <a:r>
              <a:rPr lang="ko-KR" altLang="en-US" sz="2400" b="0" dirty="0"/>
              <a:t>회귀 계수는 기울기</a:t>
            </a:r>
            <a:r>
              <a:rPr lang="en-US" altLang="ko-KR" sz="2400" b="0" dirty="0"/>
              <a:t>)</a:t>
            </a:r>
          </a:p>
          <a:p>
            <a:endParaRPr lang="en-US" altLang="ko-KR" sz="2400" b="0" dirty="0"/>
          </a:p>
          <a:p>
            <a:r>
              <a:rPr lang="ko-KR" altLang="en-US" sz="2400" b="0" dirty="0" err="1"/>
              <a:t>관측갯수</a:t>
            </a:r>
            <a:r>
              <a:rPr lang="ko-KR" altLang="en-US" sz="2400" b="0" dirty="0"/>
              <a:t> 보다 독립변수가 상대적으로 많을 경우</a:t>
            </a:r>
            <a:r>
              <a:rPr lang="en-US" altLang="ko-KR" sz="2400" b="0" dirty="0"/>
              <a:t>,</a:t>
            </a:r>
            <a:br>
              <a:rPr lang="en-US" altLang="ko-KR" sz="2400" b="0" dirty="0"/>
            </a:br>
            <a:r>
              <a:rPr lang="ko-KR" altLang="en-US" sz="2400" b="0" dirty="0"/>
              <a:t>일반 표준 선형회귀보다 </a:t>
            </a:r>
            <a:r>
              <a:rPr lang="ko-KR" altLang="en-US" sz="2400" b="0" dirty="0" err="1"/>
              <a:t>릿지회귀가</a:t>
            </a:r>
            <a:r>
              <a:rPr lang="ko-KR" altLang="en-US" sz="2400" b="0" dirty="0"/>
              <a:t> 더욱 우수한 성능을 발휘</a:t>
            </a:r>
            <a:endParaRPr lang="en-US" altLang="ko-KR" sz="2400" b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652C0D-4A90-BCE5-591F-AEE251F85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612" y="1266629"/>
            <a:ext cx="3914775" cy="120967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CADCB2F-1D24-5BAE-85FB-31DC8211D9DB}"/>
              </a:ext>
            </a:extLst>
          </p:cNvPr>
          <p:cNvSpPr/>
          <p:nvPr/>
        </p:nvSpPr>
        <p:spPr>
          <a:xfrm>
            <a:off x="6801419" y="1380392"/>
            <a:ext cx="1089307" cy="10809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2049E08-8023-D3F1-B983-870A61CCA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805" y="2571722"/>
            <a:ext cx="6657975" cy="3238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1AB532-2B8B-BF1E-4277-5946DD1480A1}"/>
              </a:ext>
            </a:extLst>
          </p:cNvPr>
          <p:cNvSpPr txBox="1"/>
          <p:nvPr/>
        </p:nvSpPr>
        <p:spPr>
          <a:xfrm>
            <a:off x="145915" y="634243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457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B572F-2107-C6A1-35D6-A7FD0101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라쏘</a:t>
            </a:r>
            <a:r>
              <a:rPr lang="ko-KR" altLang="en-US" dirty="0"/>
              <a:t> 회귀</a:t>
            </a:r>
            <a:r>
              <a:rPr lang="en-US" altLang="ko-KR" dirty="0"/>
              <a:t>(Lasso Regression)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95CCFF-D93F-E8FC-6F27-8210B5FE1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1435"/>
            <a:ext cx="10515600" cy="2964564"/>
          </a:xfrm>
        </p:spPr>
        <p:txBody>
          <a:bodyPr>
            <a:normAutofit/>
          </a:bodyPr>
          <a:lstStyle/>
          <a:p>
            <a:r>
              <a:rPr lang="en-US" altLang="ko-KR" sz="2000" b="0" dirty="0"/>
              <a:t>MSE</a:t>
            </a:r>
            <a:r>
              <a:rPr lang="ko-KR" altLang="en-US" sz="2000" b="0" dirty="0"/>
              <a:t>에 체크한 박스 부분이 추가 </a:t>
            </a:r>
            <a:r>
              <a:rPr lang="en-US" altLang="ko-KR" sz="2000" b="0" dirty="0"/>
              <a:t>(</a:t>
            </a:r>
            <a:r>
              <a:rPr lang="ko-KR" altLang="en-US" sz="2000" b="0" dirty="0" err="1"/>
              <a:t>패널티</a:t>
            </a:r>
            <a:r>
              <a:rPr lang="ko-KR" altLang="en-US" sz="2000" b="0" dirty="0"/>
              <a:t> 항</a:t>
            </a:r>
            <a:r>
              <a:rPr lang="en-US" altLang="ko-KR" sz="2000" b="0" dirty="0"/>
              <a:t>) (MSE + penalty)</a:t>
            </a:r>
          </a:p>
          <a:p>
            <a:r>
              <a:rPr lang="ko-KR" altLang="en-US" sz="2000" b="0" dirty="0" err="1"/>
              <a:t>릿지</a:t>
            </a:r>
            <a:r>
              <a:rPr lang="ko-KR" altLang="en-US" sz="2000" b="0" dirty="0"/>
              <a:t> 회귀와 다르게 설명력에 기여하지 못하는 독립변수의 </a:t>
            </a:r>
            <a:br>
              <a:rPr lang="en-US" altLang="ko-KR" sz="2000" b="0" dirty="0"/>
            </a:br>
            <a:r>
              <a:rPr lang="ko-KR" altLang="en-US" sz="2000" b="0" dirty="0"/>
              <a:t>회귀계수를 </a:t>
            </a:r>
            <a:r>
              <a:rPr lang="en-US" altLang="ko-KR" sz="2000" b="0" dirty="0"/>
              <a:t>0</a:t>
            </a:r>
            <a:r>
              <a:rPr lang="ko-KR" altLang="en-US" sz="2000" b="0" dirty="0"/>
              <a:t>으로 만드는 방법으로 이는 해당 변수가 모델에서 제거됨을 </a:t>
            </a:r>
            <a:br>
              <a:rPr lang="en-US" altLang="ko-KR" sz="2000" b="0" dirty="0"/>
            </a:br>
            <a:r>
              <a:rPr lang="ko-KR" altLang="en-US" sz="2000" b="0" dirty="0"/>
              <a:t>의미하며 더 간단한 모델을 만들 수 있다는 뜻임</a:t>
            </a:r>
            <a:endParaRPr lang="en-US" altLang="ko-KR" sz="2000" b="0" dirty="0"/>
          </a:p>
          <a:p>
            <a:r>
              <a:rPr lang="ko-KR" altLang="en-US" sz="2000" b="0" dirty="0"/>
              <a:t>일부 독립 변수의 설명력이 크고</a:t>
            </a:r>
            <a:r>
              <a:rPr lang="en-US" altLang="ko-KR" sz="2000" b="0" dirty="0"/>
              <a:t>, </a:t>
            </a:r>
            <a:r>
              <a:rPr lang="ko-KR" altLang="en-US" sz="2000" b="0" dirty="0"/>
              <a:t>나머지가 낮을 때 우수한 성능을 보여주고</a:t>
            </a:r>
            <a:br>
              <a:rPr lang="en-US" altLang="ko-KR" sz="2000" b="0" dirty="0"/>
            </a:br>
            <a:r>
              <a:rPr lang="ko-KR" altLang="en-US" sz="2000" b="0" dirty="0"/>
              <a:t>반면 </a:t>
            </a:r>
            <a:r>
              <a:rPr lang="ko-KR" altLang="en-US" sz="2000" b="0" dirty="0" err="1"/>
              <a:t>릿지</a:t>
            </a:r>
            <a:r>
              <a:rPr lang="ko-KR" altLang="en-US" sz="2000" b="0" dirty="0"/>
              <a:t> 회귀는 독립변수들의 설명력이 서로 차이가 크게 나지 않을 경우</a:t>
            </a:r>
            <a:br>
              <a:rPr lang="en-US" altLang="ko-KR" sz="2000" b="0" dirty="0"/>
            </a:br>
            <a:r>
              <a:rPr lang="ko-KR" altLang="en-US" sz="2000" b="0" dirty="0"/>
              <a:t>우수한 성능을 보여줌</a:t>
            </a:r>
            <a:endParaRPr lang="en-US" altLang="ko-KR" sz="2000" b="0" dirty="0"/>
          </a:p>
          <a:p>
            <a:r>
              <a:rPr lang="ko-KR" altLang="en-US" sz="2000" b="0" dirty="0"/>
              <a:t>결론적으로 모두 다 사용해서 평가해야 함</a:t>
            </a:r>
            <a:endParaRPr lang="en-US" altLang="ko-KR" sz="2000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90543F-23DE-8A51-BB8F-3CC5286F5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530" y="1376184"/>
            <a:ext cx="3316940" cy="1091826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4CEB8EC-190C-25AA-51A4-ED62E52DE3EE}"/>
              </a:ext>
            </a:extLst>
          </p:cNvPr>
          <p:cNvSpPr/>
          <p:nvPr/>
        </p:nvSpPr>
        <p:spPr>
          <a:xfrm>
            <a:off x="6610720" y="1525020"/>
            <a:ext cx="1049253" cy="9280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0801A6-51D7-13D0-F24D-C2EE0C784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865" y="2616846"/>
            <a:ext cx="6657975" cy="323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7E657D-F3F0-16B2-7465-F3CB4A3E45CA}"/>
              </a:ext>
            </a:extLst>
          </p:cNvPr>
          <p:cNvSpPr txBox="1"/>
          <p:nvPr/>
        </p:nvSpPr>
        <p:spPr>
          <a:xfrm>
            <a:off x="145915" y="634243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605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55E1E-2F34-96A8-324A-AF6AFD53D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선형회귀분석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625E1C-9457-2EAA-0259-AC729C10F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8080" y="1582111"/>
            <a:ext cx="3855719" cy="4573888"/>
          </a:xfrm>
        </p:spPr>
        <p:txBody>
          <a:bodyPr>
            <a:normAutofit/>
          </a:bodyPr>
          <a:lstStyle/>
          <a:p>
            <a:r>
              <a:rPr lang="ko-KR" altLang="en-US" sz="2000" b="0" dirty="0"/>
              <a:t>선형회귀분석 결과</a:t>
            </a:r>
            <a:br>
              <a:rPr lang="en-US" altLang="ko-KR" sz="2000" b="0" dirty="0"/>
            </a:br>
            <a:r>
              <a:rPr lang="en-US" altLang="ko-KR" sz="2000" b="0" dirty="0"/>
              <a:t>RMSLE 0.9803 </a:t>
            </a:r>
            <a:endParaRPr lang="ko-KR" altLang="en-US" sz="2000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D45418-6B74-3D33-BD3F-CEB68201A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809" y="1582111"/>
            <a:ext cx="5676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51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408D2-BB76-FE2E-F86D-8B67FA05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릿지회귀분석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6C1B5-43F3-5B89-30F4-C9BEBAE85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76353"/>
            <a:ext cx="10515600" cy="1526473"/>
          </a:xfrm>
        </p:spPr>
        <p:txBody>
          <a:bodyPr>
            <a:normAutofit/>
          </a:bodyPr>
          <a:lstStyle/>
          <a:p>
            <a:r>
              <a:rPr lang="en-US" altLang="ko-KR" sz="2000" b="0" dirty="0" err="1"/>
              <a:t>Max_iter</a:t>
            </a:r>
            <a:r>
              <a:rPr lang="en-US" altLang="ko-KR" sz="2000" b="0" dirty="0"/>
              <a:t>(</a:t>
            </a:r>
            <a:r>
              <a:rPr lang="ko-KR" altLang="en-US" sz="2000" b="0" dirty="0"/>
              <a:t>반복 실행하는 최대 횟수</a:t>
            </a:r>
            <a:r>
              <a:rPr lang="en-US" altLang="ko-KR" sz="2000" b="0" dirty="0"/>
              <a:t>)</a:t>
            </a:r>
            <a:r>
              <a:rPr lang="ko-KR" altLang="en-US" sz="2000" b="0" dirty="0"/>
              <a:t>는 </a:t>
            </a:r>
            <a:r>
              <a:rPr lang="en-US" altLang="ko-KR" sz="2000" b="0" dirty="0"/>
              <a:t>3000, </a:t>
            </a:r>
            <a:r>
              <a:rPr lang="ko-KR" altLang="en-US" sz="2000" b="0" dirty="0"/>
              <a:t>다양한 </a:t>
            </a:r>
            <a:r>
              <a:rPr lang="en-US" altLang="ko-KR" sz="2000" b="0" dirty="0"/>
              <a:t>alpha </a:t>
            </a:r>
            <a:r>
              <a:rPr lang="ko-KR" altLang="en-US" sz="2000" b="0" dirty="0"/>
              <a:t>값을 </a:t>
            </a:r>
            <a:br>
              <a:rPr lang="en-US" altLang="ko-KR" sz="2000" b="0" dirty="0"/>
            </a:br>
            <a:r>
              <a:rPr lang="en-US" altLang="ko-KR" sz="2000" b="0" dirty="0" err="1"/>
              <a:t>gridsearch</a:t>
            </a:r>
            <a:r>
              <a:rPr lang="en-US" altLang="ko-KR" sz="2000" b="0" dirty="0"/>
              <a:t> </a:t>
            </a:r>
            <a:r>
              <a:rPr lang="ko-KR" altLang="en-US" sz="2000" b="0" dirty="0"/>
              <a:t>하여 최적의 </a:t>
            </a:r>
            <a:r>
              <a:rPr lang="en-US" altLang="ko-KR" sz="2000" b="0" dirty="0" err="1"/>
              <a:t>max_iter</a:t>
            </a:r>
            <a:r>
              <a:rPr lang="en-US" altLang="ko-KR" sz="2000" b="0" dirty="0"/>
              <a:t>, alpha </a:t>
            </a:r>
            <a:r>
              <a:rPr lang="ko-KR" altLang="en-US" sz="2000" b="0" dirty="0"/>
              <a:t>값 찾기 및 적용</a:t>
            </a:r>
            <a:endParaRPr lang="en-US" altLang="ko-KR" sz="2000" b="0" dirty="0"/>
          </a:p>
          <a:p>
            <a:r>
              <a:rPr lang="ko-KR" altLang="en-US" sz="2000" b="0" dirty="0" err="1"/>
              <a:t>릿지회귀분석</a:t>
            </a:r>
            <a:r>
              <a:rPr lang="ko-KR" altLang="en-US" sz="2000" b="0" dirty="0"/>
              <a:t> 결과 </a:t>
            </a:r>
            <a:r>
              <a:rPr lang="en-US" altLang="ko-KR" sz="2000" b="0" dirty="0"/>
              <a:t>RMSLE 0.9803</a:t>
            </a:r>
            <a:endParaRPr lang="ko-KR" altLang="en-US" sz="2000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A06365-BFFE-5185-426E-E89784B42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1250577"/>
            <a:ext cx="92297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70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94AC9-A81A-B357-2A32-6B2BEBF1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라쏘회귀분석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DC5D7-EB83-4528-76D7-789F7FC0B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0798"/>
            <a:ext cx="10515600" cy="1544401"/>
          </a:xfrm>
        </p:spPr>
        <p:txBody>
          <a:bodyPr>
            <a:normAutofit/>
          </a:bodyPr>
          <a:lstStyle/>
          <a:p>
            <a:r>
              <a:rPr lang="ko-KR" altLang="en-US" sz="2000" b="0" dirty="0" err="1"/>
              <a:t>릿지와</a:t>
            </a:r>
            <a:r>
              <a:rPr lang="ko-KR" altLang="en-US" sz="2000" b="0" dirty="0"/>
              <a:t> 마찬가지로 </a:t>
            </a:r>
            <a:r>
              <a:rPr lang="en-US" altLang="ko-KR" sz="2000" b="0" dirty="0" err="1"/>
              <a:t>gridsearch</a:t>
            </a:r>
            <a:r>
              <a:rPr lang="ko-KR" altLang="en-US" sz="2000" b="0" dirty="0"/>
              <a:t>를 사용하여 최적의 </a:t>
            </a:r>
            <a:r>
              <a:rPr lang="en-US" altLang="ko-KR" sz="2000" b="0" dirty="0"/>
              <a:t>alpha</a:t>
            </a:r>
            <a:r>
              <a:rPr lang="ko-KR" altLang="en-US" sz="2000" b="0" dirty="0"/>
              <a:t>와 </a:t>
            </a:r>
            <a:r>
              <a:rPr lang="en-US" altLang="ko-KR" sz="2000" b="0" dirty="0" err="1"/>
              <a:t>max_iter</a:t>
            </a:r>
            <a:r>
              <a:rPr lang="en-US" altLang="ko-KR" sz="2000" b="0" dirty="0"/>
              <a:t> </a:t>
            </a:r>
            <a:r>
              <a:rPr lang="ko-KR" altLang="en-US" sz="2000" b="0" dirty="0"/>
              <a:t>확인 및 적용</a:t>
            </a:r>
            <a:endParaRPr lang="en-US" altLang="ko-KR" sz="2000" b="0" dirty="0"/>
          </a:p>
          <a:p>
            <a:r>
              <a:rPr lang="ko-KR" altLang="en-US" sz="2000" b="0" dirty="0" err="1"/>
              <a:t>라쏘회귀분석</a:t>
            </a:r>
            <a:r>
              <a:rPr lang="ko-KR" altLang="en-US" sz="2000" b="0" dirty="0"/>
              <a:t> 결과 </a:t>
            </a:r>
            <a:r>
              <a:rPr lang="en-US" altLang="ko-KR" sz="2000" b="0" dirty="0"/>
              <a:t>RMSLE 0.9803</a:t>
            </a:r>
            <a:endParaRPr lang="ko-KR" altLang="en-US" sz="2000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79FCF0-A6D8-2B76-255C-12BA7B780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1333500"/>
            <a:ext cx="79914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18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4663A-6032-3261-1B46-F2ED05AA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랜덤포레스트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FE592-63E4-7027-16FD-0B41DE46A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0068" y="2228850"/>
            <a:ext cx="4273731" cy="3927149"/>
          </a:xfrm>
        </p:spPr>
        <p:txBody>
          <a:bodyPr>
            <a:normAutofit/>
          </a:bodyPr>
          <a:lstStyle/>
          <a:p>
            <a:r>
              <a:rPr lang="en-US" altLang="ko-KR" sz="2000" b="0" dirty="0" err="1"/>
              <a:t>N_estimators</a:t>
            </a:r>
            <a:r>
              <a:rPr lang="ko-KR" altLang="en-US" sz="2000" b="0" dirty="0"/>
              <a:t>를 </a:t>
            </a:r>
            <a:r>
              <a:rPr lang="en-US" altLang="ko-KR" sz="2000" b="0" dirty="0"/>
              <a:t>100</a:t>
            </a:r>
            <a:r>
              <a:rPr lang="ko-KR" altLang="en-US" sz="2000" b="0" dirty="0"/>
              <a:t>으로 설정</a:t>
            </a:r>
            <a:endParaRPr lang="en-US" altLang="ko-KR" sz="2000" b="0" dirty="0"/>
          </a:p>
          <a:p>
            <a:endParaRPr lang="en-US" altLang="ko-KR" sz="2000" b="0" dirty="0"/>
          </a:p>
          <a:p>
            <a:r>
              <a:rPr lang="ko-KR" altLang="en-US" sz="2000" b="0" dirty="0" err="1"/>
              <a:t>랜덤포레스트</a:t>
            </a:r>
            <a:r>
              <a:rPr lang="ko-KR" altLang="en-US" sz="2000" b="0" dirty="0"/>
              <a:t> 결과 </a:t>
            </a:r>
            <a:r>
              <a:rPr lang="en-US" altLang="ko-KR" sz="2000" b="0" dirty="0"/>
              <a:t>RMSLE 0.1062</a:t>
            </a:r>
          </a:p>
          <a:p>
            <a:endParaRPr lang="en-US" altLang="ko-KR" sz="2000" b="0" dirty="0"/>
          </a:p>
          <a:p>
            <a:endParaRPr lang="ko-KR" altLang="en-US" sz="2000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02CAEF-8F8F-2464-523E-976044B36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63" y="2228850"/>
            <a:ext cx="49530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57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19BCD-1591-88A1-EBEF-AC30FB33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Boosted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78534-54BD-62BB-061A-9A91287FE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Gradient Boosting Algorithm (GBM)</a:t>
            </a:r>
            <a:r>
              <a:rPr lang="ko-KR" altLang="en-US" sz="2000" dirty="0"/>
              <a:t>은 회귀분석 또는 분류 분석을 수행할 수 있는 </a:t>
            </a:r>
            <a:br>
              <a:rPr lang="en-US" altLang="ko-KR" sz="2000" dirty="0"/>
            </a:br>
            <a:r>
              <a:rPr lang="ko-KR" altLang="en-US" sz="2000" dirty="0" err="1"/>
              <a:t>예측모형이며</a:t>
            </a:r>
            <a:r>
              <a:rPr lang="ko-KR" altLang="en-US" sz="2000" dirty="0"/>
              <a:t> 예측모형의 앙상블 방법론 중 </a:t>
            </a:r>
            <a:r>
              <a:rPr lang="ko-KR" altLang="en-US" sz="2000" dirty="0" err="1"/>
              <a:t>부스팅</a:t>
            </a:r>
            <a:r>
              <a:rPr lang="ko-KR" altLang="en-US" sz="2000" dirty="0"/>
              <a:t> 계열에 속하는 알고리즘</a:t>
            </a:r>
            <a:endParaRPr lang="en-US" altLang="ko-KR" sz="2000" dirty="0"/>
          </a:p>
          <a:p>
            <a:r>
              <a:rPr lang="ko-KR" altLang="en-US" sz="2000" dirty="0" err="1"/>
              <a:t>틀린부분에</a:t>
            </a:r>
            <a:r>
              <a:rPr lang="ko-KR" altLang="en-US" sz="2000" dirty="0"/>
              <a:t> 가중치를 더하면서 진행하는 알고리즘</a:t>
            </a:r>
            <a:endParaRPr lang="en-US" altLang="ko-KR" sz="2000" dirty="0"/>
          </a:p>
          <a:p>
            <a:r>
              <a:rPr lang="ko-KR" altLang="en-US" sz="2000" dirty="0" err="1"/>
              <a:t>머신러닝</a:t>
            </a:r>
            <a:r>
              <a:rPr lang="ko-KR" altLang="en-US" sz="2000" dirty="0"/>
              <a:t> 알고리즘 중에서도 가장 예측 성능이 높다고 알려진 알고리즘</a:t>
            </a:r>
            <a:endParaRPr lang="en-US" altLang="ko-KR" sz="2000" dirty="0"/>
          </a:p>
          <a:p>
            <a:r>
              <a:rPr lang="en-US" altLang="ko-KR" sz="2000" dirty="0" err="1"/>
              <a:t>LightGBM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XGBoost</a:t>
            </a:r>
            <a:r>
              <a:rPr lang="en-US" altLang="ko-KR" sz="2000" dirty="0"/>
              <a:t> </a:t>
            </a:r>
            <a:r>
              <a:rPr lang="ko-KR" altLang="en-US" sz="2000" dirty="0"/>
              <a:t>같은 파이썬 패키지들이 모두 </a:t>
            </a:r>
            <a:r>
              <a:rPr lang="en-US" altLang="ko-KR" sz="2000" dirty="0"/>
              <a:t>GBM</a:t>
            </a:r>
            <a:r>
              <a:rPr lang="ko-KR" altLang="en-US" sz="2000" dirty="0"/>
              <a:t>을 구현한 패키지</a:t>
            </a:r>
            <a:endParaRPr lang="en-US" altLang="ko-KR" sz="2000" dirty="0"/>
          </a:p>
          <a:p>
            <a:r>
              <a:rPr lang="ko-KR" altLang="en-US" sz="2000" dirty="0"/>
              <a:t>기본 </a:t>
            </a:r>
            <a:r>
              <a:rPr lang="ko-KR" altLang="en-US" sz="2000" dirty="0" err="1"/>
              <a:t>하이퍼</a:t>
            </a:r>
            <a:r>
              <a:rPr lang="ko-KR" altLang="en-US" sz="2000" dirty="0"/>
              <a:t> 파라미터만으로도 랜덤 </a:t>
            </a:r>
            <a:r>
              <a:rPr lang="ko-KR" altLang="en-US" sz="2000" dirty="0" err="1"/>
              <a:t>포레스트보다</a:t>
            </a:r>
            <a:r>
              <a:rPr lang="ko-KR" altLang="en-US" sz="2000" dirty="0"/>
              <a:t> 더 나은 예측 성능을 보이기도 하지만</a:t>
            </a:r>
            <a:br>
              <a:rPr lang="en-US" altLang="ko-KR" sz="2000" dirty="0"/>
            </a:br>
            <a:r>
              <a:rPr lang="ko-KR" altLang="en-US" sz="2000" dirty="0"/>
              <a:t>수행시간이 오래 걸리고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하이퍼</a:t>
            </a:r>
            <a:r>
              <a:rPr lang="ko-KR" altLang="en-US" sz="2000" dirty="0"/>
              <a:t> 파라미터 튜닝 노력도 더 필요함</a:t>
            </a: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4F5415-C039-AA3F-4FA5-704D856CD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071" y="4288857"/>
            <a:ext cx="65627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654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928B1-FE4D-B4EB-C23C-02A44664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Boosted model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64F36F7-641F-EBCD-E337-CFF2CF2DF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3225" y="1295400"/>
            <a:ext cx="6305550" cy="4267200"/>
          </a:xfr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7D32444-41DC-D86C-65EC-7F77F7ED307A}"/>
              </a:ext>
            </a:extLst>
          </p:cNvPr>
          <p:cNvSpPr/>
          <p:nvPr/>
        </p:nvSpPr>
        <p:spPr>
          <a:xfrm>
            <a:off x="6096000" y="4016188"/>
            <a:ext cx="1380565" cy="8785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6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0D589-B4BB-8826-AACF-4B38530F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 지표 </a:t>
            </a:r>
            <a:r>
              <a:rPr lang="en-US" altLang="ko-KR" dirty="0"/>
              <a:t>(RMSLE)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7015CE-50DB-C9EF-AC76-F7CC88CCF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1388"/>
            <a:ext cx="10515600" cy="2444611"/>
          </a:xfrm>
        </p:spPr>
        <p:txBody>
          <a:bodyPr>
            <a:normAutofit/>
          </a:bodyPr>
          <a:lstStyle/>
          <a:p>
            <a:r>
              <a:rPr lang="en-US" altLang="ko-KR" sz="2000" b="0" dirty="0"/>
              <a:t>RMSLE (Root Mean Squared Logarithmic Error) </a:t>
            </a:r>
            <a:r>
              <a:rPr lang="ko-KR" altLang="en-US" sz="2000" b="0" dirty="0"/>
              <a:t>는</a:t>
            </a:r>
            <a:br>
              <a:rPr lang="en-US" altLang="ko-KR" sz="2000" b="0" dirty="0"/>
            </a:br>
            <a:r>
              <a:rPr lang="ko-KR" altLang="en-US" sz="2000" b="0" dirty="0"/>
              <a:t>과대평가 된 항목보다는 과소평가 된 항목에 </a:t>
            </a:r>
            <a:r>
              <a:rPr lang="ko-KR" altLang="en-US" sz="2000" b="0" dirty="0" err="1"/>
              <a:t>패널티를</a:t>
            </a:r>
            <a:r>
              <a:rPr lang="ko-KR" altLang="en-US" sz="2000" b="0" dirty="0"/>
              <a:t> 줌</a:t>
            </a:r>
            <a:endParaRPr lang="en-US" altLang="ko-KR" sz="2000" b="0" dirty="0"/>
          </a:p>
          <a:p>
            <a:endParaRPr lang="en-US" altLang="ko-KR" sz="2000" b="0" dirty="0"/>
          </a:p>
          <a:p>
            <a:r>
              <a:rPr lang="ko-KR" altLang="en-US" sz="2000" b="0" dirty="0"/>
              <a:t>값이 작을 수록 정밀도가 높음 </a:t>
            </a:r>
            <a:r>
              <a:rPr lang="en-US" altLang="ko-KR" sz="1800" b="0" dirty="0"/>
              <a:t>(0</a:t>
            </a:r>
            <a:r>
              <a:rPr lang="ko-KR" altLang="en-US" sz="1800" b="0" dirty="0"/>
              <a:t>에 가까운 값이 나올 수록 정밀도가 높은 것</a:t>
            </a:r>
            <a:r>
              <a:rPr lang="en-US" altLang="ko-KR" sz="1800" b="0" dirty="0"/>
              <a:t>)</a:t>
            </a:r>
          </a:p>
          <a:p>
            <a:endParaRPr lang="en-US" altLang="ko-KR" sz="1800" b="0" dirty="0"/>
          </a:p>
          <a:p>
            <a:r>
              <a:rPr lang="ko-KR" altLang="en-US" sz="1800" b="0" dirty="0" err="1"/>
              <a:t>잔차</a:t>
            </a:r>
            <a:r>
              <a:rPr lang="ko-KR" altLang="en-US" sz="1800" b="0" dirty="0"/>
              <a:t> </a:t>
            </a:r>
            <a:r>
              <a:rPr lang="en-US" altLang="ko-KR" sz="1800" b="0" dirty="0"/>
              <a:t>(residual)</a:t>
            </a:r>
            <a:r>
              <a:rPr lang="ko-KR" altLang="en-US" sz="1800" b="0" dirty="0"/>
              <a:t>에 대한 평균에 로그를 씌운 값</a:t>
            </a:r>
            <a:endParaRPr lang="ko-KR" altLang="en-US" sz="2000" b="0" dirty="0"/>
          </a:p>
        </p:txBody>
      </p:sp>
      <p:pic>
        <p:nvPicPr>
          <p:cNvPr id="1026" name="Picture 2" descr="What's the Difference Between RMSE and RMSLE? | by Sharoon Saxena |  Analytics Vidhya | Medium">
            <a:extLst>
              <a:ext uri="{FF2B5EF4-FFF2-40B4-BE49-F238E27FC236}">
                <a16:creationId xmlns:a16="http://schemas.microsoft.com/office/drawing/2014/main" id="{4CE67D2C-B1C2-AA28-DFD0-69A889417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441" y="1480683"/>
            <a:ext cx="6701118" cy="183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F39FE6-DE80-57DB-CD8E-DC3D1D62941D}"/>
              </a:ext>
            </a:extLst>
          </p:cNvPr>
          <p:cNvSpPr txBox="1"/>
          <p:nvPr/>
        </p:nvSpPr>
        <p:spPr>
          <a:xfrm>
            <a:off x="10127182" y="1860539"/>
            <a:ext cx="1226618" cy="70788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x: </a:t>
            </a:r>
            <a:r>
              <a:rPr lang="ko-KR" altLang="en-US" sz="2000" dirty="0" err="1"/>
              <a:t>예측값</a:t>
            </a:r>
            <a:br>
              <a:rPr lang="en-US" altLang="ko-KR" sz="2000" dirty="0"/>
            </a:br>
            <a:r>
              <a:rPr lang="en-US" altLang="ko-KR" sz="2000" dirty="0"/>
              <a:t>y: </a:t>
            </a:r>
            <a:r>
              <a:rPr lang="ko-KR" altLang="en-US" sz="2000" dirty="0" err="1"/>
              <a:t>실제값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43112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7CF9B-485D-4248-94AC-C3B5DC0A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Boosting Model(GBM)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E84593-116C-9388-261E-2D57D7799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6112" y="2247900"/>
            <a:ext cx="4187687" cy="3908099"/>
          </a:xfrm>
        </p:spPr>
        <p:txBody>
          <a:bodyPr>
            <a:normAutofit/>
          </a:bodyPr>
          <a:lstStyle/>
          <a:p>
            <a:r>
              <a:rPr lang="en-US" altLang="ko-KR" sz="2000" b="0" dirty="0"/>
              <a:t>GBM </a:t>
            </a:r>
            <a:r>
              <a:rPr lang="ko-KR" altLang="en-US" sz="2000" b="0" dirty="0"/>
              <a:t>결과 </a:t>
            </a:r>
            <a:r>
              <a:rPr lang="en-US" altLang="ko-KR" sz="2000" b="0" dirty="0"/>
              <a:t>RMSLE 0.2135</a:t>
            </a:r>
          </a:p>
          <a:p>
            <a:endParaRPr lang="en-US" altLang="ko-KR" sz="2000" b="0" dirty="0"/>
          </a:p>
          <a:p>
            <a:r>
              <a:rPr lang="ko-KR" altLang="en-US" sz="2000" b="0" dirty="0"/>
              <a:t>최종적으로 </a:t>
            </a:r>
            <a:r>
              <a:rPr lang="en-US" altLang="ko-KR" sz="2000" b="0" dirty="0"/>
              <a:t>RMSLE</a:t>
            </a:r>
            <a:r>
              <a:rPr lang="ko-KR" altLang="en-US" sz="2000" b="0" dirty="0"/>
              <a:t>가 </a:t>
            </a:r>
            <a:r>
              <a:rPr lang="en-US" altLang="ko-KR" sz="2000" b="0" dirty="0"/>
              <a:t>0.1062</a:t>
            </a:r>
            <a:r>
              <a:rPr lang="ko-KR" altLang="en-US" sz="2000" b="0" dirty="0"/>
              <a:t>로</a:t>
            </a:r>
            <a:br>
              <a:rPr lang="en-US" altLang="ko-KR" sz="2000" b="0" dirty="0"/>
            </a:br>
            <a:r>
              <a:rPr lang="ko-KR" altLang="en-US" sz="2000" b="0" dirty="0"/>
              <a:t>가장 낮게 측정된 </a:t>
            </a:r>
            <a:r>
              <a:rPr lang="ko-KR" altLang="en-US" sz="2000" b="0" dirty="0" err="1"/>
              <a:t>랜덤포레스트</a:t>
            </a:r>
            <a:br>
              <a:rPr lang="en-US" altLang="ko-KR" sz="2000" b="0" dirty="0"/>
            </a:br>
            <a:r>
              <a:rPr lang="ko-KR" altLang="en-US" sz="2000" b="0" dirty="0"/>
              <a:t>회귀 분석을 채택</a:t>
            </a:r>
            <a:endParaRPr lang="en-US" altLang="ko-KR" sz="2000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5A3816-E8B5-C3A2-FD8F-ECBCCC20A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251" y="2247900"/>
            <a:ext cx="55435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562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05375-D167-07BE-69D1-B05237DE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Submission.csv</a:t>
            </a:r>
            <a:r>
              <a:rPr lang="ko-KR" altLang="en-US" dirty="0"/>
              <a:t> 제출 및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80A1FA-3013-CB67-22C1-E1532C65B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410" y="1363001"/>
            <a:ext cx="5003389" cy="4792998"/>
          </a:xfrm>
        </p:spPr>
        <p:txBody>
          <a:bodyPr>
            <a:normAutofit/>
          </a:bodyPr>
          <a:lstStyle/>
          <a:p>
            <a:r>
              <a:rPr lang="ko-KR" altLang="en-US" sz="2000" b="0" dirty="0" err="1"/>
              <a:t>랜덤포레스트</a:t>
            </a:r>
            <a:r>
              <a:rPr lang="ko-KR" altLang="en-US" sz="2000" b="0" dirty="0"/>
              <a:t> 분석을 통해 </a:t>
            </a:r>
            <a:br>
              <a:rPr lang="en-US" altLang="ko-KR" sz="2000" b="0" dirty="0"/>
            </a:br>
            <a:r>
              <a:rPr lang="en-US" altLang="ko-KR" sz="2000" b="0" dirty="0"/>
              <a:t>submission </a:t>
            </a:r>
            <a:r>
              <a:rPr lang="ko-KR" altLang="en-US" sz="2000" b="0" dirty="0"/>
              <a:t>파일의 </a:t>
            </a:r>
            <a:r>
              <a:rPr lang="en-US" altLang="ko-KR" sz="2000" b="0" dirty="0"/>
              <a:t>count</a:t>
            </a:r>
            <a:r>
              <a:rPr lang="ko-KR" altLang="en-US" sz="2000" b="0" dirty="0"/>
              <a:t>를 예측</a:t>
            </a:r>
            <a:endParaRPr lang="en-US" altLang="ko-KR" sz="2000" b="0" dirty="0"/>
          </a:p>
          <a:p>
            <a:endParaRPr lang="en-US" altLang="ko-KR" sz="2000" b="0" dirty="0"/>
          </a:p>
          <a:p>
            <a:r>
              <a:rPr lang="en-US" altLang="ko-KR" sz="2000" b="0" dirty="0"/>
              <a:t>Csv </a:t>
            </a:r>
            <a:r>
              <a:rPr lang="ko-KR" altLang="en-US" sz="2000" b="0" dirty="0"/>
              <a:t>파일 변환 및 </a:t>
            </a:r>
            <a:r>
              <a:rPr lang="ko-KR" altLang="en-US" sz="2000" b="0" dirty="0" err="1"/>
              <a:t>캐글</a:t>
            </a:r>
            <a:r>
              <a:rPr lang="ko-KR" altLang="en-US" sz="2000" b="0" dirty="0"/>
              <a:t> 제출 결과</a:t>
            </a:r>
            <a:br>
              <a:rPr lang="en-US" altLang="ko-KR" sz="2000" b="0" dirty="0"/>
            </a:br>
            <a:r>
              <a:rPr lang="en-US" altLang="ko-KR" sz="2000" b="0" dirty="0"/>
              <a:t>3251</a:t>
            </a:r>
            <a:r>
              <a:rPr lang="ko-KR" altLang="en-US" sz="2000" b="0" dirty="0"/>
              <a:t>팀 중 </a:t>
            </a:r>
            <a:r>
              <a:rPr lang="en-US" altLang="ko-KR" sz="2000" b="0" dirty="0"/>
              <a:t>123</a:t>
            </a:r>
            <a:r>
              <a:rPr lang="ko-KR" altLang="en-US" sz="2000" b="0" dirty="0"/>
              <a:t>등으로 상위 약 </a:t>
            </a:r>
            <a:r>
              <a:rPr lang="en-US" altLang="ko-KR" sz="2000" b="0" dirty="0"/>
              <a:t>3</a:t>
            </a:r>
            <a:r>
              <a:rPr lang="ko-KR" altLang="en-US" sz="2000" b="0" dirty="0"/>
              <a:t>퍼 이내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25BDB8-29F4-5250-68D5-46A52B477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91" y="1363001"/>
            <a:ext cx="48006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420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C53E80-863D-A7C5-6E06-4283EEDC650F}"/>
              </a:ext>
            </a:extLst>
          </p:cNvPr>
          <p:cNvSpPr txBox="1"/>
          <p:nvPr/>
        </p:nvSpPr>
        <p:spPr>
          <a:xfrm>
            <a:off x="3887703" y="2875002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93314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911DF-C1E0-7FB7-3566-E887632B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소개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58A3BE0-14A3-87F6-D913-3CA9A44BD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671"/>
            <a:ext cx="10515600" cy="4040328"/>
          </a:xfrm>
        </p:spPr>
        <p:txBody>
          <a:bodyPr/>
          <a:lstStyle/>
          <a:p>
            <a:r>
              <a:rPr lang="ko-KR" altLang="en-US" b="0" dirty="0"/>
              <a:t>날짜 및 시간</a:t>
            </a:r>
            <a:r>
              <a:rPr lang="en-US" altLang="ko-KR" b="0" dirty="0"/>
              <a:t>, </a:t>
            </a:r>
            <a:r>
              <a:rPr lang="ko-KR" altLang="en-US" b="0" dirty="0"/>
              <a:t>기온</a:t>
            </a:r>
            <a:r>
              <a:rPr lang="en-US" altLang="ko-KR" b="0" dirty="0"/>
              <a:t>, </a:t>
            </a:r>
            <a:r>
              <a:rPr lang="ko-KR" altLang="en-US" b="0" dirty="0"/>
              <a:t>습도</a:t>
            </a:r>
            <a:r>
              <a:rPr lang="en-US" altLang="ko-KR" b="0" dirty="0"/>
              <a:t>, </a:t>
            </a:r>
            <a:r>
              <a:rPr lang="ko-KR" altLang="en-US" b="0" dirty="0"/>
              <a:t>풍속 등의 정보를 기반으로</a:t>
            </a:r>
            <a:br>
              <a:rPr lang="en-US" altLang="ko-KR" b="0" dirty="0"/>
            </a:br>
            <a:r>
              <a:rPr lang="en-US" altLang="ko-KR" b="0" dirty="0"/>
              <a:t>1</a:t>
            </a:r>
            <a:r>
              <a:rPr lang="ko-KR" altLang="en-US" b="0" dirty="0"/>
              <a:t>시간 간격의 자전거 대여 횟수를 기록한 데이터</a:t>
            </a:r>
            <a:endParaRPr lang="en-US" altLang="ko-KR" b="0" dirty="0"/>
          </a:p>
          <a:p>
            <a:endParaRPr lang="en-US" altLang="ko-KR" b="0" dirty="0"/>
          </a:p>
          <a:p>
            <a:r>
              <a:rPr lang="ko-KR" altLang="en-US" b="0" dirty="0"/>
              <a:t>기록 날짜는 </a:t>
            </a:r>
            <a:r>
              <a:rPr lang="en-US" altLang="ko-KR" b="0" dirty="0"/>
              <a:t>2011</a:t>
            </a:r>
            <a:r>
              <a:rPr lang="ko-KR" altLang="en-US" b="0" dirty="0"/>
              <a:t>년 </a:t>
            </a:r>
            <a:r>
              <a:rPr lang="en-US" altLang="ko-KR" b="0" dirty="0"/>
              <a:t>1</a:t>
            </a:r>
            <a:r>
              <a:rPr lang="ko-KR" altLang="en-US" b="0" dirty="0"/>
              <a:t>월 </a:t>
            </a:r>
            <a:r>
              <a:rPr lang="en-US" altLang="ko-KR" b="0" dirty="0"/>
              <a:t>~ 2012</a:t>
            </a:r>
            <a:r>
              <a:rPr lang="ko-KR" altLang="en-US" b="0" dirty="0"/>
              <a:t>년 </a:t>
            </a:r>
            <a:r>
              <a:rPr lang="en-US" altLang="ko-KR" b="0" dirty="0"/>
              <a:t>12</a:t>
            </a:r>
            <a:r>
              <a:rPr lang="ko-KR" altLang="en-US" b="0" dirty="0"/>
              <a:t>월</a:t>
            </a:r>
            <a:endParaRPr lang="en-US" altLang="ko-KR" b="0" dirty="0"/>
          </a:p>
          <a:p>
            <a:endParaRPr lang="en-US" altLang="ko-KR" b="0" dirty="0"/>
          </a:p>
          <a:p>
            <a:r>
              <a:rPr lang="ko-KR" altLang="en-US" b="0" dirty="0"/>
              <a:t>매월 </a:t>
            </a:r>
            <a:r>
              <a:rPr lang="en-US" altLang="ko-KR" b="0" dirty="0"/>
              <a:t>1</a:t>
            </a:r>
            <a:r>
              <a:rPr lang="ko-KR" altLang="en-US" b="0" dirty="0"/>
              <a:t>일</a:t>
            </a:r>
            <a:r>
              <a:rPr lang="en-US" altLang="ko-KR" b="0" dirty="0"/>
              <a:t>~19</a:t>
            </a:r>
            <a:r>
              <a:rPr lang="ko-KR" altLang="en-US" b="0" dirty="0"/>
              <a:t>일 데이터가 </a:t>
            </a:r>
            <a:r>
              <a:rPr lang="en-US" altLang="ko-KR" b="0" dirty="0"/>
              <a:t>train </a:t>
            </a:r>
            <a:r>
              <a:rPr lang="ko-KR" altLang="en-US" b="0" dirty="0"/>
              <a:t>데이터</a:t>
            </a:r>
            <a:r>
              <a:rPr lang="en-US" altLang="ko-KR" b="0" dirty="0"/>
              <a:t>,</a:t>
            </a:r>
            <a:br>
              <a:rPr lang="en-US" altLang="ko-KR" b="0" dirty="0"/>
            </a:br>
            <a:r>
              <a:rPr lang="ko-KR" altLang="en-US" b="0" dirty="0"/>
              <a:t>매월 </a:t>
            </a:r>
            <a:r>
              <a:rPr lang="en-US" altLang="ko-KR" b="0" dirty="0"/>
              <a:t>20</a:t>
            </a:r>
            <a:r>
              <a:rPr lang="ko-KR" altLang="en-US" b="0" dirty="0"/>
              <a:t>일</a:t>
            </a:r>
            <a:r>
              <a:rPr lang="en-US" altLang="ko-KR" b="0" dirty="0"/>
              <a:t> ~ </a:t>
            </a:r>
            <a:r>
              <a:rPr lang="ko-KR" altLang="en-US" b="0" dirty="0"/>
              <a:t>말일까지의 데이터가 </a:t>
            </a:r>
            <a:r>
              <a:rPr lang="en-US" altLang="ko-KR" b="0" dirty="0"/>
              <a:t>test </a:t>
            </a:r>
            <a:r>
              <a:rPr lang="ko-KR" altLang="en-US" b="0" dirty="0"/>
              <a:t>데이터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68742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0C77B-1F78-FEAC-1B3C-7D5F49F7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소개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535753F8-9932-7E66-9C43-F567C0C85C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713077"/>
              </p:ext>
            </p:extLst>
          </p:nvPr>
        </p:nvGraphicFramePr>
        <p:xfrm>
          <a:off x="838200" y="1198563"/>
          <a:ext cx="10515600" cy="4926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049">
                  <a:extLst>
                    <a:ext uri="{9D8B030D-6E8A-4147-A177-3AD203B41FA5}">
                      <a16:colId xmlns:a16="http://schemas.microsoft.com/office/drawing/2014/main" val="1914628917"/>
                    </a:ext>
                  </a:extLst>
                </a:gridCol>
                <a:gridCol w="8685551">
                  <a:extLst>
                    <a:ext uri="{9D8B030D-6E8A-4147-A177-3AD203B41FA5}">
                      <a16:colId xmlns:a16="http://schemas.microsoft.com/office/drawing/2014/main" val="1436851011"/>
                    </a:ext>
                  </a:extLst>
                </a:gridCol>
              </a:tblGrid>
              <a:tr h="445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/>
                        <a:t>컬럼명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상세</a:t>
                      </a:r>
                      <a:endParaRPr lang="en-US" altLang="ko-KR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481550"/>
                  </a:ext>
                </a:extLst>
              </a:tr>
              <a:tr h="372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Datetime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날짜와 시간 </a:t>
                      </a:r>
                      <a:r>
                        <a:rPr lang="en-US" altLang="ko-KR" sz="1600" dirty="0"/>
                        <a:t>(hourly date + timestamp)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776560"/>
                  </a:ext>
                </a:extLst>
              </a:tr>
              <a:tr h="372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Season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1: spring  2: summer  3: fall  4: winter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576611"/>
                  </a:ext>
                </a:extLst>
              </a:tr>
              <a:tr h="372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Holiday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휴일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397258"/>
                  </a:ext>
                </a:extLst>
              </a:tr>
              <a:tr h="372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/>
                        <a:t>Workingday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주말과 휴일을 제외한 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816273"/>
                  </a:ext>
                </a:extLst>
              </a:tr>
              <a:tr h="372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Weather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1:</a:t>
                      </a:r>
                      <a:r>
                        <a:rPr lang="ko-KR" altLang="en-US" sz="1600" dirty="0"/>
                        <a:t> 맑은 날씨</a:t>
                      </a:r>
                      <a:r>
                        <a:rPr lang="en-US" altLang="ko-KR" sz="1600" dirty="0"/>
                        <a:t>  2: </a:t>
                      </a:r>
                      <a:r>
                        <a:rPr lang="ko-KR" altLang="en-US" sz="1600" dirty="0"/>
                        <a:t>안개</a:t>
                      </a:r>
                      <a:r>
                        <a:rPr lang="en-US" altLang="ko-KR" sz="1600" dirty="0"/>
                        <a:t>  3: </a:t>
                      </a:r>
                      <a:r>
                        <a:rPr lang="ko-KR" altLang="en-US" sz="1600" dirty="0"/>
                        <a:t>가벼운 눈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비</a:t>
                      </a:r>
                      <a:r>
                        <a:rPr lang="en-US" altLang="ko-KR" sz="1600" dirty="0"/>
                        <a:t>  4: </a:t>
                      </a:r>
                      <a:r>
                        <a:rPr lang="ko-KR" altLang="en-US" sz="1600" dirty="0"/>
                        <a:t>폭설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폭우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081646"/>
                  </a:ext>
                </a:extLst>
              </a:tr>
              <a:tr h="372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Temp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섭씨온도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707018"/>
                  </a:ext>
                </a:extLst>
              </a:tr>
              <a:tr h="372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Atemp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체감온도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84031"/>
                  </a:ext>
                </a:extLst>
              </a:tr>
              <a:tr h="372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Humidity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상대습도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639197"/>
                  </a:ext>
                </a:extLst>
              </a:tr>
              <a:tr h="372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windspeed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풍속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23941"/>
                  </a:ext>
                </a:extLst>
              </a:tr>
              <a:tr h="372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Casual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비회원의 자전거 대여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049934"/>
                  </a:ext>
                </a:extLst>
              </a:tr>
              <a:tr h="372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Registered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회원의 자전거 대여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207568"/>
                  </a:ext>
                </a:extLst>
              </a:tr>
              <a:tr h="3724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count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총 대여 횟수</a:t>
                      </a:r>
                      <a:r>
                        <a:rPr lang="en-US" altLang="ko-KR" sz="1600" dirty="0"/>
                        <a:t> (train set</a:t>
                      </a:r>
                      <a:r>
                        <a:rPr lang="ko-KR" altLang="en-US" sz="1600" dirty="0"/>
                        <a:t>에는 존재하지만 </a:t>
                      </a:r>
                      <a:r>
                        <a:rPr lang="en-US" altLang="ko-KR" sz="1600" dirty="0"/>
                        <a:t>test set</a:t>
                      </a:r>
                      <a:r>
                        <a:rPr lang="ko-KR" altLang="en-US" sz="1600" dirty="0"/>
                        <a:t>에는 없음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7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91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ED265-9000-EF71-7D01-2FC716B62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탐색적 데이터 분석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E9A96CC-2AE5-E4CE-C41A-DEF1A0710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2300" y="2048669"/>
            <a:ext cx="5867400" cy="3257550"/>
          </a:xfrm>
        </p:spPr>
      </p:pic>
    </p:spTree>
    <p:extLst>
      <p:ext uri="{BB962C8B-B14F-4D97-AF65-F5344CB8AC3E}">
        <p14:creationId xmlns:p14="http://schemas.microsoft.com/office/powerpoint/2010/main" val="302173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F2116-5D58-746A-0EF0-43A3171D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탐색적 데이터 분석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FAD35EF-649B-04AB-998D-FB4AADD5D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0" y="1680907"/>
            <a:ext cx="5486400" cy="819150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9BB7186-FE6B-B616-84FC-9E46CAC97DFD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272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0" dirty="0"/>
              <a:t>Train</a:t>
            </a:r>
            <a:r>
              <a:rPr lang="ko-KR" altLang="en-US" sz="2000" b="0" dirty="0"/>
              <a:t> 데이터 </a:t>
            </a:r>
            <a:r>
              <a:rPr lang="en-US" altLang="ko-KR" sz="2000" b="0" dirty="0"/>
              <a:t>10886</a:t>
            </a:r>
            <a:r>
              <a:rPr lang="ko-KR" altLang="en-US" sz="2000" b="0" dirty="0"/>
              <a:t>개의 행</a:t>
            </a:r>
            <a:r>
              <a:rPr lang="en-US" altLang="ko-KR" sz="2000" b="0" dirty="0"/>
              <a:t>, 12</a:t>
            </a:r>
            <a:r>
              <a:rPr lang="ko-KR" altLang="en-US" sz="2000" b="0" dirty="0"/>
              <a:t>개의 열</a:t>
            </a:r>
            <a:endParaRPr lang="en-US" altLang="ko-KR" sz="2000" b="0" dirty="0"/>
          </a:p>
          <a:p>
            <a:endParaRPr lang="en-US" altLang="ko-KR" sz="2000" b="0" dirty="0"/>
          </a:p>
          <a:p>
            <a:r>
              <a:rPr lang="ko-KR" altLang="en-US" sz="2000" b="0" dirty="0"/>
              <a:t>날짜 데이터를 바로 읽어오면 </a:t>
            </a:r>
            <a:r>
              <a:rPr lang="en-US" altLang="ko-KR" sz="2000" b="0" dirty="0"/>
              <a:t>Object </a:t>
            </a:r>
            <a:r>
              <a:rPr lang="ko-KR" altLang="en-US" sz="2000" b="0" dirty="0"/>
              <a:t>데이터 형식으로 불러오게 됨</a:t>
            </a:r>
            <a:endParaRPr lang="en-US" altLang="ko-KR" sz="2000" b="0" dirty="0"/>
          </a:p>
          <a:p>
            <a:endParaRPr lang="en-US" altLang="ko-KR" sz="2000" b="0" dirty="0"/>
          </a:p>
          <a:p>
            <a:r>
              <a:rPr lang="ko-KR" altLang="en-US" sz="2000" b="0" dirty="0"/>
              <a:t>따라서 </a:t>
            </a:r>
            <a:r>
              <a:rPr lang="en-US" altLang="ko-KR" sz="2000" b="0" dirty="0"/>
              <a:t>Datetime </a:t>
            </a:r>
            <a:r>
              <a:rPr lang="ko-KR" altLang="en-US" sz="2000" b="0" dirty="0"/>
              <a:t>형식으로 불러오기 위해 </a:t>
            </a:r>
            <a:r>
              <a:rPr lang="en-US" altLang="ko-KR" sz="2000" b="0" dirty="0" err="1"/>
              <a:t>parse_dates</a:t>
            </a:r>
            <a:r>
              <a:rPr lang="en-US" altLang="ko-KR" sz="2000" b="0" dirty="0"/>
              <a:t>=[“datetime”] </a:t>
            </a:r>
            <a:r>
              <a:rPr lang="ko-KR" altLang="en-US" sz="2000" b="0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185614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E28F0-91D5-4EB1-9DE1-29E552CF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탐색적 데이터 분석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F34F2F0-1386-67C2-B33D-86D3C91C3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0" y="1711107"/>
            <a:ext cx="9525000" cy="2571750"/>
          </a:xfr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02961D9-14F7-CDB1-44F3-280E99CF6C5A}"/>
              </a:ext>
            </a:extLst>
          </p:cNvPr>
          <p:cNvSpPr txBox="1">
            <a:spLocks/>
          </p:cNvSpPr>
          <p:nvPr/>
        </p:nvSpPr>
        <p:spPr>
          <a:xfrm>
            <a:off x="838200" y="4206657"/>
            <a:ext cx="10515600" cy="194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000" b="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8CBE4DB-1E23-4F3D-9083-EC87EE7835A5}"/>
              </a:ext>
            </a:extLst>
          </p:cNvPr>
          <p:cNvSpPr txBox="1">
            <a:spLocks/>
          </p:cNvSpPr>
          <p:nvPr/>
        </p:nvSpPr>
        <p:spPr>
          <a:xfrm>
            <a:off x="838200" y="4754361"/>
            <a:ext cx="10515600" cy="1401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0" dirty="0"/>
              <a:t>Windspeed</a:t>
            </a:r>
            <a:r>
              <a:rPr lang="ko-KR" altLang="en-US" sz="2000" b="0" dirty="0"/>
              <a:t>가 </a:t>
            </a:r>
            <a:r>
              <a:rPr lang="en-US" altLang="ko-KR" sz="2000" b="0" dirty="0"/>
              <a:t>0</a:t>
            </a:r>
            <a:r>
              <a:rPr lang="ko-KR" altLang="en-US" sz="2000" b="0" dirty="0"/>
              <a:t>인 경우 </a:t>
            </a:r>
            <a:r>
              <a:rPr lang="ko-KR" altLang="en-US" sz="2000" b="0" dirty="0" err="1"/>
              <a:t>결측치로</a:t>
            </a:r>
            <a:r>
              <a:rPr lang="ko-KR" altLang="en-US" sz="2000" b="0" dirty="0"/>
              <a:t> 보임</a:t>
            </a:r>
            <a:r>
              <a:rPr lang="en-US" altLang="ko-KR" sz="2000" b="0" dirty="0"/>
              <a:t> </a:t>
            </a:r>
            <a:r>
              <a:rPr lang="en-US" altLang="ko-KR" sz="1800" b="0" dirty="0"/>
              <a:t>(</a:t>
            </a:r>
            <a:r>
              <a:rPr lang="ko-KR" altLang="en-US" sz="1800" b="0" dirty="0"/>
              <a:t>아래 추가적인 행들은 값을 </a:t>
            </a:r>
            <a:r>
              <a:rPr lang="ko-KR" altLang="en-US" sz="1800" b="0" dirty="0" err="1"/>
              <a:t>갖고있음</a:t>
            </a:r>
            <a:r>
              <a:rPr lang="en-US" altLang="ko-KR" sz="1800" b="0" dirty="0"/>
              <a:t>)</a:t>
            </a:r>
          </a:p>
          <a:p>
            <a:endParaRPr lang="en-US" altLang="ko-KR" sz="1800" b="0" dirty="0"/>
          </a:p>
          <a:p>
            <a:endParaRPr lang="en-US" altLang="ko-KR" sz="2000" b="0" dirty="0"/>
          </a:p>
        </p:txBody>
      </p:sp>
    </p:spTree>
    <p:extLst>
      <p:ext uri="{BB962C8B-B14F-4D97-AF65-F5344CB8AC3E}">
        <p14:creationId xmlns:p14="http://schemas.microsoft.com/office/powerpoint/2010/main" val="184905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7679</TotalTime>
  <Words>1246</Words>
  <Application>Microsoft Office PowerPoint</Application>
  <PresentationFormat>와이드스크린</PresentationFormat>
  <Paragraphs>207</Paragraphs>
  <Slides>42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고도 M</vt:lpstr>
      <vt:lpstr>맑은 고딕</vt:lpstr>
      <vt:lpstr>Arial</vt:lpstr>
      <vt:lpstr>Wingdings</vt:lpstr>
      <vt:lpstr>Office 테마</vt:lpstr>
      <vt:lpstr>2_디자인 사용자 지정</vt:lpstr>
      <vt:lpstr>캐글 자전거 수요 예측</vt:lpstr>
      <vt:lpstr>목차</vt:lpstr>
      <vt:lpstr>문제 정의</vt:lpstr>
      <vt:lpstr>평가 지표 (RMSLE)</vt:lpstr>
      <vt:lpstr>데이터 소개</vt:lpstr>
      <vt:lpstr>데이터 소개</vt:lpstr>
      <vt:lpstr>탐색적 데이터 분석</vt:lpstr>
      <vt:lpstr>탐색적 데이터 분석</vt:lpstr>
      <vt:lpstr>탐색적 데이터 분석</vt:lpstr>
      <vt:lpstr>결측치 여부 확인</vt:lpstr>
      <vt:lpstr>Datetime 컬럼 상세 분리</vt:lpstr>
      <vt:lpstr>Datetime 상세 컬럼 별 count</vt:lpstr>
      <vt:lpstr>Datetime 상세 컬럼 별 count 해석</vt:lpstr>
      <vt:lpstr>계절/시간/근무일 여부에 따른 대여량</vt:lpstr>
      <vt:lpstr>요일 카테고리 생성 및 개수 파악</vt:lpstr>
      <vt:lpstr>다양한 컬럼과 시간대별 count</vt:lpstr>
      <vt:lpstr>다양한 컬럼과 시간대별 count</vt:lpstr>
      <vt:lpstr>다양한 컬럼과 시간대별 count</vt:lpstr>
      <vt:lpstr>컬럼간 상호관계 확인</vt:lpstr>
      <vt:lpstr>온도, 풍속, 습도별 count</vt:lpstr>
      <vt:lpstr>년도-월별 데이터 생성</vt:lpstr>
      <vt:lpstr>년도-월별 데이터 확인</vt:lpstr>
      <vt:lpstr>Outlier 데이터 제거</vt:lpstr>
      <vt:lpstr>Outlier 데이터 제거 및 스케일링</vt:lpstr>
      <vt:lpstr>모델 구축과 검증</vt:lpstr>
      <vt:lpstr>모델 구축과 검증</vt:lpstr>
      <vt:lpstr>모델 구축과 검증</vt:lpstr>
      <vt:lpstr>RMSLE 함수 생성</vt:lpstr>
      <vt:lpstr>모델 선택 </vt:lpstr>
      <vt:lpstr>사전 배경 이해</vt:lpstr>
      <vt:lpstr>패널티 회귀분석(Penalized Regression)</vt:lpstr>
      <vt:lpstr>릿지 회귀(Ridge Regression)</vt:lpstr>
      <vt:lpstr>라쏘 회귀(Lasso Regression)</vt:lpstr>
      <vt:lpstr>선형회귀분석</vt:lpstr>
      <vt:lpstr>릿지회귀분석</vt:lpstr>
      <vt:lpstr>라쏘회귀분석</vt:lpstr>
      <vt:lpstr>랜덤포레스트</vt:lpstr>
      <vt:lpstr>Gradient Boosted model</vt:lpstr>
      <vt:lpstr>Gradient Boosted model</vt:lpstr>
      <vt:lpstr>Gradient Boosting Model(GBM)</vt:lpstr>
      <vt:lpstr>Submission.csv 제출 및 결과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허태성</dc:creator>
  <cp:lastModifiedBy>송민섭</cp:lastModifiedBy>
  <cp:revision>292</cp:revision>
  <dcterms:created xsi:type="dcterms:W3CDTF">2021-03-02T11:56:27Z</dcterms:created>
  <dcterms:modified xsi:type="dcterms:W3CDTF">2022-08-05T04:21:03Z</dcterms:modified>
</cp:coreProperties>
</file>