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19"/>
  </p:notesMasterIdLst>
  <p:handoutMasterIdLst>
    <p:handoutMasterId r:id="rId20"/>
  </p:handoutMasterIdLst>
  <p:sldIdLst>
    <p:sldId id="256" r:id="rId3"/>
    <p:sldId id="696" r:id="rId4"/>
    <p:sldId id="722" r:id="rId5"/>
    <p:sldId id="723" r:id="rId6"/>
    <p:sldId id="724" r:id="rId7"/>
    <p:sldId id="725" r:id="rId8"/>
    <p:sldId id="726" r:id="rId9"/>
    <p:sldId id="731" r:id="rId10"/>
    <p:sldId id="727" r:id="rId11"/>
    <p:sldId id="728" r:id="rId12"/>
    <p:sldId id="729" r:id="rId13"/>
    <p:sldId id="730" r:id="rId14"/>
    <p:sldId id="732" r:id="rId15"/>
    <p:sldId id="733" r:id="rId16"/>
    <p:sldId id="734" r:id="rId17"/>
    <p:sldId id="6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C3"/>
    <a:srgbClr val="444444"/>
    <a:srgbClr val="0070BB"/>
    <a:srgbClr val="012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9387" autoAdjust="0"/>
  </p:normalViewPr>
  <p:slideViewPr>
    <p:cSldViewPr snapToGrid="0" showGuides="1">
      <p:cViewPr varScale="1">
        <p:scale>
          <a:sx n="54" d="100"/>
          <a:sy n="54" d="100"/>
        </p:scale>
        <p:origin x="114" y="10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7" d="100"/>
          <a:sy n="107" d="100"/>
        </p:scale>
        <p:origin x="3474" y="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05CF62-EE81-4F9E-8FA8-3B6ADFC94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74F76-F8D7-4533-AC83-B141A249C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4038F-A235-4870-BEEB-3482E56797E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E74047-F586-46A6-A46F-7B64AB5BFC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483BC-B997-4E2D-A708-9904773F62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0C52-33C3-45F2-A10F-DDE816C5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1DF4E-6A17-4A66-9DEF-0D757AFDE76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6C7BB-5FEF-416F-94D4-3789B511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978D-B863-4622-881C-6C8C3FF8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E41B-CC1E-415F-BA4E-5A468259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B4772-30AE-41EA-817A-ED87A38D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A6E8-6113-40E6-A1A5-87122F56D9C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5D67-07EE-4BA1-83F1-F4FA9BE3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7D9D4-116B-4488-B7E7-D9F774BF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92AF0-F0D5-4AA7-8599-1AAD5822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A6E8-6113-40E6-A1A5-87122F56D9C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A462E-0667-48A2-8E61-94BCD27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688FE-ADAE-427B-B3E9-6712BCE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5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ED9-255C-48FD-86D6-4D872394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1"/>
            <a:ext cx="10515600" cy="1051200"/>
          </a:xfrm>
        </p:spPr>
        <p:txBody>
          <a:bodyPr/>
          <a:lstStyle>
            <a:lvl1pPr algn="ctr"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F076F-3B8D-44DE-9961-58373030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3pPr>
            <a:lvl4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4pPr>
            <a:lvl5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C6282-F642-48EA-A3ED-E1B6E9C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44C-DAD1-4D0C-AF13-F2928EABAFB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62805-38BD-44C3-A8E9-E731E75E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61D5A-CC6F-4C90-B595-D4B8D000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F48B-77DB-4C16-BD66-E22CD6035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6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ED9-255C-48FD-86D6-4D872394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1"/>
            <a:ext cx="10515600" cy="1051200"/>
          </a:xfrm>
        </p:spPr>
        <p:txBody>
          <a:bodyPr/>
          <a:lstStyle>
            <a:lvl1pPr algn="ctr"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F076F-3B8D-44DE-9961-58373030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3pPr>
            <a:lvl4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4pPr>
            <a:lvl5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C6282-F642-48EA-A3ED-E1B6E9C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44C-DAD1-4D0C-AF13-F2928EABAFB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62805-38BD-44C3-A8E9-E731E75E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61D5A-CC6F-4C90-B595-D4B8D000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F48B-77DB-4C16-BD66-E22CD6035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2D598-D514-4483-BE53-9309F2E9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65CAF-1855-4333-9318-04DCB759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911C-E6F3-4DC0-8F50-1C9AA10F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A6E8-6113-40E6-A1A5-87122F56D9C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2C8F2-61DF-4AF5-BBDA-FE876779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22DD7-D2E3-4867-B0FF-59D3A8B0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71ABD437-9971-4537-B835-AAD33A291CE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A0F51DC-6EB1-44E5-9DD9-5FA64A170FD7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670A2A94-DEAB-4B0B-9D9E-96FC79590BD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5DBC4B3-08B0-4041-86E7-D5CC2C72ABC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81046E4-72D4-4436-940F-E1977E2697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B9CDD6E6-6140-47E3-8030-066343D2E2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938E-B3AE-468A-AC32-00AE606351E5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8E4855-A52C-4494-ABB9-E71D96DBE18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58" y="5918304"/>
            <a:ext cx="3230016" cy="787191"/>
          </a:xfrm>
          <a:prstGeom prst="rect">
            <a:avLst/>
          </a:prstGeom>
        </p:spPr>
      </p:pic>
      <p:sp>
        <p:nvSpPr>
          <p:cNvPr id="27" name="제목 개체 틀 1">
            <a:extLst>
              <a:ext uri="{FF2B5EF4-FFF2-40B4-BE49-F238E27FC236}">
                <a16:creationId xmlns:a16="http://schemas.microsoft.com/office/drawing/2014/main" id="{0BB5B951-6232-4F29-9AD6-52DA3F9701BE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C9A69592-B7F9-444B-A729-D8A1578F602A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9" name="날짜 개체 틀 3">
            <a:extLst>
              <a:ext uri="{FF2B5EF4-FFF2-40B4-BE49-F238E27FC236}">
                <a16:creationId xmlns:a16="http://schemas.microsoft.com/office/drawing/2014/main" id="{F98B72EA-B814-43B4-8A7A-8A413EAE931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C4A6E8-6113-40E6-A1A5-87122F56D9C5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5FC66D16-48B9-4E44-A9C8-3C0C5BE3ABF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B65FB9-9EB8-44E9-B56D-D3676D7E3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제목 개체 틀 1">
            <a:extLst>
              <a:ext uri="{FF2B5EF4-FFF2-40B4-BE49-F238E27FC236}">
                <a16:creationId xmlns:a16="http://schemas.microsoft.com/office/drawing/2014/main" id="{2F3D1DC4-80DB-4FC0-B09B-8B8669262695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18AEEF0-E4F3-4406-A27B-7C45726E3694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3" name="날짜 개체 틀 3">
            <a:extLst>
              <a:ext uri="{FF2B5EF4-FFF2-40B4-BE49-F238E27FC236}">
                <a16:creationId xmlns:a16="http://schemas.microsoft.com/office/drawing/2014/main" id="{2231B2E8-DBB4-4793-AF27-D3DA626DC3A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34" name="슬라이드 번호 개체 틀 5">
            <a:extLst>
              <a:ext uri="{FF2B5EF4-FFF2-40B4-BE49-F238E27FC236}">
                <a16:creationId xmlns:a16="http://schemas.microsoft.com/office/drawing/2014/main" id="{A869B47A-0BD7-4DC6-940D-3DF6B4D25F9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5" name="Picture 7">
            <a:extLst>
              <a:ext uri="{FF2B5EF4-FFF2-40B4-BE49-F238E27FC236}">
                <a16:creationId xmlns:a16="http://schemas.microsoft.com/office/drawing/2014/main" id="{AC4D0F62-85DE-4F86-97A2-2B88AAA939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>
            <a:extLst>
              <a:ext uri="{FF2B5EF4-FFF2-40B4-BE49-F238E27FC236}">
                <a16:creationId xmlns:a16="http://schemas.microsoft.com/office/drawing/2014/main" id="{B7544D83-8E5A-4952-94AC-003069E8F5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4C4CAF-9B18-4BA2-9341-D1FEE79AADCE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9876A30-AFF3-4657-8C7D-3C17FA9436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199996"/>
            <a:ext cx="2074174" cy="50549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E82F859-9CB7-4AE4-ACA1-58AD9A43CA9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1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8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C0C3A-AF83-4E88-B329-4810E819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00EA7-E9C7-4C16-9462-8B34D959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5DBB-466E-432A-B996-FF762281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644C-DAD1-4D0C-AF13-F2928EABAFB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DB707-88F1-4F76-82F0-951E5322E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6300-0FA7-4436-86BF-669272E49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F48B-77DB-4C16-BD66-E22CD60353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842818EC-B656-448B-9215-5938A720F8B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72BF226-00A5-46E4-B902-544E66092453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ACB6A729-3823-47DC-81DB-79599A8421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C4A6E8-6113-40E6-A1A5-87122F56D9C5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78B88C1-8B39-41E4-B9BD-F41FDEDAB56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B65FB9-9EB8-44E9-B56D-D3676D7E3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14DF947-CE7B-4686-95BB-D3C1C0C1CCF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D7FB657-BB31-472B-B08B-428EE18A5033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DAA64E3C-D143-4489-A47D-D478EED52BA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47930E1B-4D04-4CB3-A9E5-36B1A782BE2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DF383CF-6802-437A-A3E2-94249FBF28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F3E520AE-679A-486F-ABB4-C2B44C7141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C2DECE-E3E1-4142-BAC7-4CB2D3D4459E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27EC54-B76B-42D6-8773-EFA64FD50C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199996"/>
            <a:ext cx="2074174" cy="5054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62AC4C-CBDA-4E10-BD19-CFE14D3C5E1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31C9F0-333D-4BE0-8101-872817310F18}"/>
              </a:ext>
            </a:extLst>
          </p:cNvPr>
          <p:cNvCxnSpPr/>
          <p:nvPr userDrawn="1"/>
        </p:nvCxnSpPr>
        <p:spPr>
          <a:xfrm>
            <a:off x="42014" y="1085636"/>
            <a:ext cx="1209600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6827-5D24-48BD-A500-1C650C48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86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Costa Rican Household Poverty Level Prediction </a:t>
            </a:r>
            <a:br>
              <a:rPr lang="en-US" altLang="ko-KR" dirty="0"/>
            </a:br>
            <a:r>
              <a:rPr lang="ko-KR" altLang="en-US" dirty="0"/>
              <a:t>분석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F0834-7319-45BE-816B-9BC8204AC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022"/>
            <a:ext cx="9144000" cy="10047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컴퓨터정보과</a:t>
            </a:r>
            <a:endParaRPr lang="en-US" altLang="ko-KR" dirty="0"/>
          </a:p>
          <a:p>
            <a:r>
              <a:rPr lang="en-US" altLang="ko-KR" dirty="0"/>
              <a:t>201744101 </a:t>
            </a:r>
            <a:r>
              <a:rPr lang="ko-KR" altLang="en-US" dirty="0"/>
              <a:t>송민섭</a:t>
            </a:r>
            <a:endParaRPr lang="en-US" altLang="ko-KR" dirty="0"/>
          </a:p>
          <a:p>
            <a:r>
              <a:rPr lang="en-US" altLang="ko-KR" dirty="0"/>
              <a:t>2022.07.04</a:t>
            </a:r>
          </a:p>
        </p:txBody>
      </p:sp>
      <p:pic>
        <p:nvPicPr>
          <p:cNvPr id="4" name="Typewriter Sound Effects">
            <a:hlinkClick r:id="" action="ppaction://media"/>
            <a:extLst>
              <a:ext uri="{FF2B5EF4-FFF2-40B4-BE49-F238E27FC236}">
                <a16:creationId xmlns:a16="http://schemas.microsoft.com/office/drawing/2014/main" id="{C144B9BA-635A-4AFA-9F1E-A8977FDE1A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863" y="72342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24B3-F89B-C156-C382-E56FFC9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Read in Data and Look at Summary Information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40A6-37CA-EE72-84DF-0A0CC0DE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18" y="1199224"/>
            <a:ext cx="4271682" cy="4956775"/>
          </a:xfrm>
        </p:spPr>
        <p:txBody>
          <a:bodyPr/>
          <a:lstStyle/>
          <a:p>
            <a:r>
              <a:rPr lang="en-US" altLang="ko-KR" dirty="0"/>
              <a:t>130</a:t>
            </a:r>
            <a:r>
              <a:rPr lang="ko-KR" altLang="en-US" dirty="0"/>
              <a:t>개의 </a:t>
            </a:r>
            <a:r>
              <a:rPr lang="en-US" altLang="ko-KR" dirty="0"/>
              <a:t>int</a:t>
            </a:r>
            <a:r>
              <a:rPr lang="ko-KR" altLang="en-US" dirty="0"/>
              <a:t>형 </a:t>
            </a:r>
            <a:r>
              <a:rPr lang="en-US" altLang="ko-KR" dirty="0"/>
              <a:t>feature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float</a:t>
            </a:r>
            <a:r>
              <a:rPr lang="ko-KR" altLang="en-US" dirty="0"/>
              <a:t>형 </a:t>
            </a:r>
            <a:r>
              <a:rPr lang="en-US" altLang="ko-KR" dirty="0"/>
              <a:t>feature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object feature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형은 </a:t>
            </a:r>
            <a:r>
              <a:rPr lang="en-US" altLang="ko-KR" dirty="0"/>
              <a:t>Boolean </a:t>
            </a:r>
            <a:r>
              <a:rPr lang="ko-KR" altLang="en-US" dirty="0"/>
              <a:t>또는</a:t>
            </a:r>
            <a:br>
              <a:rPr lang="en-US" altLang="ko-KR" dirty="0"/>
            </a:br>
            <a:r>
              <a:rPr lang="ko-KR" altLang="en-US" dirty="0"/>
              <a:t>순서형 변수</a:t>
            </a:r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형은 </a:t>
            </a:r>
            <a:r>
              <a:rPr lang="ko-KR" altLang="en-US" dirty="0" err="1"/>
              <a:t>머신러닝</a:t>
            </a:r>
            <a:br>
              <a:rPr lang="en-US" altLang="ko-KR" dirty="0"/>
            </a:br>
            <a:r>
              <a:rPr lang="ko-KR" altLang="en-US" dirty="0"/>
              <a:t>모델에 학습이 안되기에</a:t>
            </a:r>
            <a:br>
              <a:rPr lang="en-US" altLang="ko-KR" dirty="0"/>
            </a:br>
            <a:r>
              <a:rPr lang="ko-KR" altLang="en-US" dirty="0"/>
              <a:t>핸들링 필요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77C7C-E062-791F-F025-F9BC3DAA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08" y="1199224"/>
            <a:ext cx="5558639" cy="31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96638-9405-63EF-213B-C661452E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Read in Data and Look at Summary Information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3C592-B6B0-1959-D646-2EC924C4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988" y="1199224"/>
            <a:ext cx="3984811" cy="49567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Bar plot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int</a:t>
            </a:r>
            <a:r>
              <a:rPr lang="ko-KR" altLang="en-US" sz="2000" dirty="0"/>
              <a:t>형 </a:t>
            </a:r>
            <a:r>
              <a:rPr lang="en-US" altLang="ko-KR" sz="2000" dirty="0"/>
              <a:t>feature</a:t>
            </a:r>
            <a:r>
              <a:rPr lang="ko-KR" altLang="en-US" sz="2000" dirty="0"/>
              <a:t>의 카테고리 시각화</a:t>
            </a:r>
            <a:endParaRPr lang="en-US" altLang="ko-KR" sz="2000" dirty="0"/>
          </a:p>
          <a:p>
            <a:r>
              <a:rPr lang="ko-KR" altLang="en-US" sz="2000" dirty="0"/>
              <a:t>카테고리가 </a:t>
            </a:r>
            <a:r>
              <a:rPr lang="en-US" altLang="ko-KR" sz="2000" dirty="0"/>
              <a:t>2</a:t>
            </a:r>
            <a:r>
              <a:rPr lang="ko-KR" altLang="en-US" sz="2000" dirty="0"/>
              <a:t>개인 </a:t>
            </a:r>
            <a:r>
              <a:rPr lang="en-US" altLang="ko-KR" sz="2000" dirty="0"/>
              <a:t>feature</a:t>
            </a:r>
            <a:r>
              <a:rPr lang="ko-KR" altLang="en-US" sz="2000" dirty="0"/>
              <a:t>은</a:t>
            </a:r>
            <a:br>
              <a:rPr lang="en-US" altLang="ko-KR" sz="2000" dirty="0"/>
            </a:br>
            <a:r>
              <a:rPr lang="en-US" altLang="ko-KR" sz="2000" dirty="0"/>
              <a:t>bool</a:t>
            </a:r>
            <a:r>
              <a:rPr lang="ko-KR" altLang="en-US" sz="2000" dirty="0"/>
              <a:t>을 나타냄</a:t>
            </a:r>
            <a:endParaRPr lang="en-US" altLang="ko-KR" sz="2000" dirty="0"/>
          </a:p>
          <a:p>
            <a:r>
              <a:rPr lang="ko-KR" altLang="en-US" sz="2000" dirty="0"/>
              <a:t>이러한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가 많은 경우</a:t>
            </a:r>
            <a:br>
              <a:rPr lang="en-US" altLang="ko-KR" sz="2000" dirty="0"/>
            </a:br>
            <a:r>
              <a:rPr lang="ko-KR" altLang="en-US" sz="2000" dirty="0"/>
              <a:t>이미 가구 수준을 나타냄</a:t>
            </a:r>
            <a:endParaRPr lang="en-US" altLang="ko-KR" sz="2000" dirty="0"/>
          </a:p>
          <a:p>
            <a:r>
              <a:rPr lang="ko-KR" altLang="en-US" sz="2000" dirty="0"/>
              <a:t>예를 들어 냉장고는 가정에</a:t>
            </a:r>
            <a:br>
              <a:rPr lang="en-US" altLang="ko-KR" sz="2000" dirty="0"/>
            </a:br>
            <a:r>
              <a:rPr lang="ko-KR" altLang="en-US" sz="2000" dirty="0"/>
              <a:t>냉장고가 있는지 여부를 나타냄</a:t>
            </a:r>
            <a:endParaRPr lang="en-US" altLang="ko-KR" sz="2000" dirty="0"/>
          </a:p>
          <a:p>
            <a:r>
              <a:rPr lang="ko-KR" altLang="en-US" sz="2000" dirty="0"/>
              <a:t>가구 수준의 </a:t>
            </a:r>
            <a:r>
              <a:rPr lang="en-US" altLang="ko-KR" sz="2000" dirty="0"/>
              <a:t>boll</a:t>
            </a:r>
            <a:r>
              <a:rPr lang="ko-KR" altLang="en-US" sz="2000" dirty="0"/>
              <a:t>타입 컬럼을</a:t>
            </a:r>
            <a:br>
              <a:rPr lang="en-US" altLang="ko-KR" sz="2000" dirty="0"/>
            </a:br>
            <a:r>
              <a:rPr lang="ko-KR" altLang="en-US" sz="2000" dirty="0"/>
              <a:t>만들 때가 되면</a:t>
            </a:r>
            <a:r>
              <a:rPr lang="en-US" altLang="ko-KR" sz="2000" dirty="0"/>
              <a:t>,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집계할 필요 없음</a:t>
            </a:r>
            <a:endParaRPr lang="en-US" altLang="ko-KR" sz="2000" dirty="0"/>
          </a:p>
          <a:p>
            <a:r>
              <a:rPr lang="ko-KR" altLang="en-US" sz="2000" dirty="0"/>
              <a:t>그러나 카테고리가 많은</a:t>
            </a:r>
            <a:br>
              <a:rPr lang="en-US" altLang="ko-KR" sz="2000" dirty="0"/>
            </a:br>
            <a:r>
              <a:rPr lang="en-US" altLang="ko-KR" sz="2000" dirty="0"/>
              <a:t>feature</a:t>
            </a:r>
            <a:r>
              <a:rPr lang="ko-KR" altLang="en-US" sz="2000" dirty="0"/>
              <a:t>는 집계해야 함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1265C7-65FD-8217-6828-2957E440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087201"/>
            <a:ext cx="5718381" cy="40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8E0D6-BF93-8397-CC84-A4361658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Read in Data and Look at Summary Information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4DD8B-1D98-2F1F-BA28-7FC5C58C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7201"/>
            <a:ext cx="10972800" cy="454969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9BB35F-BB69-07DC-B3E0-2FB51D20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0"/>
            <a:ext cx="10515599" cy="120169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Float</a:t>
            </a:r>
            <a:r>
              <a:rPr lang="ko-KR" altLang="en-US" sz="2000" dirty="0"/>
              <a:t>형 </a:t>
            </a:r>
            <a:r>
              <a:rPr lang="en-US" altLang="ko-KR" sz="2000" dirty="0" err="1"/>
              <a:t>featur</a:t>
            </a:r>
            <a:r>
              <a:rPr lang="ko-KR" altLang="en-US" sz="2000" dirty="0"/>
              <a:t>와 </a:t>
            </a:r>
            <a:r>
              <a:rPr lang="en-US" altLang="ko-KR" sz="2000" dirty="0"/>
              <a:t>Target level</a:t>
            </a:r>
            <a:r>
              <a:rPr lang="ko-KR" altLang="en-US" sz="2000" dirty="0"/>
              <a:t>의 상관관계 시각화</a:t>
            </a:r>
            <a:endParaRPr lang="en-US" altLang="ko-KR" sz="2000" dirty="0"/>
          </a:p>
          <a:p>
            <a:r>
              <a:rPr lang="ko-KR" altLang="en-US" sz="2000" dirty="0"/>
              <a:t>평균 교육은 빈곤 수준과 관련이 있는 것으로 보임</a:t>
            </a:r>
            <a:endParaRPr lang="en-US" altLang="ko-KR" sz="2000" dirty="0"/>
          </a:p>
          <a:p>
            <a:r>
              <a:rPr lang="ko-KR" altLang="en-US" sz="2000" dirty="0"/>
              <a:t>교육의 중요성은 해당 분석에서 자주 언급될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8705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6A9D8-DB2E-E792-6CD2-9CC035C8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Read in Data and Look at Summary Information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BFD54-D875-6775-EB2C-34AC838A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2" y="1199224"/>
            <a:ext cx="4092388" cy="49567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Id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idhogar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개인을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나타내기에 의미가 있음</a:t>
            </a:r>
            <a:endParaRPr lang="en-US" altLang="ko-KR" sz="2000" dirty="0"/>
          </a:p>
          <a:p>
            <a:r>
              <a:rPr lang="ko-KR" altLang="en-US" sz="2000" dirty="0"/>
              <a:t>다른 </a:t>
            </a:r>
            <a:r>
              <a:rPr lang="en-US" altLang="ko-KR" sz="2000" dirty="0"/>
              <a:t>feature 3</a:t>
            </a:r>
            <a:r>
              <a:rPr lang="ko-KR" altLang="en-US" sz="2000" dirty="0"/>
              <a:t>개는 문자열과 </a:t>
            </a:r>
            <a:br>
              <a:rPr lang="en-US" altLang="ko-KR" sz="2000" dirty="0"/>
            </a:br>
            <a:r>
              <a:rPr lang="ko-KR" altLang="en-US" sz="2000" dirty="0"/>
              <a:t>숫자가 같이 있어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학습에 문제가 있음</a:t>
            </a:r>
            <a:endParaRPr lang="en-US" altLang="ko-KR" sz="2000" dirty="0"/>
          </a:p>
          <a:p>
            <a:r>
              <a:rPr lang="en-US" altLang="ko-KR" sz="2000" dirty="0"/>
              <a:t>Dependency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 </a:t>
            </a:r>
            <a:br>
              <a:rPr lang="en-US" altLang="ko-KR" sz="2000" dirty="0"/>
            </a:br>
            <a:r>
              <a:rPr lang="en-US" altLang="ko-KR" sz="2000" dirty="0"/>
              <a:t>(19</a:t>
            </a:r>
            <a:r>
              <a:rPr lang="ko-KR" altLang="en-US" sz="2000" dirty="0"/>
              <a:t>세 미만 </a:t>
            </a:r>
            <a:r>
              <a:rPr lang="en-US" altLang="ko-KR" sz="2000" dirty="0"/>
              <a:t>64</a:t>
            </a:r>
            <a:r>
              <a:rPr lang="ko-KR" altLang="en-US" sz="2000" dirty="0"/>
              <a:t>세 이상 가족 수</a:t>
            </a:r>
            <a:r>
              <a:rPr lang="en-US" altLang="ko-KR" sz="2000" dirty="0"/>
              <a:t>)/</a:t>
            </a:r>
            <a:br>
              <a:rPr lang="en-US" altLang="ko-KR" sz="2000" dirty="0"/>
            </a:br>
            <a:r>
              <a:rPr lang="en-US" altLang="ko-KR" sz="2000" dirty="0"/>
              <a:t>(19~64</a:t>
            </a:r>
            <a:r>
              <a:rPr lang="ko-KR" altLang="en-US" sz="2000" dirty="0"/>
              <a:t>세 가족 수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Edjefe</a:t>
            </a:r>
            <a:r>
              <a:rPr lang="en-US" altLang="ko-KR" sz="2000" dirty="0"/>
              <a:t> : </a:t>
            </a:r>
            <a:r>
              <a:rPr lang="ko-KR" altLang="en-US" sz="2000" dirty="0"/>
              <a:t>남성 가장의 </a:t>
            </a:r>
            <a:r>
              <a:rPr lang="ko-KR" altLang="en-US" sz="2000" dirty="0" err="1"/>
              <a:t>교육년수</a:t>
            </a:r>
            <a:endParaRPr lang="en-US" altLang="ko-KR" sz="2000" dirty="0"/>
          </a:p>
          <a:p>
            <a:r>
              <a:rPr lang="en-US" altLang="ko-KR" sz="2000" dirty="0" err="1"/>
              <a:t>Edjefa</a:t>
            </a:r>
            <a:r>
              <a:rPr lang="en-US" altLang="ko-KR" sz="2000" dirty="0"/>
              <a:t> : </a:t>
            </a:r>
            <a:r>
              <a:rPr lang="ko-KR" altLang="en-US" sz="2000" dirty="0"/>
              <a:t>여성 가장의 </a:t>
            </a:r>
            <a:r>
              <a:rPr lang="ko-KR" altLang="en-US" sz="2000" dirty="0" err="1"/>
              <a:t>교육년수</a:t>
            </a:r>
            <a:endParaRPr lang="en-US" altLang="ko-KR" sz="2000" dirty="0"/>
          </a:p>
          <a:p>
            <a:r>
              <a:rPr lang="ko-KR" altLang="en-US" sz="2000" dirty="0"/>
              <a:t>제공된 </a:t>
            </a:r>
            <a:r>
              <a:rPr lang="en-US" altLang="ko-KR" sz="2000" dirty="0"/>
              <a:t>feature </a:t>
            </a:r>
            <a:r>
              <a:rPr lang="ko-KR" altLang="en-US" sz="2000" dirty="0"/>
              <a:t>설명을 보면 </a:t>
            </a:r>
            <a:br>
              <a:rPr lang="en-US" altLang="ko-KR" sz="2000" dirty="0"/>
            </a:br>
            <a:r>
              <a:rPr lang="en-US" altLang="ko-KR" sz="2000" dirty="0"/>
              <a:t>yes </a:t>
            </a:r>
            <a:r>
              <a:rPr lang="ko-KR" altLang="en-US" sz="2000" dirty="0"/>
              <a:t>는 </a:t>
            </a:r>
            <a:r>
              <a:rPr lang="en-US" altLang="ko-KR" sz="2000" dirty="0"/>
              <a:t>1 no</a:t>
            </a:r>
            <a:r>
              <a:rPr lang="ko-KR" altLang="en-US" sz="2000" dirty="0"/>
              <a:t>는 </a:t>
            </a:r>
            <a:r>
              <a:rPr lang="en-US" altLang="ko-KR" sz="2000" dirty="0"/>
              <a:t>0</a:t>
            </a:r>
          </a:p>
          <a:p>
            <a:r>
              <a:rPr lang="en-US" altLang="ko-KR" sz="2000" dirty="0"/>
              <a:t>Mapping</a:t>
            </a:r>
            <a:r>
              <a:rPr lang="ko-KR" altLang="en-US" sz="2000" dirty="0"/>
              <a:t>을 사용하여 변수를 </a:t>
            </a:r>
            <a:br>
              <a:rPr lang="en-US" altLang="ko-KR" sz="2000" dirty="0"/>
            </a:br>
            <a:r>
              <a:rPr lang="ko-KR" altLang="en-US" sz="2000" dirty="0"/>
              <a:t>수정하고 </a:t>
            </a:r>
            <a:r>
              <a:rPr lang="en-US" altLang="ko-KR" sz="2000" dirty="0"/>
              <a:t>float</a:t>
            </a:r>
            <a:r>
              <a:rPr lang="ko-KR" altLang="en-US" sz="2000" dirty="0"/>
              <a:t>으로 변환 가능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E451D-7AE7-2DCE-728E-F5099884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91" y="1452843"/>
            <a:ext cx="5854043" cy="38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4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4D68D-CCD6-6010-069E-04F5EDF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Label </a:t>
            </a:r>
            <a:r>
              <a:rPr lang="ko-KR" altLang="en-US" sz="4000" dirty="0"/>
              <a:t>분포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CA7E3-69F8-5A20-3811-A2A4FD0A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140" y="1199224"/>
            <a:ext cx="3769659" cy="4956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빈부격차 확인을 위한 </a:t>
            </a:r>
            <a:r>
              <a:rPr lang="ko-KR" altLang="en-US" sz="2400" dirty="0" err="1"/>
              <a:t>레벨별</a:t>
            </a:r>
            <a:r>
              <a:rPr lang="ko-KR" altLang="en-US" sz="2400" dirty="0"/>
              <a:t> 분포를 </a:t>
            </a:r>
            <a:r>
              <a:rPr lang="en-US" altLang="ko-KR" sz="2400" dirty="0"/>
              <a:t>bar plot</a:t>
            </a:r>
            <a:r>
              <a:rPr lang="ko-KR" altLang="en-US" sz="2400" dirty="0"/>
              <a:t>을 이용한 시각화</a:t>
            </a:r>
            <a:endParaRPr lang="en-US" altLang="ko-KR" sz="2400" dirty="0"/>
          </a:p>
          <a:p>
            <a:r>
              <a:rPr lang="ko-KR" altLang="en-US" sz="2400" dirty="0"/>
              <a:t>극빈층이 가장 작고</a:t>
            </a:r>
            <a:br>
              <a:rPr lang="en-US" altLang="ko-KR" sz="2400" dirty="0"/>
            </a:br>
            <a:r>
              <a:rPr lang="ko-KR" altLang="en-US" sz="2400" dirty="0"/>
              <a:t>비취약계층이 가장 많음</a:t>
            </a:r>
            <a:endParaRPr lang="en-US" altLang="ko-KR" sz="2400" dirty="0"/>
          </a:p>
          <a:p>
            <a:r>
              <a:rPr lang="ko-KR" altLang="en-US" sz="2400" dirty="0"/>
              <a:t>불균형 클래스 </a:t>
            </a:r>
            <a:r>
              <a:rPr lang="en-US" altLang="ko-KR" sz="2400" dirty="0"/>
              <a:t>(</a:t>
            </a:r>
            <a:r>
              <a:rPr lang="ko-KR" altLang="en-US" sz="2400" dirty="0"/>
              <a:t>대회 주최자가 </a:t>
            </a:r>
            <a:r>
              <a:rPr lang="en-US" altLang="ko-KR" sz="2400" dirty="0"/>
              <a:t>Macro F1 score</a:t>
            </a:r>
            <a:r>
              <a:rPr lang="ko-KR" altLang="en-US" sz="2400" dirty="0"/>
              <a:t>을 선택한 이유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4591A-DE05-05F8-1130-22E74493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91" y="1010611"/>
            <a:ext cx="59817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8B038-330D-EAA2-7F52-6C3D526F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탐색적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C2616-D1FE-0178-FB90-95D49E6B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6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53E80-863D-A7C5-6E06-4283EEDC650F}"/>
              </a:ext>
            </a:extLst>
          </p:cNvPr>
          <p:cNvSpPr txBox="1"/>
          <p:nvPr/>
        </p:nvSpPr>
        <p:spPr>
          <a:xfrm>
            <a:off x="3887703" y="287500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331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1F4DC-86EC-01BC-FA1C-98B40C4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53D670-1B20-33DC-D927-B52A40C3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해당 대회의 목표는 </a:t>
            </a:r>
            <a:r>
              <a:rPr lang="ko-KR" altLang="en-US" dirty="0" err="1"/>
              <a:t>개인과</a:t>
            </a:r>
            <a:r>
              <a:rPr lang="ko-KR" altLang="en-US" dirty="0"/>
              <a:t> 가구 특성을 모두 사용하여 가구의</a:t>
            </a:r>
            <a:r>
              <a:rPr lang="en-US" altLang="ko-KR" dirty="0"/>
              <a:t> </a:t>
            </a:r>
            <a:r>
              <a:rPr lang="ko-KR" altLang="en-US" dirty="0"/>
              <a:t>빈곤 수준을 예측할 수 있는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개발하는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클래스 분류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Macro-F1 score</a:t>
            </a:r>
            <a:r>
              <a:rPr lang="ko-KR" altLang="en-US" dirty="0"/>
              <a:t>를 기준으로 평가를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9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C456E-0D3E-ABA4-E1E9-0A7C0C9A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분류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C8B7CA-CBD7-6A18-A93A-3A1BB4FBF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257" y="1581150"/>
            <a:ext cx="8057485" cy="3695700"/>
          </a:xfrm>
        </p:spPr>
      </p:pic>
    </p:spTree>
    <p:extLst>
      <p:ext uri="{BB962C8B-B14F-4D97-AF65-F5344CB8AC3E}">
        <p14:creationId xmlns:p14="http://schemas.microsoft.com/office/powerpoint/2010/main" val="16949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84AB-3BF2-DE0B-7D9F-1A3F2677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Precision(</a:t>
            </a:r>
            <a:r>
              <a:rPr lang="ko-KR" altLang="en-US" dirty="0"/>
              <a:t>정밀도</a:t>
            </a:r>
            <a:r>
              <a:rPr lang="en-US" altLang="ko-KR" dirty="0"/>
              <a:t>) / Recall(</a:t>
            </a:r>
            <a:r>
              <a:rPr lang="ko-KR" altLang="en-US" dirty="0" err="1"/>
              <a:t>재현율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4CEEB-97B2-B513-FE88-1BD1C6B4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6847"/>
            <a:ext cx="10515600" cy="1799152"/>
          </a:xfrm>
        </p:spPr>
        <p:txBody>
          <a:bodyPr/>
          <a:lstStyle/>
          <a:p>
            <a:r>
              <a:rPr lang="en-US" altLang="ko-KR" dirty="0"/>
              <a:t>Precision : TP / TP + FP</a:t>
            </a:r>
            <a:br>
              <a:rPr lang="en-US" altLang="ko-KR" dirty="0"/>
            </a:br>
            <a:r>
              <a:rPr lang="en-US" altLang="ko-KR" dirty="0"/>
              <a:t>True</a:t>
            </a:r>
            <a:r>
              <a:rPr lang="ko-KR" altLang="en-US" dirty="0"/>
              <a:t>라고 분류한 것들 중에서 실제로 </a:t>
            </a:r>
            <a:r>
              <a:rPr lang="en-US" altLang="ko-KR" dirty="0"/>
              <a:t>True</a:t>
            </a:r>
            <a:r>
              <a:rPr lang="ko-KR" altLang="en-US" dirty="0"/>
              <a:t>인 것의 비율</a:t>
            </a:r>
            <a:endParaRPr lang="en-US" altLang="ko-KR" dirty="0"/>
          </a:p>
          <a:p>
            <a:r>
              <a:rPr lang="en-US" altLang="ko-KR" dirty="0"/>
              <a:t>Recall : TP / TP + FN</a:t>
            </a:r>
            <a:br>
              <a:rPr lang="en-US" altLang="ko-KR" dirty="0"/>
            </a:br>
            <a:r>
              <a:rPr lang="ko-KR" altLang="en-US" dirty="0"/>
              <a:t>실제 </a:t>
            </a:r>
            <a:r>
              <a:rPr lang="en-US" altLang="ko-KR" dirty="0"/>
              <a:t>True</a:t>
            </a:r>
            <a:r>
              <a:rPr lang="ko-KR" altLang="en-US" dirty="0"/>
              <a:t>인 것 중에서 </a:t>
            </a:r>
            <a:r>
              <a:rPr lang="en-US" altLang="ko-KR" dirty="0"/>
              <a:t>True</a:t>
            </a:r>
            <a:r>
              <a:rPr lang="ko-KR" altLang="en-US" dirty="0"/>
              <a:t>라고 예측한 것의 비율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7AD88-B234-F3E4-2E15-E5E4A5C3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29" y="2236249"/>
            <a:ext cx="3695700" cy="971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BB0B7E-9EAE-89ED-175A-E3A1E8E2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671" y="2331499"/>
            <a:ext cx="36957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BC7A6-F879-387F-2279-1204D6F8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F1-score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D7851-A9AB-92A9-7599-D1196F5B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9318"/>
            <a:ext cx="10515600" cy="2426681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Precision</a:t>
            </a:r>
            <a:r>
              <a:rPr lang="ko-KR" altLang="en-US" sz="2400" dirty="0"/>
              <a:t>과 </a:t>
            </a:r>
            <a:r>
              <a:rPr lang="en-US" altLang="ko-KR" sz="2400" dirty="0"/>
              <a:t>Recall</a:t>
            </a:r>
            <a:r>
              <a:rPr lang="ko-KR" altLang="en-US" sz="2400" dirty="0"/>
              <a:t>은 상호보완적</a:t>
            </a:r>
            <a:r>
              <a:rPr lang="en-US" altLang="ko-KR" sz="2400" dirty="0"/>
              <a:t>(</a:t>
            </a:r>
            <a:r>
              <a:rPr lang="ko-KR" altLang="en-US" sz="2400" dirty="0"/>
              <a:t>한쪽이 증가면 한쪽은 감소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이를 보완하기 위한 </a:t>
            </a:r>
            <a:r>
              <a:rPr lang="en-US" altLang="ko-KR" sz="2400" dirty="0"/>
              <a:t>Recall</a:t>
            </a:r>
            <a:r>
              <a:rPr lang="ko-KR" altLang="en-US" sz="2400" dirty="0"/>
              <a:t>과 </a:t>
            </a:r>
            <a:r>
              <a:rPr lang="en-US" altLang="ko-KR" sz="2400" dirty="0"/>
              <a:t>Precision</a:t>
            </a:r>
            <a:r>
              <a:rPr lang="ko-KR" altLang="en-US" sz="2400" dirty="0"/>
              <a:t>의 조화평균인 </a:t>
            </a:r>
            <a:r>
              <a:rPr lang="en-US" altLang="ko-KR" sz="2400" dirty="0"/>
              <a:t>F1 score</a:t>
            </a:r>
          </a:p>
          <a:p>
            <a:r>
              <a:rPr lang="en-US" altLang="ko-KR" sz="2400" dirty="0"/>
              <a:t>0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사이의 값을 가지며 </a:t>
            </a:r>
            <a:r>
              <a:rPr lang="en-US" altLang="ko-KR" sz="2400" dirty="0"/>
              <a:t>1</a:t>
            </a:r>
            <a:r>
              <a:rPr lang="ko-KR" altLang="en-US" sz="2400" dirty="0"/>
              <a:t>에 가까울수록 좋음</a:t>
            </a:r>
            <a:endParaRPr lang="en-US" altLang="ko-KR" sz="2400" dirty="0"/>
          </a:p>
          <a:p>
            <a:r>
              <a:rPr lang="ko-KR" altLang="en-US" sz="2400" dirty="0"/>
              <a:t>산술평균이 아니라 조화평균을 이용하는 이유는 </a:t>
            </a:r>
            <a:br>
              <a:rPr lang="en-US" altLang="ko-KR" sz="2400" dirty="0"/>
            </a:br>
            <a:r>
              <a:rPr lang="ko-KR" altLang="en-US" sz="2400" dirty="0"/>
              <a:t>두 지표</a:t>
            </a:r>
            <a:r>
              <a:rPr lang="en-US" altLang="ko-KR" sz="2400" dirty="0"/>
              <a:t>(Precision, Recall)</a:t>
            </a:r>
            <a:r>
              <a:rPr lang="ko-KR" altLang="en-US" sz="2400" dirty="0"/>
              <a:t>를 모두 균형 있게 반영하기 위함</a:t>
            </a:r>
            <a:endParaRPr lang="en-US" altLang="ko-KR" sz="2400" dirty="0"/>
          </a:p>
          <a:p>
            <a:r>
              <a:rPr lang="ko-KR" altLang="en-US" sz="2400" dirty="0"/>
              <a:t>클래스 데이터가 </a:t>
            </a:r>
            <a:r>
              <a:rPr lang="ko-KR" altLang="en-US" sz="2400" dirty="0" err="1"/>
              <a:t>불균형할</a:t>
            </a:r>
            <a:r>
              <a:rPr lang="ko-KR" altLang="en-US" sz="2400" dirty="0"/>
              <a:t> 때 사용하기 좋음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1F6A5-CE0E-CF73-3175-A2D53134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03434"/>
            <a:ext cx="93249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7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6ADEE-8115-796B-33BE-0CC4075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Macro-F1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3B38D-FB59-14B5-EE44-1BC28A44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2699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개 클래스가 아닌 다중 클래스에서 활용하는 성능 지표</a:t>
            </a:r>
            <a:endParaRPr lang="en-US" altLang="ko-KR" sz="2400" dirty="0"/>
          </a:p>
          <a:p>
            <a:r>
              <a:rPr lang="en-US" altLang="ko-KR" sz="2400" dirty="0"/>
              <a:t>F1 Score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개의 클래스에 대해서 점수를 측정하는 방식이라고 한다면</a:t>
            </a:r>
            <a:r>
              <a:rPr lang="en-US" altLang="ko-KR" sz="2400" dirty="0"/>
              <a:t>, Macro F1 Score</a:t>
            </a:r>
            <a:r>
              <a:rPr lang="ko-KR" altLang="en-US" sz="2400" dirty="0"/>
              <a:t>는 다중 클래스가 존재하는 상황에서 점수를 측정할 때 활용</a:t>
            </a:r>
            <a:endParaRPr lang="en-US" altLang="ko-KR" sz="2400" dirty="0"/>
          </a:p>
          <a:p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</a:t>
            </a:r>
            <a:r>
              <a:rPr lang="ko-KR" altLang="en-US" sz="2400" dirty="0"/>
              <a:t>사이의 값을 가지며 </a:t>
            </a:r>
            <a:r>
              <a:rPr lang="en-US" altLang="ko-KR" sz="2400" dirty="0"/>
              <a:t>1</a:t>
            </a:r>
            <a:r>
              <a:rPr lang="ko-KR" altLang="en-US" sz="2400" dirty="0"/>
              <a:t>에 가까울수록 좋음</a:t>
            </a:r>
            <a:endParaRPr lang="en-US" altLang="ko-KR" sz="2400" dirty="0"/>
          </a:p>
          <a:p>
            <a:r>
              <a:rPr lang="en-US" altLang="ko-KR" sz="2400" dirty="0"/>
              <a:t>F1 Score</a:t>
            </a:r>
            <a:r>
              <a:rPr lang="ko-KR" altLang="en-US" sz="2400" dirty="0"/>
              <a:t>에 비해 불균형 데이터에 적용하기 더 좋음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9E40FA-867E-0457-5837-C6604BB7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6" y="2004466"/>
            <a:ext cx="9456227" cy="6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8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993A-8475-AF2D-732C-71AC7E8E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및 데이터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3D258-2F09-E253-8204-D4DF63D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train.csv</a:t>
            </a:r>
            <a:r>
              <a:rPr lang="ko-KR" altLang="en-US" dirty="0"/>
              <a:t>와 </a:t>
            </a:r>
            <a:r>
              <a:rPr lang="en-US" altLang="ko-KR" dirty="0"/>
              <a:t>test.csv</a:t>
            </a:r>
            <a:r>
              <a:rPr lang="ko-KR" altLang="en-US" dirty="0"/>
              <a:t>의 두 가지 파일로 제공</a:t>
            </a:r>
            <a:endParaRPr lang="en-US" altLang="ko-KR" dirty="0"/>
          </a:p>
          <a:p>
            <a:r>
              <a:rPr lang="en-US" altLang="ko-KR" dirty="0"/>
              <a:t>Train set</a:t>
            </a:r>
            <a:r>
              <a:rPr lang="ko-KR" altLang="en-US" dirty="0"/>
              <a:t>에는 </a:t>
            </a:r>
            <a:r>
              <a:rPr lang="en-US" altLang="ko-KR" dirty="0"/>
              <a:t>9557</a:t>
            </a:r>
            <a:r>
              <a:rPr lang="ko-KR" altLang="en-US" dirty="0"/>
              <a:t>개의 행과 </a:t>
            </a:r>
            <a:r>
              <a:rPr lang="en-US" altLang="ko-KR" dirty="0"/>
              <a:t>143</a:t>
            </a:r>
            <a:r>
              <a:rPr lang="ko-KR" altLang="en-US" dirty="0"/>
              <a:t>개의 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Test set</a:t>
            </a:r>
            <a:r>
              <a:rPr lang="ko-KR" altLang="en-US" dirty="0"/>
              <a:t>에는 </a:t>
            </a:r>
            <a:r>
              <a:rPr lang="en-US" altLang="ko-KR" dirty="0"/>
              <a:t>23856</a:t>
            </a:r>
            <a:r>
              <a:rPr lang="ko-KR" altLang="en-US" dirty="0"/>
              <a:t>개의 행과 </a:t>
            </a:r>
            <a:r>
              <a:rPr lang="en-US" altLang="ko-KR" dirty="0"/>
              <a:t>142</a:t>
            </a:r>
            <a:r>
              <a:rPr lang="ko-KR" altLang="en-US" dirty="0"/>
              <a:t>개의 열</a:t>
            </a:r>
            <a:endParaRPr lang="en-US" altLang="ko-KR" dirty="0"/>
          </a:p>
          <a:p>
            <a:r>
              <a:rPr lang="ko-KR" altLang="en-US" dirty="0"/>
              <a:t>각 행은 한 </a:t>
            </a:r>
            <a:r>
              <a:rPr lang="ko-KR" altLang="en-US" dirty="0" err="1"/>
              <a:t>개인을</a:t>
            </a:r>
            <a:r>
              <a:rPr lang="ko-KR" altLang="en-US" dirty="0"/>
              <a:t> 나타내며 각 열은 개인 또는 가정의 </a:t>
            </a:r>
            <a:r>
              <a:rPr lang="en-US" altLang="ko-KR" dirty="0"/>
              <a:t>feature</a:t>
            </a:r>
          </a:p>
          <a:p>
            <a:r>
              <a:rPr lang="en-US" altLang="ko-KR" dirty="0"/>
              <a:t>Train set</a:t>
            </a:r>
            <a:r>
              <a:rPr lang="ko-KR" altLang="en-US" dirty="0"/>
              <a:t>에는 </a:t>
            </a:r>
            <a:r>
              <a:rPr lang="en-US" altLang="ko-KR" dirty="0"/>
              <a:t>1~4 </a:t>
            </a:r>
            <a:r>
              <a:rPr lang="ko-KR" altLang="en-US" dirty="0"/>
              <a:t>척도의 빈곤 수준을 나타내며</a:t>
            </a:r>
            <a:br>
              <a:rPr lang="en-US" altLang="ko-KR" dirty="0"/>
            </a:br>
            <a:r>
              <a:rPr lang="ko-KR" altLang="en-US" dirty="0"/>
              <a:t>대회의 라벨이 되는 </a:t>
            </a:r>
            <a:r>
              <a:rPr lang="en-US" altLang="ko-KR" dirty="0"/>
              <a:t>Target</a:t>
            </a:r>
            <a:r>
              <a:rPr lang="ko-KR" altLang="en-US" dirty="0"/>
              <a:t>이라는 하나의 추가 열이 있음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의 값은 가장 극심한 빈곤</a:t>
            </a:r>
          </a:p>
        </p:txBody>
      </p:sp>
    </p:spTree>
    <p:extLst>
      <p:ext uri="{BB962C8B-B14F-4D97-AF65-F5344CB8AC3E}">
        <p14:creationId xmlns:p14="http://schemas.microsoft.com/office/powerpoint/2010/main" val="41402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993A-8475-AF2D-732C-71AC7E8E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및 데이터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3D258-2F09-E253-8204-D4DF63DB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4" y="1087201"/>
            <a:ext cx="4092385" cy="5068798"/>
          </a:xfrm>
        </p:spPr>
        <p:txBody>
          <a:bodyPr/>
          <a:lstStyle/>
          <a:p>
            <a:r>
              <a:rPr lang="en-US" altLang="ko-KR" dirty="0"/>
              <a:t>Target feature</a:t>
            </a:r>
            <a:r>
              <a:rPr lang="ko-KR" altLang="en-US" dirty="0"/>
              <a:t>의 </a:t>
            </a:r>
            <a:r>
              <a:rPr lang="en-US" altLang="ko-KR" dirty="0"/>
              <a:t>level </a:t>
            </a:r>
            <a:r>
              <a:rPr lang="ko-KR" altLang="en-US" dirty="0"/>
              <a:t>별 분류 명칭 존재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설명 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C6CB40-3EAE-A3F3-2EFB-A25A6F69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28" y="1199260"/>
            <a:ext cx="5457825" cy="1196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DFB1A-B8CC-C803-6EE9-1E66CA8C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28" y="2784659"/>
            <a:ext cx="3772460" cy="33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589E2-9FB8-DB62-9EF2-6FA72749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7DA29-5890-E186-732B-BF57D20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이해</a:t>
            </a:r>
            <a:endParaRPr lang="en-US" altLang="ko-KR" dirty="0"/>
          </a:p>
          <a:p>
            <a:r>
              <a:rPr lang="ko-KR" altLang="en-US" dirty="0"/>
              <a:t>탐색적 데이터 분석</a:t>
            </a:r>
            <a:endParaRPr lang="en-US" altLang="ko-KR" dirty="0"/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위한 </a:t>
            </a:r>
            <a:r>
              <a:rPr lang="en-US" altLang="ko-KR" dirty="0"/>
              <a:t>data set</a:t>
            </a:r>
            <a:r>
              <a:rPr lang="ko-KR" altLang="en-US" dirty="0"/>
              <a:t>을 만드는 </a:t>
            </a:r>
            <a:r>
              <a:rPr lang="en-US" altLang="ko-KR" dirty="0"/>
              <a:t>feature engineering</a:t>
            </a:r>
          </a:p>
          <a:p>
            <a:r>
              <a:rPr lang="ko-KR" altLang="en-US" dirty="0"/>
              <a:t>몇 가지 기본 </a:t>
            </a:r>
            <a:r>
              <a:rPr lang="ko-KR" altLang="en-US" dirty="0" err="1"/>
              <a:t>머신러닝</a:t>
            </a:r>
            <a:r>
              <a:rPr lang="ko-KR" altLang="en-US" dirty="0"/>
              <a:t> 모델 비교</a:t>
            </a:r>
            <a:endParaRPr lang="en-US" altLang="ko-KR" dirty="0"/>
          </a:p>
          <a:p>
            <a:r>
              <a:rPr lang="ko-KR" altLang="en-US" dirty="0"/>
              <a:t>더 복잡한 </a:t>
            </a:r>
            <a:r>
              <a:rPr lang="ko-KR" altLang="en-US" dirty="0" err="1"/>
              <a:t>머신러닝</a:t>
            </a:r>
            <a:r>
              <a:rPr lang="ko-KR" altLang="en-US" dirty="0"/>
              <a:t> 모델 시도</a:t>
            </a:r>
            <a:endParaRPr lang="en-US" altLang="ko-KR" dirty="0"/>
          </a:p>
          <a:p>
            <a:r>
              <a:rPr lang="ko-KR" altLang="en-US" dirty="0"/>
              <a:t>선택한 모델 최적화</a:t>
            </a:r>
            <a:endParaRPr lang="en-US" altLang="ko-KR" dirty="0"/>
          </a:p>
          <a:p>
            <a:r>
              <a:rPr lang="ko-KR" altLang="en-US" dirty="0"/>
              <a:t>문제의 맥락에서 모델 예측 조사</a:t>
            </a:r>
            <a:endParaRPr lang="en-US" altLang="ko-KR" dirty="0"/>
          </a:p>
          <a:p>
            <a:r>
              <a:rPr lang="ko-KR" altLang="en-US" dirty="0"/>
              <a:t>결론 도출 및 다음 단계 설며</a:t>
            </a:r>
          </a:p>
        </p:txBody>
      </p:sp>
    </p:spTree>
    <p:extLst>
      <p:ext uri="{BB962C8B-B14F-4D97-AF65-F5344CB8AC3E}">
        <p14:creationId xmlns:p14="http://schemas.microsoft.com/office/powerpoint/2010/main" val="416598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589</Words>
  <Application>Microsoft Office PowerPoint</Application>
  <PresentationFormat>와이드스크린</PresentationFormat>
  <Paragraphs>74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고도 M</vt:lpstr>
      <vt:lpstr>맑은 고딕</vt:lpstr>
      <vt:lpstr>Arial</vt:lpstr>
      <vt:lpstr>Wingdings</vt:lpstr>
      <vt:lpstr>Office 테마</vt:lpstr>
      <vt:lpstr>2_디자인 사용자 지정</vt:lpstr>
      <vt:lpstr>Costa Rican Household Poverty Level Prediction  분석(1)</vt:lpstr>
      <vt:lpstr>개요</vt:lpstr>
      <vt:lpstr>단일 분류 모델</vt:lpstr>
      <vt:lpstr>Precision(정밀도) / Recall(재현율)</vt:lpstr>
      <vt:lpstr>F1-score</vt:lpstr>
      <vt:lpstr>Macro-F1</vt:lpstr>
      <vt:lpstr>문제 및 데이터 설명</vt:lpstr>
      <vt:lpstr>문제 및 데이터 설명</vt:lpstr>
      <vt:lpstr>목차</vt:lpstr>
      <vt:lpstr>Read in Data and Look at Summary Information</vt:lpstr>
      <vt:lpstr>Read in Data and Look at Summary Information</vt:lpstr>
      <vt:lpstr>Read in Data and Look at Summary Information</vt:lpstr>
      <vt:lpstr>Read in Data and Look at Summary Information</vt:lpstr>
      <vt:lpstr>Label 분포 분석</vt:lpstr>
      <vt:lpstr>탐색적 데이터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허태성</dc:creator>
  <cp:lastModifiedBy>송 민섭</cp:lastModifiedBy>
  <cp:revision>97</cp:revision>
  <dcterms:created xsi:type="dcterms:W3CDTF">2021-03-02T11:56:27Z</dcterms:created>
  <dcterms:modified xsi:type="dcterms:W3CDTF">2022-07-04T04:39:44Z</dcterms:modified>
</cp:coreProperties>
</file>