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</p:sldMasterIdLst>
  <p:notesMasterIdLst>
    <p:notesMasterId r:id="rId65"/>
  </p:notesMasterIdLst>
  <p:handoutMasterIdLst>
    <p:handoutMasterId r:id="rId66"/>
  </p:handoutMasterIdLst>
  <p:sldIdLst>
    <p:sldId id="256" r:id="rId3"/>
    <p:sldId id="672" r:id="rId4"/>
    <p:sldId id="770" r:id="rId5"/>
    <p:sldId id="703" r:id="rId6"/>
    <p:sldId id="682" r:id="rId7"/>
    <p:sldId id="709" r:id="rId8"/>
    <p:sldId id="710" r:id="rId9"/>
    <p:sldId id="711" r:id="rId10"/>
    <p:sldId id="712" r:id="rId11"/>
    <p:sldId id="713" r:id="rId12"/>
    <p:sldId id="714" r:id="rId13"/>
    <p:sldId id="685" r:id="rId14"/>
    <p:sldId id="715" r:id="rId15"/>
    <p:sldId id="716" r:id="rId16"/>
    <p:sldId id="718" r:id="rId17"/>
    <p:sldId id="692" r:id="rId18"/>
    <p:sldId id="693" r:id="rId19"/>
    <p:sldId id="722" r:id="rId20"/>
    <p:sldId id="723" r:id="rId21"/>
    <p:sldId id="724" r:id="rId22"/>
    <p:sldId id="725" r:id="rId23"/>
    <p:sldId id="726" r:id="rId24"/>
    <p:sldId id="727" r:id="rId25"/>
    <p:sldId id="728" r:id="rId26"/>
    <p:sldId id="730" r:id="rId27"/>
    <p:sldId id="731" r:id="rId28"/>
    <p:sldId id="729" r:id="rId29"/>
    <p:sldId id="732" r:id="rId30"/>
    <p:sldId id="734" r:id="rId31"/>
    <p:sldId id="735" r:id="rId32"/>
    <p:sldId id="720" r:id="rId33"/>
    <p:sldId id="742" r:id="rId34"/>
    <p:sldId id="771" r:id="rId35"/>
    <p:sldId id="721" r:id="rId36"/>
    <p:sldId id="737" r:id="rId37"/>
    <p:sldId id="739" r:id="rId38"/>
    <p:sldId id="738" r:id="rId39"/>
    <p:sldId id="740" r:id="rId40"/>
    <p:sldId id="741" r:id="rId41"/>
    <p:sldId id="743" r:id="rId42"/>
    <p:sldId id="744" r:id="rId43"/>
    <p:sldId id="745" r:id="rId44"/>
    <p:sldId id="746" r:id="rId45"/>
    <p:sldId id="749" r:id="rId46"/>
    <p:sldId id="750" r:id="rId47"/>
    <p:sldId id="751" r:id="rId48"/>
    <p:sldId id="752" r:id="rId49"/>
    <p:sldId id="753" r:id="rId50"/>
    <p:sldId id="754" r:id="rId51"/>
    <p:sldId id="757" r:id="rId52"/>
    <p:sldId id="769" r:id="rId53"/>
    <p:sldId id="755" r:id="rId54"/>
    <p:sldId id="761" r:id="rId55"/>
    <p:sldId id="760" r:id="rId56"/>
    <p:sldId id="762" r:id="rId57"/>
    <p:sldId id="759" r:id="rId58"/>
    <p:sldId id="758" r:id="rId59"/>
    <p:sldId id="764" r:id="rId60"/>
    <p:sldId id="765" r:id="rId61"/>
    <p:sldId id="766" r:id="rId62"/>
    <p:sldId id="767" r:id="rId63"/>
    <p:sldId id="768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C3"/>
    <a:srgbClr val="444444"/>
    <a:srgbClr val="0070BB"/>
    <a:srgbClr val="012E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1" autoAdjust="0"/>
    <p:restoredTop sz="89352" autoAdjust="0"/>
  </p:normalViewPr>
  <p:slideViewPr>
    <p:cSldViewPr snapToGrid="0" showGuides="1">
      <p:cViewPr varScale="1">
        <p:scale>
          <a:sx n="98" d="100"/>
          <a:sy n="98" d="100"/>
        </p:scale>
        <p:origin x="702" y="84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598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07" d="100"/>
          <a:sy n="107" d="100"/>
        </p:scale>
        <p:origin x="3474" y="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A05CF62-EE81-4F9E-8FA8-3B6ADFC94D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474F76-F8D7-4533-AC83-B141A249C0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4038F-A235-4870-BEEB-3482E56797EA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E74047-F586-46A6-A46F-7B64AB5BFC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4483BC-B997-4E2D-A708-9904773F62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00C52-33C3-45F2-A10F-DDE816C52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322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1DF4E-6A17-4A66-9DEF-0D757AFDE76C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6C7BB-5FEF-416F-94D4-3789B5117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21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949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130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211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95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여러가지 알고리즘을 써서 정확도를 구한 다음 </a:t>
            </a:r>
            <a:r>
              <a:rPr lang="ko-KR" altLang="en-US" dirty="0" err="1"/>
              <a:t>교차검증과</a:t>
            </a:r>
            <a:r>
              <a:rPr lang="ko-KR" altLang="en-US" dirty="0"/>
              <a:t> 앙상블 기법을 통해 모델의 정확도</a:t>
            </a:r>
            <a:r>
              <a:rPr lang="en-US" altLang="ko-KR" dirty="0"/>
              <a:t>(</a:t>
            </a:r>
            <a:r>
              <a:rPr lang="ko-KR" altLang="en-US" dirty="0"/>
              <a:t>성능</a:t>
            </a:r>
            <a:r>
              <a:rPr lang="en-US" altLang="ko-KR" dirty="0"/>
              <a:t>)</a:t>
            </a:r>
            <a:r>
              <a:rPr lang="ko-KR" altLang="en-US" dirty="0"/>
              <a:t>를 향상시킴</a:t>
            </a:r>
            <a:endParaRPr lang="en-US" altLang="ko-KR" dirty="0"/>
          </a:p>
          <a:p>
            <a:r>
              <a:rPr lang="ko-KR" altLang="en-US" dirty="0"/>
              <a:t>근데 </a:t>
            </a:r>
            <a:r>
              <a:rPr lang="ko-KR" altLang="en-US" dirty="0" err="1"/>
              <a:t>뒷</a:t>
            </a:r>
            <a:r>
              <a:rPr lang="ko-KR" altLang="en-US" dirty="0"/>
              <a:t> 커널에서 이거에 대한 내용이 있어서 일단 이 커널에서 가장 먼저 쓰인 </a:t>
            </a:r>
            <a:r>
              <a:rPr lang="en-US" altLang="ko-KR" dirty="0"/>
              <a:t>SVM</a:t>
            </a:r>
            <a:r>
              <a:rPr lang="ko-KR" altLang="en-US" dirty="0"/>
              <a:t>에 대해 설명함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0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12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663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695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099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958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441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952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13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979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128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977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7187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769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268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0635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47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588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956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500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544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237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1519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2013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0406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2070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9021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8911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858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3014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852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51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7177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854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5855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1564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1346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2720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8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11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6785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0450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학생이 공부를 해 </a:t>
            </a:r>
            <a:r>
              <a:rPr lang="en-US" altLang="ko-KR" dirty="0"/>
              <a:t>-&gt; </a:t>
            </a:r>
            <a:r>
              <a:rPr lang="ko-KR" altLang="en-US" dirty="0"/>
              <a:t>문제집을 풀게 할거야 </a:t>
            </a:r>
            <a:r>
              <a:rPr lang="en-US" altLang="ko-KR" dirty="0"/>
              <a:t>-&gt; </a:t>
            </a:r>
            <a:r>
              <a:rPr lang="ko-KR" altLang="en-US" dirty="0"/>
              <a:t>지킬 수 있는 규율들이 있지 </a:t>
            </a:r>
            <a:r>
              <a:rPr lang="en-US" altLang="ko-KR" dirty="0"/>
              <a:t>ex. </a:t>
            </a:r>
            <a:r>
              <a:rPr lang="ko-KR" altLang="en-US" dirty="0"/>
              <a:t>하루에</a:t>
            </a:r>
            <a:r>
              <a:rPr lang="ko-KR" altLang="en-US" baseline="0" dirty="0"/>
              <a:t> </a:t>
            </a:r>
            <a:r>
              <a:rPr lang="ko-KR" altLang="en-US" dirty="0"/>
              <a:t>몇 문제 풀고 모의고사 칠지</a:t>
            </a:r>
            <a:r>
              <a:rPr lang="en-US" altLang="ko-KR" dirty="0"/>
              <a:t>, </a:t>
            </a:r>
            <a:r>
              <a:rPr lang="ko-KR" altLang="en-US" dirty="0" err="1"/>
              <a:t>백지복습은</a:t>
            </a:r>
            <a:r>
              <a:rPr lang="ko-KR" altLang="en-US" dirty="0"/>
              <a:t> 며칠에 한 번 </a:t>
            </a:r>
            <a:r>
              <a:rPr lang="ko-KR" altLang="en-US" dirty="0" err="1"/>
              <a:t>하는지등</a:t>
            </a:r>
            <a:endParaRPr lang="en-US" altLang="ko-KR" dirty="0"/>
          </a:p>
          <a:p>
            <a:r>
              <a:rPr lang="ko-KR" altLang="en-US" dirty="0"/>
              <a:t>이런 세부 규율들이 </a:t>
            </a:r>
            <a:r>
              <a:rPr lang="ko-KR" altLang="en-US" dirty="0" err="1"/>
              <a:t>하이퍼파라미터라</a:t>
            </a:r>
            <a:r>
              <a:rPr lang="ko-KR" altLang="en-US" dirty="0"/>
              <a:t> 생각했을 때 그리드서치는 그 문제집을 다 풀기 위한 규율들을 </a:t>
            </a:r>
            <a:r>
              <a:rPr lang="ko-KR" altLang="en-US" dirty="0" err="1"/>
              <a:t>일일히</a:t>
            </a:r>
            <a:r>
              <a:rPr lang="ko-KR" altLang="en-US" dirty="0"/>
              <a:t> 다 적용해가면서 어떤 규율이 가장 베스트인지 판단하는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4074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6334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0764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7545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132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4655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3730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161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64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04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6C7BB-5FEF-416F-94D4-3789B511753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0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5978D-B863-4622-881C-6C8C3FF84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고도 M" panose="02000503000000020004" pitchFamily="2" charset="-127"/>
                <a:ea typeface="고도 M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FE41B-CC1E-415F-BA4E-5A4682593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고도 M" panose="02000503000000020004" pitchFamily="2" charset="-127"/>
                <a:ea typeface="고도 M" panose="02000503000000020004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B4772-30AE-41EA-817A-ED87A38D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A6E8-6113-40E6-A1A5-87122F56D9C5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E5D67-07EE-4BA1-83F1-F4FA9BE3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7D9D4-116B-4488-B7E7-D9F774BF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5FB9-9EB8-44E9-B56D-D3676D7E3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65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792AF0-F0D5-4AA7-8599-1AAD5822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A6E8-6113-40E6-A1A5-87122F56D9C5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4A462E-0667-48A2-8E61-94BCD279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E688FE-ADAE-427B-B3E9-6712BCEA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5FB9-9EB8-44E9-B56D-D3676D7E3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85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E3ED9-255C-48FD-86D6-4D872394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1"/>
            <a:ext cx="10515600" cy="1051200"/>
          </a:xfrm>
        </p:spPr>
        <p:txBody>
          <a:bodyPr/>
          <a:lstStyle>
            <a:lvl1pPr algn="ctr">
              <a:defRPr b="1">
                <a:latin typeface="고도 M" panose="02000503000000020004" pitchFamily="2" charset="-127"/>
                <a:ea typeface="고도 M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F076F-3B8D-44DE-9961-58373030E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224"/>
            <a:ext cx="10515600" cy="4956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l"/>
              <a:defRPr b="1">
                <a:latin typeface="고도 M" panose="02000503000000020004" pitchFamily="2" charset="-127"/>
                <a:ea typeface="고도 M" panose="02000503000000020004" pitchFamily="2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b="1">
                <a:latin typeface="고도 M" panose="02000503000000020004" pitchFamily="2" charset="-127"/>
                <a:ea typeface="고도 M" panose="02000503000000020004" pitchFamily="2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b="1">
                <a:latin typeface="고도 M" panose="02000503000000020004" pitchFamily="2" charset="-127"/>
                <a:ea typeface="고도 M" panose="02000503000000020004" pitchFamily="2" charset="-127"/>
              </a:defRPr>
            </a:lvl3pPr>
            <a:lvl4pPr>
              <a:defRPr b="1">
                <a:latin typeface="고도 M" panose="02000503000000020004" pitchFamily="2" charset="-127"/>
                <a:ea typeface="고도 M" panose="02000503000000020004" pitchFamily="2" charset="-127"/>
              </a:defRPr>
            </a:lvl4pPr>
            <a:lvl5pPr>
              <a:defRPr b="1">
                <a:latin typeface="고도 M" panose="02000503000000020004" pitchFamily="2" charset="-127"/>
                <a:ea typeface="고도 M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C6282-F642-48EA-A3ED-E1B6E9CD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644C-DAD1-4D0C-AF13-F2928EABAFB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62805-38BD-44C3-A8E9-E731E75E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61D5A-CC6F-4C90-B595-D4B8D000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F48B-77DB-4C16-BD66-E22CD6035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12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22D598-D514-4483-BE53-9309F2E94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865CAF-1855-4333-9318-04DCB759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0911C-E6F3-4DC0-8F50-1C9AA10F1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4A6E8-6113-40E6-A1A5-87122F56D9C5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B2C8F2-61DF-4AF5-BBDA-FE876779C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22DD7-D2E3-4867-B0FF-59D3A8B0A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65FB9-9EB8-44E9-B56D-D3676D7E3D0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1">
            <a:extLst>
              <a:ext uri="{FF2B5EF4-FFF2-40B4-BE49-F238E27FC236}">
                <a16:creationId xmlns:a16="http://schemas.microsoft.com/office/drawing/2014/main" id="{71ABD437-9971-4537-B835-AAD33A291CED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7A0F51DC-6EB1-44E5-9DD9-5FA64A170FD7}"/>
              </a:ext>
            </a:extLst>
          </p:cNvPr>
          <p:cNvSpPr txBox="1">
            <a:spLocks/>
          </p:cNvSpPr>
          <p:nvPr userDrawn="1"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670A2A94-DEAB-4B0B-9D9E-96FC79590BD6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76CE5C-3EAD-4755-914D-C20EDB479676}" type="datetimeFigureOut">
              <a:rPr lang="ko-KR" altLang="en-US" smtClean="0"/>
              <a:pPr/>
              <a:t>2022-12-29</a:t>
            </a:fld>
            <a:endParaRPr lang="ko-KR" altLang="en-US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5DBC4B3-08B0-4041-86E7-D5CC2C72ABC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29085A-CBBD-4E2F-BA65-BF7A301A25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A81046E4-72D4-4436-940F-E1977E2697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8"/>
          <a:stretch/>
        </p:blipFill>
        <p:spPr bwMode="auto">
          <a:xfrm>
            <a:off x="5113282" y="26988"/>
            <a:ext cx="7070576" cy="683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B9CDD6E6-6140-47E3-8030-066343D2E23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28"/>
          <a:stretch/>
        </p:blipFill>
        <p:spPr bwMode="auto">
          <a:xfrm>
            <a:off x="34926" y="26988"/>
            <a:ext cx="7070576" cy="683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59938E-B3AE-468A-AC32-00AE606351E5}"/>
              </a:ext>
            </a:extLst>
          </p:cNvPr>
          <p:cNvSpPr/>
          <p:nvPr userDrawn="1"/>
        </p:nvSpPr>
        <p:spPr>
          <a:xfrm>
            <a:off x="86514" y="84836"/>
            <a:ext cx="1040934" cy="10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48E4855-A52C-4494-ABB9-E71D96DBE18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258" y="5918304"/>
            <a:ext cx="3230016" cy="787191"/>
          </a:xfrm>
          <a:prstGeom prst="rect">
            <a:avLst/>
          </a:prstGeom>
        </p:spPr>
      </p:pic>
      <p:sp>
        <p:nvSpPr>
          <p:cNvPr id="27" name="제목 개체 틀 1">
            <a:extLst>
              <a:ext uri="{FF2B5EF4-FFF2-40B4-BE49-F238E27FC236}">
                <a16:creationId xmlns:a16="http://schemas.microsoft.com/office/drawing/2014/main" id="{0BB5B951-6232-4F29-9AD6-52DA3F9701BE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C9A69592-B7F9-444B-A729-D8A1578F602A}"/>
              </a:ext>
            </a:extLst>
          </p:cNvPr>
          <p:cNvSpPr txBox="1">
            <a:spLocks/>
          </p:cNvSpPr>
          <p:nvPr userDrawn="1"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9" name="날짜 개체 틀 3">
            <a:extLst>
              <a:ext uri="{FF2B5EF4-FFF2-40B4-BE49-F238E27FC236}">
                <a16:creationId xmlns:a16="http://schemas.microsoft.com/office/drawing/2014/main" id="{F98B72EA-B814-43B4-8A7A-8A413EAE9311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C4A6E8-6113-40E6-A1A5-87122F56D9C5}" type="datetimeFigureOut">
              <a:rPr lang="ko-KR" altLang="en-US" smtClean="0"/>
              <a:pPr/>
              <a:t>2022-12-29</a:t>
            </a:fld>
            <a:endParaRPr lang="ko-KR" altLang="en-US"/>
          </a:p>
        </p:txBody>
      </p:sp>
      <p:sp>
        <p:nvSpPr>
          <p:cNvPr id="30" name="슬라이드 번호 개체 틀 5">
            <a:extLst>
              <a:ext uri="{FF2B5EF4-FFF2-40B4-BE49-F238E27FC236}">
                <a16:creationId xmlns:a16="http://schemas.microsoft.com/office/drawing/2014/main" id="{5FC66D16-48B9-4E44-A9C8-3C0C5BE3ABFC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B65FB9-9EB8-44E9-B56D-D3676D7E3D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1" name="제목 개체 틀 1">
            <a:extLst>
              <a:ext uri="{FF2B5EF4-FFF2-40B4-BE49-F238E27FC236}">
                <a16:creationId xmlns:a16="http://schemas.microsoft.com/office/drawing/2014/main" id="{2F3D1DC4-80DB-4FC0-B09B-8B8669262695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418AEEF0-E4F3-4406-A27B-7C45726E3694}"/>
              </a:ext>
            </a:extLst>
          </p:cNvPr>
          <p:cNvSpPr txBox="1">
            <a:spLocks/>
          </p:cNvSpPr>
          <p:nvPr userDrawn="1"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3" name="날짜 개체 틀 3">
            <a:extLst>
              <a:ext uri="{FF2B5EF4-FFF2-40B4-BE49-F238E27FC236}">
                <a16:creationId xmlns:a16="http://schemas.microsoft.com/office/drawing/2014/main" id="{2231B2E8-DBB4-4793-AF27-D3DA626DC3A2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76CE5C-3EAD-4755-914D-C20EDB479676}" type="datetimeFigureOut">
              <a:rPr lang="ko-KR" altLang="en-US" smtClean="0"/>
              <a:pPr/>
              <a:t>2022-12-29</a:t>
            </a:fld>
            <a:endParaRPr lang="ko-KR" altLang="en-US"/>
          </a:p>
        </p:txBody>
      </p:sp>
      <p:sp>
        <p:nvSpPr>
          <p:cNvPr id="34" name="슬라이드 번호 개체 틀 5">
            <a:extLst>
              <a:ext uri="{FF2B5EF4-FFF2-40B4-BE49-F238E27FC236}">
                <a16:creationId xmlns:a16="http://schemas.microsoft.com/office/drawing/2014/main" id="{A869B47A-0BD7-4DC6-940D-3DF6B4D25F9A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29085A-CBBD-4E2F-BA65-BF7A301A25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35" name="Picture 7">
            <a:extLst>
              <a:ext uri="{FF2B5EF4-FFF2-40B4-BE49-F238E27FC236}">
                <a16:creationId xmlns:a16="http://schemas.microsoft.com/office/drawing/2014/main" id="{AC4D0F62-85DE-4F86-97A2-2B88AAA939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8"/>
          <a:stretch/>
        </p:blipFill>
        <p:spPr bwMode="auto">
          <a:xfrm>
            <a:off x="5113282" y="26988"/>
            <a:ext cx="7070576" cy="683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7">
            <a:extLst>
              <a:ext uri="{FF2B5EF4-FFF2-40B4-BE49-F238E27FC236}">
                <a16:creationId xmlns:a16="http://schemas.microsoft.com/office/drawing/2014/main" id="{B7544D83-8E5A-4952-94AC-003069E8F53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28"/>
          <a:stretch/>
        </p:blipFill>
        <p:spPr bwMode="auto">
          <a:xfrm>
            <a:off x="34926" y="26988"/>
            <a:ext cx="7070576" cy="683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824C4CAF-9B18-4BA2-9341-D1FEE79AADCE}"/>
              </a:ext>
            </a:extLst>
          </p:cNvPr>
          <p:cNvSpPr/>
          <p:nvPr userDrawn="1"/>
        </p:nvSpPr>
        <p:spPr>
          <a:xfrm>
            <a:off x="86514" y="84836"/>
            <a:ext cx="1040934" cy="10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9876A30-AFF3-4657-8C7D-3C17FA9436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6199996"/>
            <a:ext cx="2074174" cy="50549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E82F859-9CB7-4AE4-ACA1-58AD9A43CA9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0809" y="11896"/>
            <a:ext cx="12150381" cy="68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1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6C0C3A-AF83-4E88-B329-4810E819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500EA7-E9C7-4C16-9462-8B34D9590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B5DBB-466E-432A-B996-FF7622817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B644C-DAD1-4D0C-AF13-F2928EABAFBB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DB707-88F1-4F76-82F0-951E5322E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C6300-0FA7-4436-86BF-669272E49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4F48B-77DB-4C16-BD66-E22CD60353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1">
            <a:extLst>
              <a:ext uri="{FF2B5EF4-FFF2-40B4-BE49-F238E27FC236}">
                <a16:creationId xmlns:a16="http://schemas.microsoft.com/office/drawing/2014/main" id="{842818EC-B656-448B-9215-5938A720F8BD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772BF226-00A5-46E4-B902-544E66092453}"/>
              </a:ext>
            </a:extLst>
          </p:cNvPr>
          <p:cNvSpPr txBox="1">
            <a:spLocks/>
          </p:cNvSpPr>
          <p:nvPr userDrawn="1"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ACB6A729-3823-47DC-81DB-79599A84210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C4A6E8-6113-40E6-A1A5-87122F56D9C5}" type="datetimeFigureOut">
              <a:rPr lang="ko-KR" altLang="en-US" smtClean="0"/>
              <a:pPr/>
              <a:t>2022-12-29</a:t>
            </a:fld>
            <a:endParaRPr lang="ko-KR" altLang="en-US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B78B88C1-8B39-41E4-B9BD-F41FDEDAB564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B65FB9-9EB8-44E9-B56D-D3676D7E3D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B14DF947-CE7B-4686-95BB-D3C1C0C1CCFF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BD7FB657-BB31-472B-B08B-428EE18A5033}"/>
              </a:ext>
            </a:extLst>
          </p:cNvPr>
          <p:cNvSpPr txBox="1">
            <a:spLocks/>
          </p:cNvSpPr>
          <p:nvPr userDrawn="1"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날짜 개체 틀 3">
            <a:extLst>
              <a:ext uri="{FF2B5EF4-FFF2-40B4-BE49-F238E27FC236}">
                <a16:creationId xmlns:a16="http://schemas.microsoft.com/office/drawing/2014/main" id="{DAA64E3C-D143-4489-A47D-D478EED52BAE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76CE5C-3EAD-4755-914D-C20EDB479676}" type="datetimeFigureOut">
              <a:rPr lang="ko-KR" altLang="en-US" smtClean="0"/>
              <a:pPr/>
              <a:t>2022-12-29</a:t>
            </a:fld>
            <a:endParaRPr lang="ko-KR" altLang="en-US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47930E1B-4D04-4CB3-A9E5-36B1A782BE2B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29085A-CBBD-4E2F-BA65-BF7A301A25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5" name="Picture 7">
            <a:extLst>
              <a:ext uri="{FF2B5EF4-FFF2-40B4-BE49-F238E27FC236}">
                <a16:creationId xmlns:a16="http://schemas.microsoft.com/office/drawing/2014/main" id="{4DF383CF-6802-437A-A3E2-94249FBF287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8"/>
          <a:stretch/>
        </p:blipFill>
        <p:spPr bwMode="auto">
          <a:xfrm>
            <a:off x="5113282" y="26988"/>
            <a:ext cx="7070576" cy="683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>
            <a:extLst>
              <a:ext uri="{FF2B5EF4-FFF2-40B4-BE49-F238E27FC236}">
                <a16:creationId xmlns:a16="http://schemas.microsoft.com/office/drawing/2014/main" id="{F3E520AE-679A-486F-ABB4-C2B44C71414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28"/>
          <a:stretch/>
        </p:blipFill>
        <p:spPr bwMode="auto">
          <a:xfrm>
            <a:off x="34926" y="26988"/>
            <a:ext cx="7070576" cy="683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C2DECE-E3E1-4142-BAC7-4CB2D3D4459E}"/>
              </a:ext>
            </a:extLst>
          </p:cNvPr>
          <p:cNvSpPr/>
          <p:nvPr userDrawn="1"/>
        </p:nvSpPr>
        <p:spPr>
          <a:xfrm>
            <a:off x="86514" y="84836"/>
            <a:ext cx="1040934" cy="10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227EC54-B76B-42D6-8773-EFA64FD50C7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6199996"/>
            <a:ext cx="2074174" cy="50549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862AC4C-CBDA-4E10-BD19-CFE14D3C5E1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809" y="11896"/>
            <a:ext cx="12150381" cy="6834208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731C9F0-333D-4BE0-8101-872817310F18}"/>
              </a:ext>
            </a:extLst>
          </p:cNvPr>
          <p:cNvCxnSpPr/>
          <p:nvPr userDrawn="1"/>
        </p:nvCxnSpPr>
        <p:spPr>
          <a:xfrm>
            <a:off x="42014" y="1085636"/>
            <a:ext cx="12096000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6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6827-5D24-48BD-A500-1C650C48B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88670"/>
          </a:xfrm>
        </p:spPr>
        <p:txBody>
          <a:bodyPr/>
          <a:lstStyle/>
          <a:p>
            <a:r>
              <a:rPr lang="en-US" altLang="ko-KR" dirty="0" err="1"/>
              <a:t>Kaggle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Tatanic</a:t>
            </a:r>
            <a:r>
              <a:rPr lang="en-US" altLang="ko-KR" dirty="0"/>
              <a:t>(2),(3)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DF0834-7319-45BE-816B-9BC8204AC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3022"/>
            <a:ext cx="9144000" cy="1004777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컴퓨터정보공학과</a:t>
            </a:r>
            <a:endParaRPr lang="en-US" altLang="ko-KR" dirty="0"/>
          </a:p>
          <a:p>
            <a:r>
              <a:rPr lang="en-US" altLang="ko-KR" dirty="0"/>
              <a:t>202247022 </a:t>
            </a:r>
            <a:r>
              <a:rPr lang="ko-KR" altLang="en-US" dirty="0" err="1"/>
              <a:t>방수영</a:t>
            </a:r>
            <a:endParaRPr lang="en-US" altLang="ko-KR" dirty="0"/>
          </a:p>
          <a:p>
            <a:r>
              <a:rPr lang="en-US" altLang="ko-KR" dirty="0"/>
              <a:t>2022. 06. 27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157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</a:t>
            </a:r>
            <a:r>
              <a:rPr lang="en-US" altLang="ko-KR" dirty="0"/>
              <a:t>– feature</a:t>
            </a:r>
            <a:r>
              <a:rPr lang="ko-KR" altLang="en-US" dirty="0"/>
              <a:t>간 상관관계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19" y="2789215"/>
            <a:ext cx="4079160" cy="31423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296" y="1534736"/>
            <a:ext cx="3862482" cy="98861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179282" y="1832830"/>
            <a:ext cx="68411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알파벳이나 문자열 간의 상관관계는 없다는 것이 명확하기 때문에 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숫자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feature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만 비교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양의 상관관계</a:t>
            </a:r>
            <a:r>
              <a:rPr lang="en-US" altLang="ko-KR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en-US" altLang="ko-KR" i="1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POSITIVE CORRELATION</a:t>
            </a:r>
            <a:r>
              <a:rPr lang="en-US" altLang="ko-KR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 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     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featureA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증가가 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featureB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의 증가로 이어진다면 양의 상관관계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음의 상관관계</a:t>
            </a:r>
            <a:r>
              <a:rPr lang="en-US" altLang="ko-KR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en-US" altLang="ko-KR" i="1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NEGATIVE CORRELATION</a:t>
            </a:r>
            <a:r>
              <a:rPr lang="en-US" altLang="ko-KR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 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      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featureA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증가가 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featureB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의 감소로 이어진다면 음의 상관관계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은 완전한 양의 상관관계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. -1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은 완전한 음의 상관관계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95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</a:t>
            </a:r>
            <a:r>
              <a:rPr lang="en-US" altLang="ko-KR" dirty="0"/>
              <a:t>– feature</a:t>
            </a:r>
            <a:r>
              <a:rPr lang="ko-KR" altLang="en-US" dirty="0"/>
              <a:t>간 상관관계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70" y="2522767"/>
            <a:ext cx="3764269" cy="28997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864689" y="2355718"/>
            <a:ext cx="66405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두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feature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가 매우 높은 혹은 완전한 상관관계를 갖고 있다면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</a:p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두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feature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모두 매우 유사한 정보를 포함하고 있고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정보의 분산이 거의 또는 전혀 없다는 뜻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어차피 둘이 거의 똑같은데 그냥 둘 다 사용하면 안되나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? No.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모델을 만들거나 훈련하는 동안 훈련시간을 줄이고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많은 이점을 위해 중복되는 것들을 제거하려고 노력해야 하기 때문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Heatmap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을 보면 여기서는 </a:t>
            </a:r>
            <a:r>
              <a:rPr lang="ko-KR" altLang="en-US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큰 상관관계가 없음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을 알 수 있음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제일 높은 상관관계가 형제자매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-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부모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0.41 )</a:t>
            </a:r>
          </a:p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=&gt;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따라서 제거하지 않고 모든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feature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들을 사용할 수 있다</a:t>
            </a:r>
          </a:p>
        </p:txBody>
      </p:sp>
    </p:spTree>
    <p:extLst>
      <p:ext uri="{BB962C8B-B14F-4D97-AF65-F5344CB8AC3E}">
        <p14:creationId xmlns:p14="http://schemas.microsoft.com/office/powerpoint/2010/main" val="1256815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Feature Engineering - </a:t>
            </a:r>
            <a:r>
              <a:rPr lang="en-US" altLang="ko-KR" dirty="0" err="1"/>
              <a:t>Age_band</a:t>
            </a:r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838200" y="1199224"/>
            <a:ext cx="10515600" cy="4956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0" dirty="0"/>
              <a:t> </a:t>
            </a:r>
            <a:r>
              <a:rPr lang="en-US" altLang="ko-KR" b="0" dirty="0" err="1"/>
              <a:t>Age_band</a:t>
            </a:r>
            <a:r>
              <a:rPr lang="en-US" altLang="ko-KR" b="0" dirty="0"/>
              <a:t>(</a:t>
            </a:r>
            <a:r>
              <a:rPr lang="ko-KR" altLang="en-US" b="0" dirty="0"/>
              <a:t>나이 구간</a:t>
            </a:r>
            <a:r>
              <a:rPr lang="en-US" altLang="ko-KR" b="0" dirty="0"/>
              <a:t>)</a:t>
            </a:r>
            <a:r>
              <a:rPr lang="ko-KR" altLang="en-US" b="0" dirty="0"/>
              <a:t> 나누기</a:t>
            </a:r>
            <a:endParaRPr lang="en-US" altLang="ko-KR" b="0" dirty="0"/>
          </a:p>
        </p:txBody>
      </p:sp>
      <p:sp>
        <p:nvSpPr>
          <p:cNvPr id="8" name="직사각형 7"/>
          <p:cNvSpPr/>
          <p:nvPr/>
        </p:nvSpPr>
        <p:spPr>
          <a:xfrm>
            <a:off x="1303977" y="4727695"/>
            <a:ext cx="90208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나이는 </a:t>
            </a: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연속형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변수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연속형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변수는 문제 발생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Ex)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스포츠선수를 성별에 따라 분류하거나 배치하면 남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/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녀로 쉽게 구분할 수 있음</a:t>
            </a:r>
          </a:p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    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하지만 연령별로 분류한다면 사람이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30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명일 때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30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개의 </a:t>
            </a: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나이값을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갖게 될 수 있음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max age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가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80 / min age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가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0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이었기 때문에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0~80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을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5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개의 구간으로 나누는 방법을 선택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한 구간의 크기는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16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20806"/>
          <a:stretch/>
        </p:blipFill>
        <p:spPr>
          <a:xfrm>
            <a:off x="964862" y="2007377"/>
            <a:ext cx="3829306" cy="11294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1020" r="1"/>
          <a:stretch/>
        </p:blipFill>
        <p:spPr>
          <a:xfrm>
            <a:off x="964862" y="3393215"/>
            <a:ext cx="4909098" cy="6178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244" y="2407904"/>
            <a:ext cx="1302471" cy="197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43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Feature Engineering - </a:t>
            </a:r>
            <a:r>
              <a:rPr lang="en-US" altLang="ko-KR" sz="4000" dirty="0" err="1"/>
              <a:t>Fare_Range</a:t>
            </a:r>
            <a:endParaRPr lang="ko-KR" altLang="en-US" sz="4000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741310" y="1199223"/>
            <a:ext cx="10515600" cy="4956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0" dirty="0"/>
              <a:t> </a:t>
            </a:r>
            <a:r>
              <a:rPr lang="en-US" altLang="ko-KR" b="0" dirty="0" err="1"/>
              <a:t>Fare_Range</a:t>
            </a:r>
            <a:r>
              <a:rPr lang="en-US" altLang="ko-KR" b="0" dirty="0"/>
              <a:t>(</a:t>
            </a:r>
            <a:r>
              <a:rPr lang="ko-KR" altLang="en-US" b="0" dirty="0"/>
              <a:t>요금 범위</a:t>
            </a:r>
            <a:r>
              <a:rPr lang="en-US" altLang="ko-KR" b="0" dirty="0"/>
              <a:t>) – pandas </a:t>
            </a:r>
            <a:r>
              <a:rPr lang="en-US" altLang="ko-KR" b="0" dirty="0" err="1"/>
              <a:t>qout</a:t>
            </a:r>
            <a:r>
              <a:rPr lang="en-US" altLang="ko-KR" b="0" dirty="0"/>
              <a:t> </a:t>
            </a:r>
            <a:r>
              <a:rPr lang="ko-KR" altLang="en-US" b="0" dirty="0"/>
              <a:t>사용 </a:t>
            </a:r>
            <a:r>
              <a:rPr lang="en-US" altLang="ko-KR" sz="1800" b="0" dirty="0"/>
              <a:t>(</a:t>
            </a:r>
            <a:r>
              <a:rPr lang="ko-KR" altLang="en-US" sz="1800" b="0" dirty="0"/>
              <a:t>동일한 개수로 구간을 나눔</a:t>
            </a:r>
            <a:r>
              <a:rPr lang="en-US" altLang="ko-KR" sz="1800" b="0" dirty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353" y="2806469"/>
            <a:ext cx="6646148" cy="7071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000" y="3697431"/>
            <a:ext cx="1878554" cy="176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31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Feature Engineering - </a:t>
            </a:r>
            <a:r>
              <a:rPr lang="en-US" altLang="ko-KR" sz="4000" dirty="0" err="1"/>
              <a:t>Fare_Cat</a:t>
            </a:r>
            <a:endParaRPr lang="ko-KR" altLang="en-US" sz="4000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741310" y="1199223"/>
            <a:ext cx="10515600" cy="4956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0" dirty="0"/>
              <a:t> </a:t>
            </a:r>
            <a:r>
              <a:rPr lang="en-US" altLang="ko-KR" b="0" dirty="0" err="1"/>
              <a:t>Fare_Range</a:t>
            </a:r>
            <a:r>
              <a:rPr lang="en-US" altLang="ko-KR" b="0" dirty="0"/>
              <a:t> </a:t>
            </a:r>
            <a:r>
              <a:rPr lang="ko-KR" altLang="en-US" b="0" dirty="0"/>
              <a:t>값을 이용해 </a:t>
            </a:r>
            <a:r>
              <a:rPr lang="en-US" altLang="ko-KR" b="0" dirty="0" err="1"/>
              <a:t>Fare_Cat</a:t>
            </a:r>
            <a:r>
              <a:rPr lang="en-US" altLang="ko-KR" b="0" dirty="0"/>
              <a:t>(</a:t>
            </a:r>
            <a:r>
              <a:rPr lang="ko-KR" altLang="en-US" b="0" dirty="0"/>
              <a:t>요금 범주화</a:t>
            </a:r>
            <a:r>
              <a:rPr lang="en-US" altLang="ko-KR" b="0" dirty="0"/>
              <a:t>) </a:t>
            </a:r>
            <a:r>
              <a:rPr lang="ko-KR" altLang="en-US" b="0" dirty="0"/>
              <a:t>생성</a:t>
            </a:r>
            <a:endParaRPr lang="en-US" altLang="ko-KR" sz="18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307" y="2438872"/>
            <a:ext cx="2938148" cy="23785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325" y="2603189"/>
            <a:ext cx="4814022" cy="221418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00979" y="5169185"/>
            <a:ext cx="555472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남성 여성 모두 요금이 증가함에 따라 생존율이 높아짐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09568" y="2438871"/>
            <a:ext cx="685800" cy="23785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38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Feature engineering – Drop Columns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72387" y="1156703"/>
            <a:ext cx="66405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Name -&gt; </a:t>
            </a: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범주화할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수 없음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Age -&gt; 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Age_band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가 있음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ticket -&gt;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분류할 수 없는 임의의 문자열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Fare -&gt; 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Fare_cat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이 있음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Cabin -&gt;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너무 많은 값이 </a:t>
            </a: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비워져있고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많은 승객이 여러 개의 객실을 가지고 있음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Fare_range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 -&gt; 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Fare_cat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이 있음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PassengerId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 -&gt; </a:t>
            </a: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범주화할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수 없음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64" y="5883517"/>
            <a:ext cx="7053957" cy="2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44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Predictive Modeling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401" y="1974451"/>
            <a:ext cx="5608382" cy="16952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35724" y="394541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1) Logistic Regression</a:t>
            </a:r>
          </a:p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2) </a:t>
            </a:r>
            <a:r>
              <a:rPr lang="en-US" altLang="ko-KR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Support Vector Machines(Linear and radial)</a:t>
            </a:r>
          </a:p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3) Random Forest</a:t>
            </a:r>
          </a:p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4) K-Nearest 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Neighbours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5) Naive Bayes</a:t>
            </a:r>
          </a:p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6) Decision Tree</a:t>
            </a:r>
          </a:p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7) Logistic Regression</a:t>
            </a:r>
            <a:endParaRPr lang="en-US" altLang="ko-KR" b="0" i="0" dirty="0">
              <a:effectLst/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9926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Predictive Modeling</a:t>
            </a:r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838200" y="1199224"/>
            <a:ext cx="10515600" cy="4956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0" dirty="0"/>
              <a:t> 데이터 분류</a:t>
            </a:r>
            <a:endParaRPr lang="en-US" altLang="ko-KR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327" y="2760453"/>
            <a:ext cx="6437802" cy="15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17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Predictive Modeling - SVM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199" y="1199224"/>
            <a:ext cx="11194335" cy="4956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0" dirty="0"/>
              <a:t> SVM(Support Vector Machine)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0" dirty="0"/>
              <a:t>   : decision boundary</a:t>
            </a:r>
            <a:r>
              <a:rPr lang="ko-KR" altLang="en-US" b="0" dirty="0"/>
              <a:t>라는 데이터 간 경계를 정의해서 데이터를 분류하고</a:t>
            </a:r>
            <a:r>
              <a:rPr lang="en-US" altLang="ko-KR" b="0" dirty="0"/>
              <a:t>, </a:t>
            </a:r>
            <a:r>
              <a:rPr lang="ko-KR" altLang="en-US" b="0" dirty="0"/>
              <a:t>분류가 안 된 데이터가 어느 </a:t>
            </a:r>
            <a:r>
              <a:rPr lang="en-US" altLang="ko-KR" b="0" dirty="0"/>
              <a:t>boundary</a:t>
            </a:r>
            <a:r>
              <a:rPr lang="ko-KR" altLang="en-US" b="0" dirty="0"/>
              <a:t>에 떨어지는지를 확인함으로써 해당 데이터의 </a:t>
            </a:r>
            <a:r>
              <a:rPr lang="en-US" altLang="ko-KR" b="0" dirty="0"/>
              <a:t>class</a:t>
            </a:r>
            <a:r>
              <a:rPr lang="ko-KR" altLang="en-US" b="0" dirty="0"/>
              <a:t>를 예측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968283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Predictive Modeling - SVM</a:t>
            </a:r>
          </a:p>
        </p:txBody>
      </p:sp>
      <p:pic>
        <p:nvPicPr>
          <p:cNvPr id="1027" name="_x243337776" descr="EMB000035ec62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86" y="1687798"/>
            <a:ext cx="3203428" cy="252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993499" y="4593363"/>
            <a:ext cx="6096000" cy="15850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해리포터에 등장하는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‘</a:t>
            </a: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퀴디치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’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게임 데이터를 재구성해 분류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b="0" i="0" dirty="0"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어느 팀이 플레이오프에 진출할지 예측</a:t>
            </a:r>
            <a:endParaRPr lang="en-US" altLang="ko-KR" b="0" i="0" dirty="0">
              <a:effectLst/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sz="500" b="0" i="0" dirty="0">
              <a:effectLst/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데이터포인트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 : </a:t>
            </a: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퀴디치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출전 팀들의 </a:t>
            </a: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경기기록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     =&gt;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평균 골 횟수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&amp;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평균 골든 </a:t>
            </a: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스니치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캐치 시간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6970031" y="2391972"/>
            <a:ext cx="454170" cy="2482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424201" y="2516113"/>
            <a:ext cx="2188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Decision Boundary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36" y="6562822"/>
            <a:ext cx="28680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출처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: https://eunsukimme.github.io/ml/2019/11/04/SVM/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105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ko-KR" b="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/>
              <a:t>EDA To Prediction(</a:t>
            </a:r>
            <a:r>
              <a:rPr lang="en-US" altLang="ko-KR" b="0" dirty="0" err="1"/>
              <a:t>DieTanic</a:t>
            </a:r>
            <a:r>
              <a:rPr lang="en-US" altLang="ko-KR" b="0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/>
              <a:t>Titanic Top 4% with ensemble modeling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/>
              <a:t>Introduction to </a:t>
            </a:r>
            <a:r>
              <a:rPr lang="en-US" altLang="ko-KR" b="0" dirty="0" err="1"/>
              <a:t>Ensembling</a:t>
            </a:r>
            <a:r>
              <a:rPr lang="en-US" altLang="ko-KR" b="0" dirty="0"/>
              <a:t>/Stacking in Python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204893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Predictive Modeling - SVM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199" y="1199224"/>
            <a:ext cx="11194335" cy="4956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0" dirty="0"/>
              <a:t> </a:t>
            </a:r>
            <a:r>
              <a:rPr lang="ko-KR" altLang="en-US" b="0" dirty="0"/>
              <a:t>중요</a:t>
            </a:r>
            <a:r>
              <a:rPr lang="en-US" altLang="ko-KR" b="0" dirty="0"/>
              <a:t>: </a:t>
            </a:r>
            <a:r>
              <a:rPr lang="ko-KR" altLang="en-US" b="0" dirty="0"/>
              <a:t>제일 좋은 </a:t>
            </a:r>
            <a:r>
              <a:rPr lang="en-US" altLang="ko-KR" b="0" dirty="0"/>
              <a:t>Decision Boundary </a:t>
            </a:r>
            <a:r>
              <a:rPr lang="ko-KR" altLang="en-US" b="0" dirty="0"/>
              <a:t>찾기</a:t>
            </a:r>
            <a:endParaRPr lang="en-US" altLang="ko-KR" b="0" dirty="0"/>
          </a:p>
        </p:txBody>
      </p:sp>
      <p:pic>
        <p:nvPicPr>
          <p:cNvPr id="2049" name="_x244922064" descr="EMB000035ec627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476" y="2113072"/>
            <a:ext cx="4258831" cy="314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026469" y="5568064"/>
            <a:ext cx="38190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Best Decision Boundary : </a:t>
            </a:r>
            <a:r>
              <a:rPr lang="en-US" altLang="ko-KR" b="1" dirty="0">
                <a:latin typeface="고도 M" panose="02000503000000020004" pitchFamily="2" charset="-127"/>
                <a:ea typeface="고도 M" panose="02000503000000020004" pitchFamily="2" charset="-127"/>
              </a:rPr>
              <a:t>Graph F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Margin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을</a:t>
            </a:r>
            <a:r>
              <a:rPr lang="ko-KR" altLang="en-US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최대화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했기 때문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36" y="6526486"/>
            <a:ext cx="28680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출처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: https://eunsukimme.github.io/ml/2019/11/04/SVM/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30251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Predictive Modeling - SVM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386949"/>
            <a:ext cx="11194335" cy="4956775"/>
          </a:xfrm>
        </p:spPr>
        <p:txBody>
          <a:bodyPr/>
          <a:lstStyle/>
          <a:p>
            <a:r>
              <a:rPr lang="en-US" altLang="ko-KR" b="0" dirty="0"/>
              <a:t> Support Vector(</a:t>
            </a:r>
            <a:r>
              <a:rPr lang="ko-KR" altLang="en-US" b="0" dirty="0" err="1"/>
              <a:t>서포트벡터</a:t>
            </a:r>
            <a:r>
              <a:rPr lang="en-US" altLang="ko-KR" b="0" dirty="0"/>
              <a:t>) </a:t>
            </a:r>
          </a:p>
          <a:p>
            <a:pPr marL="0" indent="0">
              <a:buNone/>
            </a:pPr>
            <a:r>
              <a:rPr lang="en-US" altLang="ko-KR" b="0" dirty="0"/>
              <a:t>   : Decision Boundary</a:t>
            </a:r>
            <a:r>
              <a:rPr lang="ko-KR" altLang="en-US" b="0" dirty="0"/>
              <a:t>과 가장 가까운 트레이닝셋의 데이터 포인트</a:t>
            </a:r>
            <a:endParaRPr lang="en-US" altLang="ko-KR" b="0" dirty="0"/>
          </a:p>
          <a:p>
            <a:pPr marL="0" indent="0">
              <a:buNone/>
            </a:pPr>
            <a:endParaRPr lang="en-US" altLang="ko-KR" b="0" dirty="0"/>
          </a:p>
          <a:p>
            <a:r>
              <a:rPr lang="en-US" altLang="ko-KR" b="0" dirty="0"/>
              <a:t> Margin(</a:t>
            </a:r>
            <a:r>
              <a:rPr lang="ko-KR" altLang="en-US" b="0" dirty="0"/>
              <a:t>마진</a:t>
            </a:r>
            <a:r>
              <a:rPr lang="en-US" altLang="ko-KR" b="0" dirty="0"/>
              <a:t>) </a:t>
            </a:r>
          </a:p>
          <a:p>
            <a:pPr marL="0" indent="0">
              <a:buNone/>
            </a:pPr>
            <a:r>
              <a:rPr lang="en-US" altLang="ko-KR" b="0" dirty="0"/>
              <a:t>   :</a:t>
            </a:r>
            <a:r>
              <a:rPr lang="ko-KR" altLang="en-US" b="0" dirty="0"/>
              <a:t> </a:t>
            </a:r>
            <a:r>
              <a:rPr lang="en-US" altLang="ko-KR" b="0" dirty="0"/>
              <a:t>decision boundary</a:t>
            </a:r>
            <a:r>
              <a:rPr lang="ko-KR" altLang="en-US" b="0" dirty="0"/>
              <a:t>와 </a:t>
            </a:r>
            <a:r>
              <a:rPr lang="en-US" altLang="ko-KR" b="0" dirty="0"/>
              <a:t>Support Vector </a:t>
            </a:r>
            <a:r>
              <a:rPr lang="ko-KR" altLang="en-US" b="0" dirty="0"/>
              <a:t>사이의 거리</a:t>
            </a:r>
            <a:endParaRPr lang="en-US" altLang="ko-KR" b="0" dirty="0"/>
          </a:p>
          <a:p>
            <a:pPr>
              <a:lnSpc>
                <a:spcPct val="150000"/>
              </a:lnSpc>
            </a:pPr>
            <a:endParaRPr lang="en-US" altLang="ko-KR" b="0" dirty="0"/>
          </a:p>
        </p:txBody>
      </p:sp>
      <p:sp>
        <p:nvSpPr>
          <p:cNvPr id="7" name="직사각형 6"/>
          <p:cNvSpPr/>
          <p:nvPr/>
        </p:nvSpPr>
        <p:spPr>
          <a:xfrm>
            <a:off x="3108554" y="4623142"/>
            <a:ext cx="48161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Margin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</a:rPr>
              <a:t>이</a:t>
            </a:r>
            <a:r>
              <a:rPr lang="ko-KR" altLang="en-US" sz="2000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최대화 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</a:rPr>
              <a:t>= </a:t>
            </a:r>
            <a:r>
              <a:rPr lang="en-US" altLang="ko-KR" sz="2000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robustness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</a:rPr>
              <a:t>의 </a:t>
            </a:r>
            <a:r>
              <a:rPr lang="ko-KR" altLang="en-US" sz="2000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최대화</a:t>
            </a:r>
            <a:endParaRPr lang="en-US" altLang="ko-KR" sz="2000" dirty="0">
              <a:solidFill>
                <a:srgbClr val="3D3DC3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6379" y="5183721"/>
            <a:ext cx="77007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* </a:t>
            </a:r>
            <a:r>
              <a:rPr lang="ko-KR" altLang="en-US" sz="1600" dirty="0" err="1">
                <a:latin typeface="고도 M" panose="02000503000000020004" pitchFamily="2" charset="-127"/>
                <a:ea typeface="고도 M" panose="02000503000000020004" pitchFamily="2" charset="-127"/>
              </a:rPr>
              <a:t>로버스트하다</a:t>
            </a:r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 : outlier</a:t>
            </a:r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의 영향을 받지 않는다</a:t>
            </a:r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* Outlier(</a:t>
            </a:r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이상치</a:t>
            </a:r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) : </a:t>
            </a:r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통계적 </a:t>
            </a:r>
            <a:r>
              <a:rPr lang="ko-KR" altLang="en-US" sz="1600" dirty="0" err="1">
                <a:latin typeface="고도 M" panose="02000503000000020004" pitchFamily="2" charset="-127"/>
                <a:ea typeface="고도 M" panose="02000503000000020004" pitchFamily="2" charset="-127"/>
              </a:rPr>
              <a:t>자료분석의</a:t>
            </a:r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 결과를 왜곡시킬 수 있는 변수나 사례</a:t>
            </a:r>
            <a:endParaRPr lang="en-US" altLang="ko-KR" sz="16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29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Predictive Modeling - SVM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08827" y="4012883"/>
            <a:ext cx="94251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①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Decision Boundary : </a:t>
            </a:r>
            <a:r>
              <a:rPr lang="ko-KR" altLang="en-US" dirty="0">
                <a:solidFill>
                  <a:srgbClr val="C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빨간색 포인트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에 가까움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  빨간색 포인트에 노이즈가 생겨서 ①을 넘어 빨간색 포인트가 찍힌다면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? </a:t>
            </a:r>
          </a:p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 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=&gt;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파란색 포인트와 빨간색 포인트를 적절히 구분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</a:p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  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즉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, outlier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가 생겼을 때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outlier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의 영향을 받음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= </a:t>
            </a:r>
            <a:r>
              <a:rPr lang="en-US" altLang="ko-KR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robust </a:t>
            </a:r>
            <a:r>
              <a:rPr lang="ko-KR" altLang="en-US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하지 못함</a:t>
            </a:r>
            <a:endParaRPr lang="en-US" altLang="ko-KR" dirty="0">
              <a:solidFill>
                <a:srgbClr val="3D3DC3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②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Decision Boundary : margin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이 최대이기 때문에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outlier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영향 받을 가능성 적음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=</a:t>
            </a:r>
            <a:r>
              <a:rPr lang="en-US" altLang="ko-KR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robust</a:t>
            </a:r>
            <a:r>
              <a:rPr lang="ko-KR" altLang="en-US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</a:p>
        </p:txBody>
      </p:sp>
      <p:pic>
        <p:nvPicPr>
          <p:cNvPr id="3073" name="_x173120400" descr="EMB000035ec62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854" y="1422882"/>
            <a:ext cx="2645290" cy="217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380573" y="1348998"/>
            <a:ext cx="1081610" cy="370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4" name="직사각형 3"/>
          <p:cNvSpPr/>
          <p:nvPr/>
        </p:nvSpPr>
        <p:spPr>
          <a:xfrm>
            <a:off x="5341964" y="1349490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①  ②  ③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925" y="6580986"/>
            <a:ext cx="28857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출처 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800" dirty="0" err="1">
                <a:latin typeface="고도 M" panose="02000503000000020004" pitchFamily="2" charset="-127"/>
                <a:ea typeface="고도 M" panose="02000503000000020004" pitchFamily="2" charset="-127"/>
              </a:rPr>
              <a:t>머신러닝</a:t>
            </a:r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- 2. </a:t>
            </a:r>
            <a:r>
              <a:rPr lang="ko-KR" altLang="en-US" sz="800" dirty="0" err="1">
                <a:latin typeface="고도 M" panose="02000503000000020004" pitchFamily="2" charset="-127"/>
                <a:ea typeface="고도 M" panose="02000503000000020004" pitchFamily="2" charset="-127"/>
              </a:rPr>
              <a:t>서포트</a:t>
            </a:r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 벡터 머신 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(SVM) </a:t>
            </a:r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개념</a:t>
            </a:r>
            <a:r>
              <a:rPr lang="en-US" altLang="ko-KR" sz="800"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800">
                <a:latin typeface="고도 M" panose="02000503000000020004" pitchFamily="2" charset="-127"/>
                <a:ea typeface="고도 M" panose="02000503000000020004" pitchFamily="2" charset="-127"/>
              </a:rPr>
              <a:t>귀퉁이 </a:t>
            </a:r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서재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)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75431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Predictive Modeling - SVM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199224"/>
            <a:ext cx="10515600" cy="4956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0" dirty="0"/>
              <a:t> outlier </a:t>
            </a:r>
            <a:r>
              <a:rPr lang="ko-KR" altLang="en-US" b="0" dirty="0"/>
              <a:t>처리 방법 </a:t>
            </a:r>
            <a:r>
              <a:rPr lang="en-US" altLang="ko-KR" b="0" dirty="0"/>
              <a:t>: </a:t>
            </a:r>
            <a:r>
              <a:rPr lang="ko-KR" altLang="en-US" b="0" dirty="0"/>
              <a:t>어느정도 </a:t>
            </a:r>
            <a:r>
              <a:rPr lang="en-US" altLang="ko-KR" b="0" dirty="0"/>
              <a:t>outlier</a:t>
            </a:r>
            <a:r>
              <a:rPr lang="ko-KR" altLang="en-US" b="0" dirty="0"/>
              <a:t>를 무시하고 최적의 </a:t>
            </a:r>
            <a:r>
              <a:rPr lang="en-US" altLang="ko-KR" b="0" dirty="0"/>
              <a:t>Decision Boundary</a:t>
            </a:r>
            <a:r>
              <a:rPr lang="ko-KR" altLang="en-US" b="0" dirty="0"/>
              <a:t>를 찾음</a:t>
            </a:r>
            <a:endParaRPr lang="en-US" altLang="ko-KR" b="0" dirty="0"/>
          </a:p>
        </p:txBody>
      </p:sp>
      <p:pic>
        <p:nvPicPr>
          <p:cNvPr id="5121" name="_x244921584" descr="EMB000035ec62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2845031"/>
            <a:ext cx="2743200" cy="251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849290" y="4343832"/>
            <a:ext cx="535510" cy="244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78485" y="4588532"/>
            <a:ext cx="535510" cy="244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252784" y="4472532"/>
            <a:ext cx="535510" cy="244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85037" y="4287866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648109" y="4657198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②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606052" y="4459450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51150" y="5522750"/>
            <a:ext cx="6659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빨간 포인트 사이에 섞인 파란 포인트는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outlier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로 취급해서 무시하고 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Margin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을 최대화하는 </a:t>
            </a: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구분선을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찾음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=&gt;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③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036" y="6568874"/>
            <a:ext cx="28857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출처 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800" dirty="0" err="1">
                <a:latin typeface="고도 M" panose="02000503000000020004" pitchFamily="2" charset="-127"/>
                <a:ea typeface="고도 M" panose="02000503000000020004" pitchFamily="2" charset="-127"/>
              </a:rPr>
              <a:t>머신러닝</a:t>
            </a:r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- 2. </a:t>
            </a:r>
            <a:r>
              <a:rPr lang="ko-KR" altLang="en-US" sz="800" dirty="0" err="1">
                <a:latin typeface="고도 M" panose="02000503000000020004" pitchFamily="2" charset="-127"/>
                <a:ea typeface="고도 M" panose="02000503000000020004" pitchFamily="2" charset="-127"/>
              </a:rPr>
              <a:t>서포트</a:t>
            </a:r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 벡터 머신 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(SVM) </a:t>
            </a:r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개념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귀퉁이 서재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)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49569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Predictive Modeling - SVM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199224"/>
            <a:ext cx="10515600" cy="4956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0" dirty="0"/>
              <a:t> </a:t>
            </a:r>
            <a:r>
              <a:rPr lang="ko-KR" altLang="en-US" b="0" dirty="0"/>
              <a:t>최적의 </a:t>
            </a:r>
            <a:r>
              <a:rPr lang="en-US" altLang="ko-KR" b="0" dirty="0"/>
              <a:t>decision boundary</a:t>
            </a:r>
            <a:r>
              <a:rPr lang="ko-KR" altLang="en-US" b="0" dirty="0"/>
              <a:t>를 계산하는게 복잡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0" dirty="0"/>
              <a:t>    =&gt; SVM</a:t>
            </a:r>
            <a:r>
              <a:rPr lang="ko-KR" altLang="en-US" b="0" dirty="0"/>
              <a:t>을 활용할 수 있는 메서드를 제공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370079" y="3140159"/>
            <a:ext cx="66592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5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개의 </a:t>
            </a: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파라미터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존재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C(cost)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Kernel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Gamma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Degree :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다항식 커널의 차수 결정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coef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() :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다항식 커널에 있는 </a:t>
            </a: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상수항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650779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Predictive Modeling - SVM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199224"/>
            <a:ext cx="10515600" cy="4956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b="0" dirty="0"/>
              <a:t>c: cost. </a:t>
            </a:r>
            <a:r>
              <a:rPr lang="ko-KR" altLang="en-US" b="0" dirty="0"/>
              <a:t>얼마나 많은 데이터 포인트가 다른 범주에 놓이는 것을 허용하는지 결정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8260" y="3200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245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Predictive Modeling - SVM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8260" y="3200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0174" y="3524190"/>
            <a:ext cx="1012574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가 작을수록 많이 허용 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= outlier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가 있을 가능성을 생각하더라도 </a:t>
            </a:r>
            <a:r>
              <a:rPr lang="ko-KR" altLang="en-US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좀 더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일반적인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Decision Boundary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를 찾아냄 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=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몇 개는 놓쳐도 됨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r>
              <a:rPr lang="en-US" altLang="ko-KR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margin</a:t>
            </a:r>
            <a:r>
              <a:rPr lang="ko-KR" altLang="en-US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최대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가 되는게 중요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!</a:t>
            </a:r>
          </a:p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= </a:t>
            </a:r>
            <a:r>
              <a:rPr lang="en-US" altLang="ko-KR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 margin </a:t>
            </a:r>
          </a:p>
          <a:p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가 클수록 적게 허용 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=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데이터 포인트를 </a:t>
            </a:r>
            <a:r>
              <a:rPr lang="ko-KR" altLang="en-US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더 정확히 구분해서 세심하게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Decision Boundary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를 찾아냄 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=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난 하나의 데이터 포인트도 잘못 분류할 수 없음 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= </a:t>
            </a:r>
            <a:r>
              <a:rPr lang="en-US" altLang="ko-KR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hard margin </a:t>
            </a:r>
          </a:p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= outlier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의 영향을 받을 가능성이 큼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8193" name="_x244921904" descr="EMB000035ec62a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408" y="1341437"/>
            <a:ext cx="3341688" cy="185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_x173119520" descr="EMB000035ec62a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450" y="1503332"/>
            <a:ext cx="1915623" cy="153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0" y="6600164"/>
            <a:ext cx="28857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출처 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800" dirty="0" err="1">
                <a:latin typeface="고도 M" panose="02000503000000020004" pitchFamily="2" charset="-127"/>
                <a:ea typeface="고도 M" panose="02000503000000020004" pitchFamily="2" charset="-127"/>
              </a:rPr>
              <a:t>머신러닝</a:t>
            </a:r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- 2. </a:t>
            </a:r>
            <a:r>
              <a:rPr lang="ko-KR" altLang="en-US" sz="800" dirty="0" err="1">
                <a:latin typeface="고도 M" panose="02000503000000020004" pitchFamily="2" charset="-127"/>
                <a:ea typeface="고도 M" panose="02000503000000020004" pitchFamily="2" charset="-127"/>
              </a:rPr>
              <a:t>서포트</a:t>
            </a:r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 벡터 머신 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(SVM) </a:t>
            </a:r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개념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귀퉁이 서재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)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19422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Predictive Modeling - SVM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199224"/>
            <a:ext cx="10515600" cy="4956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0" dirty="0"/>
              <a:t> kernel : </a:t>
            </a:r>
            <a:r>
              <a:rPr lang="ko-KR" altLang="en-US" b="0" dirty="0"/>
              <a:t>선형 분류가 불가능한 데이터에 대한 처리를 </a:t>
            </a:r>
            <a:br>
              <a:rPr lang="en-US" altLang="ko-KR" b="0" dirty="0"/>
            </a:br>
            <a:r>
              <a:rPr lang="ko-KR" altLang="en-US" b="0" dirty="0"/>
              <a:t>하기 위해 </a:t>
            </a:r>
            <a:r>
              <a:rPr lang="ko-KR" altLang="en-US" b="0" dirty="0" err="1"/>
              <a:t>저차원</a:t>
            </a:r>
            <a:r>
              <a:rPr lang="ko-KR" altLang="en-US" b="0" dirty="0"/>
              <a:t> 공간을 고차원으로 매핑해주는 것 </a:t>
            </a:r>
          </a:p>
          <a:p>
            <a:pPr>
              <a:lnSpc>
                <a:spcPct val="150000"/>
              </a:lnSpc>
            </a:pPr>
            <a:endParaRPr lang="ko-KR" altLang="en-US" b="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8260" y="3200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44919424" descr="EMB000035ec62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72" y="3314978"/>
            <a:ext cx="4270091" cy="159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33126" y="5204884"/>
            <a:ext cx="101257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원래 차원에서 보이지 않던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,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선형으로 분류해줄 수 있는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decision boundary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가 보이게 됨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종류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: linear(</a:t>
            </a: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선형함수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), polynomial(</a:t>
            </a: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다항함수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), 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rbf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방사형 함수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), sigmoid(</a:t>
            </a: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시그모이드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함수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179" y="2807594"/>
            <a:ext cx="1898067" cy="1549901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8600186" y="3373810"/>
            <a:ext cx="346787" cy="1974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6249" y="2791780"/>
            <a:ext cx="1888372" cy="1558899"/>
          </a:xfrm>
          <a:prstGeom prst="rect">
            <a:avLst/>
          </a:prstGeom>
        </p:spPr>
      </p:pic>
      <p:pic>
        <p:nvPicPr>
          <p:cNvPr id="6147" name="_x44339320" descr="EMB000035ec62b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392" y="4425434"/>
            <a:ext cx="1413049" cy="135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7147" y="6564619"/>
            <a:ext cx="42274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출처 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:https://bskyvision.com/163, </a:t>
            </a:r>
            <a:r>
              <a:rPr lang="ko-KR" altLang="en-US" sz="800" dirty="0" err="1">
                <a:latin typeface="고도 M" panose="02000503000000020004" pitchFamily="2" charset="-127"/>
                <a:ea typeface="고도 M" panose="02000503000000020004" pitchFamily="2" charset="-127"/>
              </a:rPr>
              <a:t>머신러닝</a:t>
            </a:r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- 2. </a:t>
            </a:r>
            <a:r>
              <a:rPr lang="ko-KR" altLang="en-US" sz="800" dirty="0" err="1">
                <a:latin typeface="고도 M" panose="02000503000000020004" pitchFamily="2" charset="-127"/>
                <a:ea typeface="고도 M" panose="02000503000000020004" pitchFamily="2" charset="-127"/>
              </a:rPr>
              <a:t>서포트</a:t>
            </a:r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 벡터 머신 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(SVM) </a:t>
            </a:r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개념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귀퉁이 서재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)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41173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Predictive Modeling - SVM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199224"/>
            <a:ext cx="10515600" cy="4956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0" dirty="0"/>
              <a:t> gamma: </a:t>
            </a:r>
            <a:r>
              <a:rPr lang="ko-KR" altLang="en-US" b="0" dirty="0"/>
              <a:t>하나의 데이터 포인트가 영향력을 행사하는 거리를 결정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0" dirty="0"/>
              <a:t>  =&gt; </a:t>
            </a:r>
            <a:r>
              <a:rPr lang="ko-KR" altLang="en-US" b="0" dirty="0" err="1"/>
              <a:t>가우시안</a:t>
            </a:r>
            <a:r>
              <a:rPr lang="ko-KR" altLang="en-US" b="0" dirty="0"/>
              <a:t> 함수</a:t>
            </a:r>
            <a:r>
              <a:rPr lang="en-US" altLang="ko-KR" b="0" dirty="0"/>
              <a:t>(</a:t>
            </a:r>
            <a:r>
              <a:rPr lang="ko-KR" altLang="en-US" b="0" dirty="0"/>
              <a:t>정규분포</a:t>
            </a:r>
            <a:r>
              <a:rPr lang="en-US" altLang="ko-KR" b="0" dirty="0"/>
              <a:t>)</a:t>
            </a:r>
            <a:r>
              <a:rPr lang="ko-KR" altLang="en-US" b="0" dirty="0"/>
              <a:t>의 표준편차와 관련이 있는데 </a:t>
            </a:r>
            <a:r>
              <a:rPr lang="en-US" altLang="ko-KR" b="0" dirty="0"/>
              <a:t>gamma</a:t>
            </a:r>
            <a:r>
              <a:rPr lang="ko-KR" altLang="en-US" b="0" dirty="0"/>
              <a:t>값이 클수록 작은 표준편차를 가짐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b="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b="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8260" y="3200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171" y="3803619"/>
            <a:ext cx="3916910" cy="220636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036" y="6574933"/>
            <a:ext cx="17427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출처 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:https://bskyvision.com/163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55802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Predictive Modeling - SVM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28488" y="4412833"/>
            <a:ext cx="101257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gamma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가 작을수록 데이터 포인트가 영향력을 행사하는 거리가 커짐 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    = decision boundary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와 좀 멀리 떨어져 있어도 영향을 끼침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gamma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가 클수록 데이터 포인트가 영향력을 행사하는 거리가 짧아짐 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    = decision boundary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와 가까이 있는 포인트들만 영향을 끼침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10241" name="_x244916064" descr="EMB000035ec62b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875" y="1732145"/>
            <a:ext cx="1951149" cy="184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_x244917504" descr="EMB000035ec62b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552" y="1925137"/>
            <a:ext cx="2032643" cy="157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508477" y="3672539"/>
            <a:ext cx="15327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고도 M" panose="02000503000000020004" pitchFamily="2" charset="-127"/>
                <a:ea typeface="고도 M" panose="02000503000000020004" pitchFamily="2" charset="-127"/>
              </a:rPr>
              <a:t>gamma</a:t>
            </a:r>
            <a:r>
              <a:rPr lang="ko-KR" altLang="en-US" sz="1400" dirty="0">
                <a:latin typeface="고도 M" panose="02000503000000020004" pitchFamily="2" charset="-127"/>
                <a:ea typeface="고도 M" panose="02000503000000020004" pitchFamily="2" charset="-127"/>
              </a:rPr>
              <a:t>가 작을 때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900806" y="3622121"/>
            <a:ext cx="136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고도 M" panose="02000503000000020004" pitchFamily="2" charset="-127"/>
                <a:ea typeface="고도 M" panose="02000503000000020004" pitchFamily="2" charset="-127"/>
              </a:rPr>
              <a:t>gamma</a:t>
            </a:r>
            <a:r>
              <a:rPr lang="ko-KR" altLang="en-US" sz="1400" dirty="0">
                <a:latin typeface="고도 M" panose="02000503000000020004" pitchFamily="2" charset="-127"/>
                <a:ea typeface="고도 M" panose="02000503000000020004" pitchFamily="2" charset="-127"/>
              </a:rPr>
              <a:t>가 클 때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0" y="6600164"/>
            <a:ext cx="28857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출처 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800" dirty="0" err="1">
                <a:latin typeface="고도 M" panose="02000503000000020004" pitchFamily="2" charset="-127"/>
                <a:ea typeface="고도 M" panose="02000503000000020004" pitchFamily="2" charset="-127"/>
              </a:rPr>
              <a:t>머신러닝</a:t>
            </a:r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- 2. </a:t>
            </a:r>
            <a:r>
              <a:rPr lang="ko-KR" altLang="en-US" sz="800" dirty="0" err="1">
                <a:latin typeface="고도 M" panose="02000503000000020004" pitchFamily="2" charset="-127"/>
                <a:ea typeface="고도 M" panose="02000503000000020004" pitchFamily="2" charset="-127"/>
              </a:rPr>
              <a:t>서포트</a:t>
            </a:r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 벡터 머신 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(SVM) </a:t>
            </a:r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개념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귀퉁이 서재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)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4166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6827-5D24-48BD-A500-1C650C48B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510" y="2183907"/>
            <a:ext cx="9144000" cy="2088670"/>
          </a:xfrm>
        </p:spPr>
        <p:txBody>
          <a:bodyPr>
            <a:normAutofit/>
          </a:bodyPr>
          <a:lstStyle/>
          <a:p>
            <a:r>
              <a:rPr lang="en-US" altLang="ko-KR" dirty="0"/>
              <a:t>1. EDA To Prediction(</a:t>
            </a:r>
            <a:r>
              <a:rPr lang="en-US" altLang="ko-KR" dirty="0" err="1"/>
              <a:t>DieTanic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484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Predictive Modeling - SVM</a:t>
            </a:r>
          </a:p>
        </p:txBody>
      </p:sp>
      <p:pic>
        <p:nvPicPr>
          <p:cNvPr id="13313" name="_x243337056" descr="EMB000035ec62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754" y="2236172"/>
            <a:ext cx="3915175" cy="282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199224"/>
            <a:ext cx="10515600" cy="4956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0" dirty="0"/>
              <a:t> c</a:t>
            </a:r>
            <a:r>
              <a:rPr lang="ko-KR" altLang="en-US" b="0" dirty="0"/>
              <a:t>와 </a:t>
            </a:r>
            <a:r>
              <a:rPr lang="en-US" altLang="ko-KR" b="0" dirty="0"/>
              <a:t>gamma </a:t>
            </a:r>
            <a:r>
              <a:rPr lang="ko-KR" altLang="en-US" b="0" dirty="0"/>
              <a:t>값에 따른 </a:t>
            </a:r>
            <a:r>
              <a:rPr lang="en-US" altLang="ko-KR" b="0" dirty="0"/>
              <a:t>decision boundary</a:t>
            </a:r>
            <a:r>
              <a:rPr lang="ko-KR" altLang="en-US" b="0" dirty="0"/>
              <a:t> 모양</a:t>
            </a:r>
            <a:endParaRPr lang="en-US" altLang="ko-KR" b="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b="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130660" y="2453425"/>
            <a:ext cx="4560" cy="251138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1714502" y="5228823"/>
            <a:ext cx="3089317" cy="1073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3293" y="3193961"/>
            <a:ext cx="461665" cy="10765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C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값 커짐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9790" y="5410977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Gamma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값 커짐</a:t>
            </a:r>
          </a:p>
        </p:txBody>
      </p:sp>
      <p:pic>
        <p:nvPicPr>
          <p:cNvPr id="13315" name="_x243337776" descr="EMB000035ec62c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70" y="2302695"/>
            <a:ext cx="2485622" cy="190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6579360" y="4595736"/>
            <a:ext cx="46574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와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gamma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의 값이 지나치게 크면 </a:t>
            </a: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오버피팅이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될 수 있고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이상한 모양의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decision boundary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가 만들어짐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6600164"/>
            <a:ext cx="28857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출처 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800" dirty="0" err="1">
                <a:latin typeface="고도 M" panose="02000503000000020004" pitchFamily="2" charset="-127"/>
                <a:ea typeface="고도 M" panose="02000503000000020004" pitchFamily="2" charset="-127"/>
              </a:rPr>
              <a:t>머신러닝</a:t>
            </a:r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- 2. </a:t>
            </a:r>
            <a:r>
              <a:rPr lang="ko-KR" altLang="en-US" sz="800" dirty="0" err="1">
                <a:latin typeface="고도 M" panose="02000503000000020004" pitchFamily="2" charset="-127"/>
                <a:ea typeface="고도 M" panose="02000503000000020004" pitchFamily="2" charset="-127"/>
              </a:rPr>
              <a:t>서포트</a:t>
            </a:r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 벡터 머신 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(SVM) </a:t>
            </a:r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개념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귀퉁이 서재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)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89386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Predictive Modeling -SVM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199224"/>
            <a:ext cx="10515600" cy="4956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0" dirty="0"/>
              <a:t> </a:t>
            </a:r>
            <a:r>
              <a:rPr lang="en-US" altLang="ko-KR" b="0" dirty="0"/>
              <a:t>Radial Support Vector Machines(</a:t>
            </a:r>
            <a:r>
              <a:rPr lang="en-US" altLang="ko-KR" b="0" dirty="0" err="1"/>
              <a:t>rbf</a:t>
            </a:r>
            <a:r>
              <a:rPr lang="en-US" altLang="ko-KR" b="0" dirty="0"/>
              <a:t>-SVM)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796" y="2802026"/>
            <a:ext cx="90392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34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Predictive Modeling -SVM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199224"/>
            <a:ext cx="10515600" cy="4956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0" dirty="0"/>
              <a:t> </a:t>
            </a:r>
            <a:r>
              <a:rPr lang="en-US" altLang="ko-KR" b="0" dirty="0"/>
              <a:t>Radial Support Vector Machines(linear-SVM)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672" y="3034090"/>
            <a:ext cx="70008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82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6827-5D24-48BD-A500-1C650C48B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510" y="2183907"/>
            <a:ext cx="9144000" cy="2088670"/>
          </a:xfrm>
        </p:spPr>
        <p:txBody>
          <a:bodyPr>
            <a:normAutofit/>
          </a:bodyPr>
          <a:lstStyle/>
          <a:p>
            <a:r>
              <a:rPr lang="en-US" altLang="ko-KR" dirty="0"/>
              <a:t>2. Titanic Top 4% with ensemble modeling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805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Check data 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351624"/>
            <a:ext cx="10515600" cy="49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0" dirty="0"/>
              <a:t> Outlier detection</a:t>
            </a:r>
          </a:p>
          <a:p>
            <a:pPr>
              <a:lnSpc>
                <a:spcPct val="150000"/>
              </a:lnSpc>
            </a:pPr>
            <a:endParaRPr lang="en-US" altLang="ko-KR" b="0" dirty="0"/>
          </a:p>
          <a:p>
            <a:pPr>
              <a:lnSpc>
                <a:spcPct val="150000"/>
              </a:lnSpc>
            </a:pPr>
            <a:endParaRPr lang="en-US" altLang="ko-KR" b="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727" y="2178063"/>
            <a:ext cx="4155675" cy="413033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64123" y="2326824"/>
            <a:ext cx="47314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Outlier *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를 감지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나이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형제자매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/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배우자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부모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/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자녀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금액에서 </a:t>
            </a: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이상값을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감지하기로 함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64123" y="3832864"/>
            <a:ext cx="63838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* </a:t>
            </a:r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실수 값 분포에서</a:t>
            </a:r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 1</a:t>
            </a:r>
            <a:r>
              <a:rPr lang="ko-KR" altLang="en-US" sz="1600" dirty="0" err="1">
                <a:latin typeface="고도 M" panose="02000503000000020004" pitchFamily="2" charset="-127"/>
                <a:ea typeface="고도 M" panose="02000503000000020004" pitchFamily="2" charset="-127"/>
              </a:rPr>
              <a:t>사분위수</a:t>
            </a:r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(Q1)</a:t>
            </a:r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와 </a:t>
            </a:r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  <a:r>
              <a:rPr lang="ko-KR" altLang="en-US" sz="1600" dirty="0" err="1">
                <a:latin typeface="고도 M" panose="02000503000000020004" pitchFamily="2" charset="-127"/>
                <a:ea typeface="고도 M" panose="02000503000000020004" pitchFamily="2" charset="-127"/>
              </a:rPr>
              <a:t>사분위수</a:t>
            </a:r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(Q3)</a:t>
            </a:r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가 있을 때</a:t>
            </a:r>
            <a:endParaRPr lang="en-US" altLang="ko-KR" sz="16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   Q3 - Q1</a:t>
            </a:r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= IQR(interquartile range)</a:t>
            </a:r>
          </a:p>
          <a:p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   Q1</a:t>
            </a:r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보다 </a:t>
            </a:r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1.5 x IQR </a:t>
            </a:r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만큼 낮은 값과 </a:t>
            </a:r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Q3</a:t>
            </a:r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보다 </a:t>
            </a:r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1.5 x IQR </a:t>
            </a:r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만큼 높은  </a:t>
            </a:r>
            <a:endParaRPr lang="en-US" altLang="ko-KR" sz="16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   </a:t>
            </a:r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값의 구간을 기준으로 </a:t>
            </a:r>
            <a:endParaRPr lang="en-US" altLang="ko-KR" sz="16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   </a:t>
            </a:r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그 구간의 내부에 있는 가장 큰 데이터와 가장 작은 데이터를 </a:t>
            </a:r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    </a:t>
            </a:r>
          </a:p>
          <a:p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   </a:t>
            </a:r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잇는 선분 바깥의 데이터 포인트들을 찾아냄</a:t>
            </a:r>
            <a:endParaRPr lang="en-US" altLang="ko-KR" sz="16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411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Check data 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351624"/>
            <a:ext cx="10515600" cy="49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0" dirty="0"/>
              <a:t> Outlier detection - </a:t>
            </a:r>
            <a:r>
              <a:rPr lang="ko-KR" altLang="en-US" b="0" dirty="0"/>
              <a:t>결과</a:t>
            </a:r>
            <a:endParaRPr lang="en-US" altLang="ko-KR" b="0" dirty="0"/>
          </a:p>
          <a:p>
            <a:pPr>
              <a:lnSpc>
                <a:spcPct val="150000"/>
              </a:lnSpc>
            </a:pPr>
            <a:endParaRPr lang="en-US" altLang="ko-KR" b="0" dirty="0"/>
          </a:p>
          <a:p>
            <a:pPr>
              <a:lnSpc>
                <a:spcPct val="150000"/>
              </a:lnSpc>
            </a:pPr>
            <a:endParaRPr lang="en-US" altLang="ko-KR" b="0" dirty="0"/>
          </a:p>
        </p:txBody>
      </p:sp>
      <p:sp>
        <p:nvSpPr>
          <p:cNvPr id="8" name="직사각형 7"/>
          <p:cNvSpPr/>
          <p:nvPr/>
        </p:nvSpPr>
        <p:spPr>
          <a:xfrm>
            <a:off x="6096000" y="2771836"/>
            <a:ext cx="47314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28, 89, 342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승객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너무 높은 티켓 금액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나머지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7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명의 승객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형제자매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/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배우자 수가 너무 많음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이 값들을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drop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해줌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91" y="2432566"/>
            <a:ext cx="3817696" cy="4589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432" y="3391875"/>
            <a:ext cx="4315014" cy="24162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8767" y="6034372"/>
            <a:ext cx="3466343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88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joining train and test set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284" y="2771143"/>
            <a:ext cx="4547431" cy="7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73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/>
              <a:t>데이터 분석 </a:t>
            </a:r>
            <a:r>
              <a:rPr lang="en-US" altLang="ko-KR" b="0" dirty="0"/>
              <a:t>- Numerical values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632" y="2340585"/>
            <a:ext cx="3270513" cy="5586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531" y="3017249"/>
            <a:ext cx="3430716" cy="2614486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990600" y="1351624"/>
            <a:ext cx="10515600" cy="49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0" dirty="0"/>
              <a:t> </a:t>
            </a:r>
            <a:r>
              <a:rPr lang="ko-KR" altLang="en-US" b="0" dirty="0"/>
              <a:t>숫자 값들과 </a:t>
            </a:r>
            <a:r>
              <a:rPr lang="en-US" altLang="ko-KR" b="0" dirty="0"/>
              <a:t>Survived </a:t>
            </a:r>
            <a:r>
              <a:rPr lang="ko-KR" altLang="en-US" b="0" dirty="0"/>
              <a:t>사이의 관계</a:t>
            </a:r>
            <a:endParaRPr lang="en-US" altLang="ko-KR" b="0" dirty="0"/>
          </a:p>
          <a:p>
            <a:pPr>
              <a:lnSpc>
                <a:spcPct val="150000"/>
              </a:lnSpc>
            </a:pPr>
            <a:endParaRPr lang="en-US" altLang="ko-KR" b="0" dirty="0"/>
          </a:p>
          <a:p>
            <a:pPr>
              <a:lnSpc>
                <a:spcPct val="15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79190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/>
              <a:t>데이터 분석 </a:t>
            </a:r>
            <a:r>
              <a:rPr lang="en-US" altLang="ko-KR" b="0" dirty="0"/>
              <a:t>- Numerical values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990600" y="1351624"/>
            <a:ext cx="10515600" cy="49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0" dirty="0"/>
              <a:t> Survived</a:t>
            </a:r>
            <a:r>
              <a:rPr lang="ko-KR" altLang="en-US" b="0" dirty="0"/>
              <a:t>에 대한 </a:t>
            </a:r>
            <a:r>
              <a:rPr lang="en-US" altLang="ko-KR" b="0" dirty="0"/>
              <a:t>Age(</a:t>
            </a:r>
            <a:r>
              <a:rPr lang="ko-KR" altLang="en-US" b="0" dirty="0"/>
              <a:t>나이</a:t>
            </a:r>
            <a:r>
              <a:rPr lang="en-US" altLang="ko-KR" b="0" dirty="0"/>
              <a:t>)</a:t>
            </a:r>
            <a:r>
              <a:rPr lang="ko-KR" altLang="en-US" b="0" dirty="0"/>
              <a:t>의 분포</a:t>
            </a:r>
            <a:endParaRPr lang="en-US" altLang="ko-KR" b="0" dirty="0"/>
          </a:p>
          <a:p>
            <a:pPr>
              <a:lnSpc>
                <a:spcPct val="150000"/>
              </a:lnSpc>
            </a:pPr>
            <a:endParaRPr lang="en-US" altLang="ko-KR" b="0" dirty="0"/>
          </a:p>
          <a:p>
            <a:pPr>
              <a:lnSpc>
                <a:spcPct val="150000"/>
              </a:lnSpc>
            </a:pPr>
            <a:endParaRPr lang="en-US" altLang="ko-KR" b="0" dirty="0"/>
          </a:p>
          <a:p>
            <a:pPr>
              <a:lnSpc>
                <a:spcPct val="150000"/>
              </a:lnSpc>
            </a:pPr>
            <a:endParaRPr lang="en-US" altLang="ko-KR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501" y="2950290"/>
            <a:ext cx="2529045" cy="4360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3739414"/>
            <a:ext cx="3570298" cy="165007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72270" y="3168311"/>
            <a:ext cx="609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생존한 집단과 생존하지 않은 집단의 </a:t>
            </a: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연령분포가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같지 않음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젊은층의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승객의 생존율이 가장 높고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, 60- 80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세 사이의 승객들이 덜 살아 남았음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아주 어린 승객들이 생존할 기회가 더 많았던 것 같음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3959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/>
              <a:t>데이터 분석 </a:t>
            </a:r>
            <a:r>
              <a:rPr lang="en-US" altLang="ko-KR" b="0" dirty="0"/>
              <a:t>- Numerical values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990600" y="1351624"/>
            <a:ext cx="10515600" cy="49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0" dirty="0"/>
              <a:t> 다시 한 번 확인</a:t>
            </a:r>
            <a:r>
              <a:rPr lang="en-US" altLang="ko-KR" b="0" dirty="0"/>
              <a:t>(</a:t>
            </a:r>
            <a:r>
              <a:rPr lang="ko-KR" altLang="en-US" b="0" dirty="0"/>
              <a:t>하나의 그림으로</a:t>
            </a:r>
            <a:r>
              <a:rPr lang="en-US" altLang="ko-KR" b="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b="0" dirty="0"/>
          </a:p>
          <a:p>
            <a:pPr>
              <a:lnSpc>
                <a:spcPct val="150000"/>
              </a:lnSpc>
            </a:pPr>
            <a:endParaRPr lang="en-US" altLang="ko-KR" b="0" dirty="0"/>
          </a:p>
          <a:p>
            <a:pPr>
              <a:lnSpc>
                <a:spcPct val="150000"/>
              </a:lnSpc>
            </a:pPr>
            <a:endParaRPr lang="en-US" altLang="ko-KR" b="0" dirty="0"/>
          </a:p>
        </p:txBody>
      </p:sp>
      <p:sp>
        <p:nvSpPr>
          <p:cNvPr id="8" name="직사각형 7"/>
          <p:cNvSpPr/>
          <p:nvPr/>
        </p:nvSpPr>
        <p:spPr>
          <a:xfrm>
            <a:off x="3200400" y="5695005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유아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(0-5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세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와 어린이들이 가장 많이 살아남은 걸 알 수 있음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609" y="3572102"/>
            <a:ext cx="2933788" cy="18584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203" y="2444763"/>
            <a:ext cx="4322600" cy="100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</a:t>
            </a:r>
            <a:r>
              <a:rPr lang="en-US" altLang="ko-KR" dirty="0"/>
              <a:t>– </a:t>
            </a:r>
            <a:r>
              <a:rPr lang="en-US" altLang="ko-KR" dirty="0" err="1"/>
              <a:t>Pclass</a:t>
            </a:r>
            <a:r>
              <a:rPr lang="en-US" altLang="ko-KR" dirty="0"/>
              <a:t> &amp; Sex</a:t>
            </a:r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838200" y="1199224"/>
            <a:ext cx="10515600" cy="4956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0" dirty="0"/>
              <a:t>Sex(</a:t>
            </a:r>
            <a:r>
              <a:rPr lang="ko-KR" altLang="en-US" b="0" dirty="0"/>
              <a:t>성별</a:t>
            </a:r>
            <a:r>
              <a:rPr lang="en-US" altLang="ko-KR" b="0" dirty="0"/>
              <a:t>) &amp; </a:t>
            </a:r>
            <a:r>
              <a:rPr lang="en-US" altLang="ko-KR" b="0" dirty="0" err="1"/>
              <a:t>Pclass</a:t>
            </a:r>
            <a:r>
              <a:rPr lang="en-US" altLang="ko-KR" b="0" dirty="0"/>
              <a:t>(</a:t>
            </a:r>
            <a:r>
              <a:rPr lang="ko-KR" altLang="en-US" b="0" dirty="0" err="1"/>
              <a:t>티켓등급</a:t>
            </a:r>
            <a:r>
              <a:rPr lang="en-US" altLang="ko-KR" b="0" dirty="0"/>
              <a:t>)</a:t>
            </a:r>
            <a:r>
              <a:rPr lang="ko-KR" altLang="en-US" b="0" dirty="0"/>
              <a:t>별 생존자와 사망자 수 확인</a:t>
            </a:r>
            <a:endParaRPr lang="en-US" altLang="ko-KR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46" y="2557548"/>
            <a:ext cx="4339174" cy="7359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934" y="3515423"/>
            <a:ext cx="2822900" cy="228329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918980" y="2846822"/>
            <a:ext cx="587170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Pclass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가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1-2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인 여성의 생존율은 거의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에 가깝지만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Pclass3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인 여성의 생존율은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50%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남성도 등급이 낮을수록 생존율이 낮음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그럼에도 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Pclass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가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인 남성의 생존율이 매우 낮은 것으로 보아 </a:t>
            </a:r>
            <a:r>
              <a:rPr lang="ko-KR" altLang="en-US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등급에 상관없이 여성을 먼저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살린 걸 알 수 있음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37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 Filling missing Values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990600" y="1351624"/>
            <a:ext cx="10515600" cy="49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0" dirty="0"/>
              <a:t> </a:t>
            </a:r>
            <a:r>
              <a:rPr lang="en-US" altLang="ko-KR" b="0" dirty="0"/>
              <a:t>Age(</a:t>
            </a:r>
            <a:r>
              <a:rPr lang="ko-KR" altLang="en-US" b="0" dirty="0"/>
              <a:t>나이</a:t>
            </a:r>
            <a:r>
              <a:rPr lang="en-US" altLang="ko-KR" b="0" dirty="0"/>
              <a:t>) - </a:t>
            </a:r>
            <a:r>
              <a:rPr lang="ko-KR" altLang="en-US" b="0" dirty="0"/>
              <a:t>생존 가능성이 더 높은 집단</a:t>
            </a:r>
            <a:r>
              <a:rPr lang="en-US" altLang="ko-KR" b="0" dirty="0"/>
              <a:t>(ex.</a:t>
            </a:r>
            <a:r>
              <a:rPr lang="ko-KR" altLang="en-US" b="0" dirty="0"/>
              <a:t>어린이</a:t>
            </a:r>
            <a:r>
              <a:rPr lang="en-US" altLang="ko-KR" b="0" dirty="0"/>
              <a:t>)</a:t>
            </a:r>
            <a:r>
              <a:rPr lang="ko-KR" altLang="en-US" b="0" dirty="0"/>
              <a:t>이 있으므로 연령 특징을 유지하고 </a:t>
            </a:r>
            <a:r>
              <a:rPr lang="ko-KR" altLang="en-US" b="0" dirty="0" err="1"/>
              <a:t>결측값을</a:t>
            </a:r>
            <a:r>
              <a:rPr lang="ko-KR" altLang="en-US" b="0" dirty="0"/>
              <a:t> 채워야 함</a:t>
            </a:r>
            <a:r>
              <a:rPr lang="en-US" altLang="ko-KR" b="0" dirty="0"/>
              <a:t> </a:t>
            </a:r>
          </a:p>
          <a:p>
            <a:pPr>
              <a:lnSpc>
                <a:spcPct val="150000"/>
              </a:lnSpc>
            </a:pPr>
            <a:endParaRPr lang="en-US" altLang="ko-KR" b="0" dirty="0"/>
          </a:p>
          <a:p>
            <a:pPr>
              <a:lnSpc>
                <a:spcPct val="150000"/>
              </a:lnSpc>
            </a:pPr>
            <a:endParaRPr lang="en-US" altLang="ko-KR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612" y="2930633"/>
            <a:ext cx="3631706" cy="80704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27052" y="6123733"/>
            <a:ext cx="6943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나이와 관련된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feature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들을 확인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(Sex, Parch, 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Pclass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SibSp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989" y="4217129"/>
            <a:ext cx="1679930" cy="15788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811" y="4217129"/>
            <a:ext cx="1843432" cy="15048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723" y="4290023"/>
            <a:ext cx="1588595" cy="150595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5312" y="4162282"/>
            <a:ext cx="1653027" cy="163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52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 Filling missing Values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990600" y="1351624"/>
            <a:ext cx="10515600" cy="49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b="0" dirty="0"/>
              <a:t>나이와 관련된 </a:t>
            </a:r>
            <a:r>
              <a:rPr lang="en-US" altLang="ko-KR" b="0" dirty="0"/>
              <a:t>feature</a:t>
            </a:r>
            <a:r>
              <a:rPr lang="ko-KR" altLang="en-US" b="0" dirty="0"/>
              <a:t>들을 확인 </a:t>
            </a:r>
            <a:r>
              <a:rPr lang="en-US" altLang="ko-KR" b="0" dirty="0"/>
              <a:t>(Sex, Parch, </a:t>
            </a:r>
            <a:r>
              <a:rPr lang="en-US" altLang="ko-KR" b="0" dirty="0" err="1"/>
              <a:t>Pclass</a:t>
            </a:r>
            <a:r>
              <a:rPr lang="en-US" altLang="ko-KR" b="0" dirty="0"/>
              <a:t>, </a:t>
            </a:r>
            <a:r>
              <a:rPr lang="en-US" altLang="ko-KR" b="0" dirty="0" err="1"/>
              <a:t>SibSp</a:t>
            </a:r>
            <a:r>
              <a:rPr lang="en-US" altLang="ko-KR" b="0" dirty="0"/>
              <a:t>) </a:t>
            </a:r>
          </a:p>
          <a:p>
            <a:pPr>
              <a:lnSpc>
                <a:spcPct val="150000"/>
              </a:lnSpc>
            </a:pPr>
            <a:endParaRPr lang="en-US" altLang="ko-KR" b="0" dirty="0"/>
          </a:p>
          <a:p>
            <a:pPr>
              <a:lnSpc>
                <a:spcPct val="150000"/>
              </a:lnSpc>
            </a:pPr>
            <a:endParaRPr lang="en-US" altLang="ko-KR" b="0" dirty="0"/>
          </a:p>
        </p:txBody>
      </p:sp>
      <p:sp>
        <p:nvSpPr>
          <p:cNvPr id="4" name="직사각형 3"/>
          <p:cNvSpPr/>
          <p:nvPr/>
        </p:nvSpPr>
        <p:spPr>
          <a:xfrm>
            <a:off x="2763386" y="5108070"/>
            <a:ext cx="69437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남성여성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모두 </a:t>
            </a: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연령분포가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동일하므로 성별은 연령 예측에 도움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Pclass1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승객이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2, 3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승객들보다 나이가 많다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부모자녀수가 많을수록 나이가 많고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형제자매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/</a:t>
            </a: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배우자수가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많을수록 나이가 젊다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144" y="2539719"/>
            <a:ext cx="1969094" cy="18506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303" y="2462643"/>
            <a:ext cx="2251047" cy="18375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280" y="2697391"/>
            <a:ext cx="1848986" cy="175279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8011" y="2533644"/>
            <a:ext cx="1878659" cy="185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59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 Filling missing Values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990600" y="1351624"/>
            <a:ext cx="10515600" cy="49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0" dirty="0"/>
              <a:t> </a:t>
            </a:r>
            <a:r>
              <a:rPr lang="en-US" altLang="ko-KR" b="0" dirty="0"/>
              <a:t>Age(</a:t>
            </a:r>
            <a:r>
              <a:rPr lang="ko-KR" altLang="en-US" b="0" dirty="0"/>
              <a:t>나이</a:t>
            </a:r>
            <a:r>
              <a:rPr lang="en-US" altLang="ko-KR" b="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489" y="2486182"/>
            <a:ext cx="4596664" cy="5048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436" y="3255484"/>
            <a:ext cx="2612770" cy="194975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842109" y="5469662"/>
            <a:ext cx="7858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나이와 성별은 상관없지만 나머지는 부정적 상관관계를 가짐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age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를 채우기 위해 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SIbSp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, Parch, 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Pclass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사용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0798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 Filling missing Values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990600" y="1351624"/>
            <a:ext cx="10515600" cy="49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0" dirty="0"/>
              <a:t> </a:t>
            </a:r>
            <a:r>
              <a:rPr lang="en-US" altLang="ko-KR" b="0" dirty="0"/>
              <a:t>Age(</a:t>
            </a:r>
            <a:r>
              <a:rPr lang="ko-KR" altLang="en-US" b="0" dirty="0"/>
              <a:t>나이</a:t>
            </a:r>
            <a:r>
              <a:rPr lang="en-US" altLang="ko-KR" b="0" dirty="0"/>
              <a:t>) - </a:t>
            </a:r>
            <a:r>
              <a:rPr lang="en-US" altLang="ko-KR" b="0" dirty="0" err="1"/>
              <a:t>Pclass</a:t>
            </a:r>
            <a:r>
              <a:rPr lang="en-US" altLang="ko-KR" b="0" dirty="0"/>
              <a:t>, Parch, </a:t>
            </a:r>
            <a:r>
              <a:rPr lang="en-US" altLang="ko-KR" b="0" dirty="0" err="1"/>
              <a:t>Sibsp</a:t>
            </a:r>
            <a:r>
              <a:rPr lang="ko-KR" altLang="en-US" b="0" dirty="0"/>
              <a:t>을 따라 비슷한 행의 나이의 </a:t>
            </a:r>
            <a:r>
              <a:rPr lang="ko-KR" altLang="en-US" b="0" dirty="0" err="1"/>
              <a:t>중간값을</a:t>
            </a:r>
            <a:r>
              <a:rPr lang="ko-KR" altLang="en-US" b="0" dirty="0"/>
              <a:t> </a:t>
            </a:r>
            <a:r>
              <a:rPr lang="en-US" altLang="ko-KR" b="0" dirty="0"/>
              <a:t>null</a:t>
            </a:r>
            <a:r>
              <a:rPr lang="ko-KR" altLang="en-US" b="0" dirty="0"/>
              <a:t>에 </a:t>
            </a:r>
            <a:r>
              <a:rPr lang="ko-KR" altLang="en-US" b="0" dirty="0" err="1"/>
              <a:t>채워줌</a:t>
            </a:r>
            <a:endParaRPr lang="en-US" altLang="ko-KR" b="0" dirty="0"/>
          </a:p>
          <a:p>
            <a:pPr>
              <a:lnSpc>
                <a:spcPct val="150000"/>
              </a:lnSpc>
            </a:pPr>
            <a:endParaRPr lang="en-US" altLang="ko-KR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800" y="3381343"/>
            <a:ext cx="4751187" cy="177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554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 Feature engineering – Cabin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990600" y="1351624"/>
            <a:ext cx="10515600" cy="49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0" dirty="0"/>
              <a:t> </a:t>
            </a:r>
            <a:r>
              <a:rPr lang="en-US" altLang="ko-KR" b="0" dirty="0"/>
              <a:t>Cabin(</a:t>
            </a:r>
            <a:r>
              <a:rPr lang="ko-KR" altLang="en-US" b="0" dirty="0" err="1"/>
              <a:t>객실번호</a:t>
            </a:r>
            <a:r>
              <a:rPr lang="en-US" altLang="ko-KR" b="0" dirty="0"/>
              <a:t>) </a:t>
            </a:r>
            <a:r>
              <a:rPr lang="ko-KR" altLang="en-US" b="0" dirty="0"/>
              <a:t>데이터 확인</a:t>
            </a:r>
            <a:endParaRPr lang="en-US" altLang="ko-KR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523"/>
          <a:stretch/>
        </p:blipFill>
        <p:spPr>
          <a:xfrm>
            <a:off x="2955148" y="3163057"/>
            <a:ext cx="2537309" cy="17184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212" y="3210082"/>
            <a:ext cx="2992527" cy="72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264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 Feature engineering – Cabin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990600" y="1351624"/>
            <a:ext cx="10515600" cy="49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0" dirty="0"/>
              <a:t> </a:t>
            </a:r>
            <a:r>
              <a:rPr lang="en-US" altLang="ko-KR" b="0" dirty="0"/>
              <a:t>Cabin(</a:t>
            </a:r>
            <a:r>
              <a:rPr lang="ko-KR" altLang="en-US" b="0" dirty="0" err="1"/>
              <a:t>객실번호</a:t>
            </a:r>
            <a:r>
              <a:rPr lang="en-US" altLang="ko-KR" b="0" dirty="0"/>
              <a:t>) - </a:t>
            </a:r>
            <a:r>
              <a:rPr lang="ko-KR" altLang="en-US" b="0" dirty="0" err="1"/>
              <a:t>객실번호가</a:t>
            </a:r>
            <a:r>
              <a:rPr lang="ko-KR" altLang="en-US" b="0" dirty="0"/>
              <a:t> 없다면 </a:t>
            </a:r>
            <a:r>
              <a:rPr lang="en-US" altLang="ko-KR" b="0" dirty="0"/>
              <a:t>cabin</a:t>
            </a:r>
            <a:r>
              <a:rPr lang="ko-KR" altLang="en-US" b="0" dirty="0"/>
              <a:t>를 </a:t>
            </a:r>
            <a:r>
              <a:rPr lang="en-US" altLang="ko-KR" b="0" dirty="0"/>
              <a:t>X</a:t>
            </a:r>
            <a:r>
              <a:rPr lang="ko-KR" altLang="en-US" b="0" dirty="0"/>
              <a:t>로 변경</a:t>
            </a:r>
            <a:endParaRPr lang="en-US" altLang="ko-KR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965" y="2553204"/>
            <a:ext cx="4819584" cy="4201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996" y="3406700"/>
            <a:ext cx="4863522" cy="3234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9118" y="3973371"/>
            <a:ext cx="3200746" cy="214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31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 Feature engineering – Cabin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990600" y="1351624"/>
            <a:ext cx="10515600" cy="49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0" dirty="0"/>
              <a:t> </a:t>
            </a:r>
            <a:r>
              <a:rPr lang="en-US" altLang="ko-KR" b="0" dirty="0"/>
              <a:t>Cabin(</a:t>
            </a:r>
            <a:r>
              <a:rPr lang="ko-KR" altLang="en-US" b="0" dirty="0" err="1"/>
              <a:t>객실번호</a:t>
            </a:r>
            <a:r>
              <a:rPr lang="en-US" altLang="ko-KR" b="0" dirty="0"/>
              <a:t>) - cabin</a:t>
            </a:r>
            <a:r>
              <a:rPr lang="ko-KR" altLang="en-US" b="0" dirty="0"/>
              <a:t>에 따른 생존율</a:t>
            </a:r>
            <a:endParaRPr lang="en-US" altLang="ko-KR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586" y="2675957"/>
            <a:ext cx="4928053" cy="6305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079" y="3646883"/>
            <a:ext cx="2113541" cy="202851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554211" y="3783976"/>
            <a:ext cx="50362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객실정보를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가지고 있는 승객이 너무 적음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그래도 객실이 있는 승객들이 일반적으로 객실이 없는 승객들보다 생존할 가능성이 더 큼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특히 객실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B, D, E</a:t>
            </a:r>
          </a:p>
        </p:txBody>
      </p:sp>
    </p:spTree>
    <p:extLst>
      <p:ext uri="{BB962C8B-B14F-4D97-AF65-F5344CB8AC3E}">
        <p14:creationId xmlns:p14="http://schemas.microsoft.com/office/powerpoint/2010/main" val="12666681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 Feature engineering – Ticket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990600" y="1351624"/>
            <a:ext cx="10515600" cy="49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0" dirty="0"/>
              <a:t> </a:t>
            </a:r>
            <a:r>
              <a:rPr lang="en-US" altLang="ko-KR" b="0" dirty="0"/>
              <a:t>Cabin(</a:t>
            </a:r>
            <a:r>
              <a:rPr lang="ko-KR" altLang="en-US" b="0" dirty="0" err="1"/>
              <a:t>객실번호</a:t>
            </a:r>
            <a:r>
              <a:rPr lang="en-US" altLang="ko-KR" b="0" dirty="0"/>
              <a:t>) - cabin</a:t>
            </a:r>
            <a:r>
              <a:rPr lang="ko-KR" altLang="en-US" b="0" dirty="0"/>
              <a:t>에 따른 생존율</a:t>
            </a:r>
            <a:endParaRPr lang="en-US" altLang="ko-KR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631" y="2374059"/>
            <a:ext cx="4491037" cy="1562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895" y="2995875"/>
            <a:ext cx="1344034" cy="65588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085155" y="4387313"/>
            <a:ext cx="88149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같은 접두사를 공유하는 티켓들은 같은 위치에 배치된 객실일 수 있음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즉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,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같은 접두사를 공유하는 티켓들은 아마 비슷한 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Pclass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와 생존율을 가졌을 것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그래서 티켓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feature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칼럼을 티켓 접두사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(ticket prefix(T))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로 바꾸기로 결정했다고 함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0305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/>
              <a:t>최종 </a:t>
            </a:r>
            <a:r>
              <a:rPr lang="en-US" altLang="ko-KR" b="0" dirty="0"/>
              <a:t>data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006" y="2849425"/>
            <a:ext cx="7053988" cy="118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130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Modeling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351624"/>
            <a:ext cx="10515600" cy="49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0" dirty="0"/>
              <a:t> cross validation(</a:t>
            </a:r>
            <a:r>
              <a:rPr lang="ko-KR" altLang="en-US" b="0" dirty="0"/>
              <a:t>모델 교차 검증</a:t>
            </a:r>
            <a:r>
              <a:rPr lang="en-US" altLang="ko-KR" b="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0" dirty="0"/>
              <a:t> 10</a:t>
            </a:r>
            <a:r>
              <a:rPr lang="ko-KR" altLang="en-US" b="0" dirty="0"/>
              <a:t>개의 인기 있는 알고리즘들의 정확도를 비교하고 계층화된 </a:t>
            </a:r>
            <a:r>
              <a:rPr lang="en-US" altLang="ko-KR" b="0" dirty="0" err="1"/>
              <a:t>kfold</a:t>
            </a:r>
            <a:r>
              <a:rPr lang="en-US" altLang="ko-KR" b="0" dirty="0"/>
              <a:t> </a:t>
            </a:r>
            <a:r>
              <a:rPr lang="ko-KR" altLang="en-US" b="0" dirty="0"/>
              <a:t>교차 검증 절차를 통해 각 알고리즘들의 평균 정확도 평가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32297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</a:t>
            </a:r>
            <a:r>
              <a:rPr lang="en-US" altLang="ko-KR" dirty="0"/>
              <a:t>– Age(</a:t>
            </a:r>
            <a:r>
              <a:rPr lang="ko-KR" altLang="en-US" dirty="0"/>
              <a:t>나이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838200" y="1199224"/>
            <a:ext cx="10515600" cy="4956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0" dirty="0"/>
              <a:t> </a:t>
            </a:r>
            <a:r>
              <a:rPr lang="ko-KR" altLang="en-US" b="0" dirty="0"/>
              <a:t>성별</a:t>
            </a:r>
            <a:r>
              <a:rPr lang="en-US" altLang="ko-KR" b="0" dirty="0"/>
              <a:t>, </a:t>
            </a:r>
            <a:r>
              <a:rPr lang="en-US" altLang="ko-KR" b="0" dirty="0" err="1"/>
              <a:t>Pclass</a:t>
            </a:r>
            <a:r>
              <a:rPr lang="en-US" altLang="ko-KR" b="0" dirty="0"/>
              <a:t>, </a:t>
            </a:r>
            <a:r>
              <a:rPr lang="ko-KR" altLang="en-US" b="0" dirty="0"/>
              <a:t>나이에 따른 생존 분포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51" y="2154859"/>
            <a:ext cx="4264268" cy="14447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10" y="3919836"/>
            <a:ext cx="5315750" cy="216607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153950" y="2877235"/>
            <a:ext cx="571247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어린이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의 수는 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Pclass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가 낮을수록 많아지고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    10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세 이하의 생존율은 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Pclass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와 무관하게 괜찮아 보임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Pclass1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의</a:t>
            </a:r>
            <a:r>
              <a:rPr lang="ko-KR" altLang="en-US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20-50</a:t>
            </a:r>
            <a:r>
              <a:rPr lang="ko-KR" altLang="en-US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대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승객의 생존 확률 높음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    -&gt;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그 중에서도 </a:t>
            </a:r>
            <a:r>
              <a:rPr lang="ko-KR" altLang="en-US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여성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남성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의 경우 나이가 많을수록 생존 확률 </a:t>
            </a: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적어짐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17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Modeling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351624"/>
            <a:ext cx="10515600" cy="49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0" dirty="0"/>
              <a:t> cross validation(</a:t>
            </a:r>
            <a:r>
              <a:rPr lang="ko-KR" altLang="en-US" b="0" dirty="0"/>
              <a:t>모델 교차 검증</a:t>
            </a:r>
            <a:r>
              <a:rPr lang="en-US" altLang="ko-KR" b="0" dirty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30983" y="3338150"/>
            <a:ext cx="88149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사용할 데이터가 있고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데이터는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train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과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test set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으로 구성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만약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, train set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을 다시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train set +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validation set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으로 분리하지 않는다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'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라고 가정하면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 검증을 위해서 </a:t>
            </a:r>
            <a:r>
              <a:rPr lang="en-US" altLang="ko-KR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test set</a:t>
            </a:r>
            <a:r>
              <a:rPr lang="ko-KR" altLang="en-US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을 사용하여야 할 것</a:t>
            </a:r>
            <a:endParaRPr lang="en-US" altLang="ko-KR" dirty="0">
              <a:solidFill>
                <a:srgbClr val="3D3DC3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  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=&gt;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그럼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test set = validation set</a:t>
            </a:r>
          </a:p>
          <a:p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약점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고정된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test set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을 가지고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model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의 </a:t>
            </a: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성능확인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파라미터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수정 등을 하게 되면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test set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에만 잘 작동하게 됨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. =&gt; </a:t>
            </a: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오버피팅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과적합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)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됨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. =&gt;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엉망인 결과 나옴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데이터의 모든 부분을 사용해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model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을 검증하고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test set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을 하나로 고정하지 않게 함으로써 </a:t>
            </a:r>
            <a:r>
              <a:rPr lang="ko-KR" altLang="en-US" dirty="0" err="1">
                <a:latin typeface="고도 M" panose="02000503000000020004" pitchFamily="2" charset="-127"/>
                <a:ea typeface="고도 M" panose="02000503000000020004" pitchFamily="2" charset="-127"/>
              </a:rPr>
              <a:t>오버피팅을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 막음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64" y="2461240"/>
            <a:ext cx="5980722" cy="58514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6600164"/>
            <a:ext cx="300274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출처 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: https://m.blog.naver.com/ckdgus1433/221599517834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852571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Modeling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351624"/>
            <a:ext cx="10515600" cy="49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0" dirty="0"/>
              <a:t> cross validation(</a:t>
            </a:r>
            <a:r>
              <a:rPr lang="ko-KR" altLang="en-US" b="0" dirty="0"/>
              <a:t>모델 교차 검증</a:t>
            </a:r>
            <a:r>
              <a:rPr lang="en-US" altLang="ko-KR" b="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15" y="2836021"/>
            <a:ext cx="4218801" cy="29531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920" y="2717589"/>
            <a:ext cx="5449880" cy="33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396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Modeling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990600" y="1351624"/>
            <a:ext cx="10515600" cy="49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0" dirty="0"/>
              <a:t> </a:t>
            </a:r>
            <a:r>
              <a:rPr lang="en-US" altLang="ko-KR" b="0" dirty="0" err="1"/>
              <a:t>Hyperparameter</a:t>
            </a:r>
            <a:r>
              <a:rPr lang="en-US" altLang="ko-KR" b="0" dirty="0"/>
              <a:t> </a:t>
            </a:r>
            <a:r>
              <a:rPr lang="en-US" altLang="ko-KR" b="0" dirty="0" err="1"/>
              <a:t>tunning</a:t>
            </a:r>
            <a:r>
              <a:rPr lang="en-US" altLang="ko-KR" b="0" dirty="0"/>
              <a:t>(</a:t>
            </a:r>
            <a:r>
              <a:rPr lang="ko-KR" altLang="en-US" b="0" dirty="0" err="1"/>
              <a:t>하이퍼파라미터</a:t>
            </a:r>
            <a:r>
              <a:rPr lang="ko-KR" altLang="en-US" b="0" dirty="0"/>
              <a:t> 튜닝</a:t>
            </a:r>
            <a:r>
              <a:rPr lang="en-US" altLang="ko-KR" b="0" dirty="0"/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0" dirty="0" err="1"/>
              <a:t>하이퍼파라미터</a:t>
            </a:r>
            <a:r>
              <a:rPr lang="ko-KR" altLang="en-US" sz="2400" b="0" dirty="0"/>
              <a:t> </a:t>
            </a:r>
            <a:r>
              <a:rPr lang="en-US" altLang="ko-KR" sz="2400" b="0" dirty="0"/>
              <a:t>: </a:t>
            </a:r>
            <a:r>
              <a:rPr lang="ko-KR" altLang="en-US" sz="2400" b="0" dirty="0" err="1"/>
              <a:t>초매개변수</a:t>
            </a:r>
            <a:r>
              <a:rPr lang="ko-KR" altLang="en-US" sz="2400" b="0" dirty="0"/>
              <a:t> </a:t>
            </a:r>
            <a:r>
              <a:rPr lang="en-US" altLang="ko-KR" sz="2400" b="0" dirty="0"/>
              <a:t>(</a:t>
            </a:r>
            <a:r>
              <a:rPr lang="ko-KR" altLang="en-US" sz="2400" b="0" dirty="0"/>
              <a:t>모델링할 때 사용자가 직접 설정해주는 값</a:t>
            </a:r>
            <a:r>
              <a:rPr lang="en-US" altLang="ko-KR" sz="2400" b="0" dirty="0"/>
              <a:t>(</a:t>
            </a:r>
            <a:r>
              <a:rPr lang="ko-KR" altLang="en-US" sz="2400" b="0" dirty="0"/>
              <a:t>변수</a:t>
            </a:r>
            <a:r>
              <a:rPr lang="en-US" altLang="ko-KR" sz="2400" b="0" dirty="0"/>
              <a:t>))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0" dirty="0"/>
              <a:t>Ex. </a:t>
            </a:r>
            <a:r>
              <a:rPr lang="ko-KR" altLang="en-US" sz="2400" b="0" dirty="0" err="1"/>
              <a:t>랜덤포레스트의</a:t>
            </a:r>
            <a:r>
              <a:rPr lang="ko-KR" altLang="en-US" sz="2400" b="0" dirty="0"/>
              <a:t> 트리 개수</a:t>
            </a:r>
            <a:r>
              <a:rPr lang="en-US" altLang="ko-KR" sz="2400" b="0" dirty="0"/>
              <a:t>, </a:t>
            </a:r>
            <a:r>
              <a:rPr lang="ko-KR" altLang="en-US" sz="2400" b="0" dirty="0"/>
              <a:t>깊이 등 </a:t>
            </a:r>
            <a:r>
              <a:rPr lang="en-US" altLang="ko-KR" sz="2400" b="0" dirty="0"/>
              <a:t>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0" dirty="0"/>
              <a:t>  +)  </a:t>
            </a:r>
            <a:r>
              <a:rPr lang="ko-KR" altLang="en-US" sz="2000" b="0" dirty="0"/>
              <a:t>그 전에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후에 앙상블 모델링을 위해 </a:t>
            </a:r>
            <a:r>
              <a:rPr lang="en-US" altLang="ko-KR" sz="2000" b="0" dirty="0"/>
              <a:t>SVC, </a:t>
            </a:r>
            <a:r>
              <a:rPr lang="en-US" altLang="ko-KR" sz="2000" b="0" dirty="0" err="1"/>
              <a:t>AdaBoost</a:t>
            </a:r>
            <a:r>
              <a:rPr lang="en-US" altLang="ko-KR" sz="2000" b="0" dirty="0"/>
              <a:t>, </a:t>
            </a:r>
            <a:r>
              <a:rPr lang="en-US" altLang="ko-KR" sz="2000" b="0" dirty="0" err="1"/>
              <a:t>RandomForest</a:t>
            </a:r>
            <a:r>
              <a:rPr lang="en-US" altLang="ko-KR" sz="2000" b="0" dirty="0"/>
              <a:t> , </a:t>
            </a:r>
            <a:r>
              <a:rPr lang="en-US" altLang="ko-KR" sz="2000" b="0" dirty="0" err="1"/>
              <a:t>ExtraTrees</a:t>
            </a:r>
            <a:r>
              <a:rPr lang="en-US" altLang="ko-KR" sz="2000" b="0" dirty="0"/>
              <a:t>, </a:t>
            </a:r>
            <a:r>
              <a:rPr lang="en-US" altLang="ko-KR" sz="2000" b="0" dirty="0" err="1"/>
              <a:t>GradientBoosting</a:t>
            </a:r>
            <a:r>
              <a:rPr lang="en-US" altLang="ko-KR" sz="2000" b="0" dirty="0"/>
              <a:t> </a:t>
            </a:r>
            <a:r>
              <a:rPr lang="ko-KR" altLang="en-US" sz="2000" b="0" dirty="0"/>
              <a:t>선택</a:t>
            </a:r>
            <a:endParaRPr lang="en-US" altLang="ko-KR" sz="2000" b="0" dirty="0"/>
          </a:p>
        </p:txBody>
      </p:sp>
    </p:spTree>
    <p:extLst>
      <p:ext uri="{BB962C8B-B14F-4D97-AF65-F5344CB8AC3E}">
        <p14:creationId xmlns:p14="http://schemas.microsoft.com/office/powerpoint/2010/main" val="34852509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Modeling - </a:t>
            </a:r>
            <a:r>
              <a:rPr lang="en-US" altLang="ko-KR" b="0" dirty="0" err="1"/>
              <a:t>Hyperparameter</a:t>
            </a:r>
            <a:r>
              <a:rPr lang="en-US" altLang="ko-KR" b="0" dirty="0"/>
              <a:t> </a:t>
            </a:r>
            <a:r>
              <a:rPr lang="en-US" altLang="ko-KR" b="0" dirty="0" err="1"/>
              <a:t>tunning</a:t>
            </a:r>
            <a:endParaRPr lang="en-US" altLang="ko-KR" b="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60486" y="879285"/>
            <a:ext cx="10515600" cy="49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b="0" dirty="0"/>
          </a:p>
        </p:txBody>
      </p:sp>
      <p:sp>
        <p:nvSpPr>
          <p:cNvPr id="4" name="직사각형 3"/>
          <p:cNvSpPr/>
          <p:nvPr/>
        </p:nvSpPr>
        <p:spPr>
          <a:xfrm>
            <a:off x="0" y="6600164"/>
            <a:ext cx="300274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출처 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: https://m.blog.naver.com/ckdgus1433/221599517834</a:t>
            </a:r>
            <a:endParaRPr lang="ko-KR" altLang="en-US" sz="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90600" y="1351624"/>
            <a:ext cx="10515600" cy="49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0" dirty="0"/>
              <a:t> </a:t>
            </a:r>
            <a:r>
              <a:rPr lang="en-US" altLang="ko-KR" b="0" dirty="0" err="1"/>
              <a:t>Hyperparameter</a:t>
            </a:r>
            <a:r>
              <a:rPr lang="en-US" altLang="ko-KR" b="0" dirty="0"/>
              <a:t> </a:t>
            </a:r>
            <a:r>
              <a:rPr lang="en-US" altLang="ko-KR" b="0" dirty="0" err="1"/>
              <a:t>tunning</a:t>
            </a:r>
            <a:r>
              <a:rPr lang="en-US" altLang="ko-KR" b="0" dirty="0"/>
              <a:t>(</a:t>
            </a:r>
            <a:r>
              <a:rPr lang="ko-KR" altLang="en-US" b="0" dirty="0" err="1"/>
              <a:t>하이퍼파라미터</a:t>
            </a:r>
            <a:r>
              <a:rPr lang="ko-KR" altLang="en-US" b="0" dirty="0"/>
              <a:t> 튜닝</a:t>
            </a:r>
            <a:r>
              <a:rPr lang="en-US" altLang="ko-KR" b="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0" dirty="0"/>
              <a:t>   : </a:t>
            </a:r>
            <a:r>
              <a:rPr lang="ko-KR" altLang="en-US" b="0" dirty="0"/>
              <a:t>모델을 최적화 하기 위해 </a:t>
            </a:r>
            <a:r>
              <a:rPr lang="ko-KR" altLang="en-US" b="0" dirty="0" err="1"/>
              <a:t>하이퍼파라미터를</a:t>
            </a:r>
            <a:r>
              <a:rPr lang="ko-KR" altLang="en-US" b="0" dirty="0"/>
              <a:t> 조정하는 과정</a:t>
            </a:r>
            <a:endParaRPr lang="en-US" altLang="ko-KR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86" y="3232186"/>
            <a:ext cx="4054622" cy="298592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045222" y="3619940"/>
            <a:ext cx="518879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Max_features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변수를 다르게 설정함에 따라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OOB error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가 다름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- OOB (Out-Of-Bag) data : </a:t>
            </a:r>
            <a:r>
              <a:rPr lang="ko-KR" altLang="en-US" sz="1600" dirty="0" err="1">
                <a:latin typeface="고도 M" panose="02000503000000020004" pitchFamily="2" charset="-127"/>
                <a:ea typeface="고도 M" panose="02000503000000020004" pitchFamily="2" charset="-127"/>
              </a:rPr>
              <a:t>랜덤포레스트에서</a:t>
            </a:r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 랜덤으로 </a:t>
            </a:r>
            <a:r>
              <a:rPr lang="ko-KR" altLang="en-US" sz="1600" dirty="0" err="1">
                <a:latin typeface="고도 M" panose="02000503000000020004" pitchFamily="2" charset="-127"/>
                <a:ea typeface="고도 M" panose="02000503000000020004" pitchFamily="2" charset="-127"/>
              </a:rPr>
              <a:t>중복추출을</a:t>
            </a:r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 했을 때 </a:t>
            </a:r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train </a:t>
            </a:r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데이터에 속하지 않는 값</a:t>
            </a:r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- OOB error : </a:t>
            </a:r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이 데이터의 </a:t>
            </a:r>
            <a:r>
              <a:rPr lang="ko-KR" altLang="en-US" sz="1600" dirty="0" err="1">
                <a:latin typeface="고도 M" panose="02000503000000020004" pitchFamily="2" charset="-127"/>
                <a:ea typeface="고도 M" panose="02000503000000020004" pitchFamily="2" charset="-127"/>
              </a:rPr>
              <a:t>예측값과</a:t>
            </a:r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sz="1600" dirty="0" err="1">
                <a:latin typeface="고도 M" panose="02000503000000020004" pitchFamily="2" charset="-127"/>
                <a:ea typeface="고도 M" panose="02000503000000020004" pitchFamily="2" charset="-127"/>
              </a:rPr>
              <a:t>실제값의</a:t>
            </a:r>
            <a:r>
              <a:rPr lang="ko-KR" altLang="en-US" sz="1600" dirty="0">
                <a:latin typeface="고도 M" panose="02000503000000020004" pitchFamily="2" charset="-127"/>
                <a:ea typeface="고도 M" panose="02000503000000020004" pitchFamily="2" charset="-127"/>
              </a:rPr>
              <a:t> 차이</a:t>
            </a:r>
            <a:r>
              <a:rPr lang="en-US" altLang="ko-KR" sz="1600" dirty="0"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endParaRPr lang="ko-KR" altLang="en-US" sz="16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1701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Modeling - </a:t>
            </a:r>
            <a:r>
              <a:rPr lang="en-US" altLang="ko-KR" b="0" dirty="0" err="1"/>
              <a:t>Hyperparameter</a:t>
            </a:r>
            <a:r>
              <a:rPr lang="en-US" altLang="ko-KR" b="0" dirty="0"/>
              <a:t> </a:t>
            </a:r>
            <a:r>
              <a:rPr lang="en-US" altLang="ko-KR" b="0" dirty="0" err="1"/>
              <a:t>tunning</a:t>
            </a:r>
            <a:endParaRPr lang="en-US" altLang="ko-KR" b="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60486" y="879285"/>
            <a:ext cx="10515600" cy="49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b="0" dirty="0"/>
          </a:p>
        </p:txBody>
      </p:sp>
      <p:sp>
        <p:nvSpPr>
          <p:cNvPr id="4" name="직사각형 3"/>
          <p:cNvSpPr/>
          <p:nvPr/>
        </p:nvSpPr>
        <p:spPr>
          <a:xfrm>
            <a:off x="0" y="6600164"/>
            <a:ext cx="300274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출처 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: https://m.blog.naver.com/ckdgus1433/221599517834</a:t>
            </a:r>
            <a:endParaRPr lang="ko-KR" altLang="en-US" sz="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90600" y="1351624"/>
            <a:ext cx="10515600" cy="49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0" dirty="0"/>
              <a:t> </a:t>
            </a:r>
            <a:r>
              <a:rPr lang="ko-KR" altLang="en-US" b="0" dirty="0" err="1"/>
              <a:t>하이퍼파라미터</a:t>
            </a:r>
            <a:r>
              <a:rPr lang="ko-KR" altLang="en-US" b="0" dirty="0"/>
              <a:t> 튜닝의 종류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048000" y="227483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12529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Manual Search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12529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Grid Search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12529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Random Search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12529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Bayesian Optimization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12529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Non-Probabilistic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12529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Evolutionary Optimization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12529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Gradient-based Optimization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12529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Early Stopping</a:t>
            </a:r>
            <a:endParaRPr lang="en-US" altLang="ko-KR" b="0" i="0" dirty="0">
              <a:solidFill>
                <a:srgbClr val="212529"/>
              </a:solidFill>
              <a:effectLst/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7188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 err="1"/>
              <a:t>Hyperparameter</a:t>
            </a:r>
            <a:r>
              <a:rPr lang="en-US" altLang="ko-KR" b="0" dirty="0"/>
              <a:t> </a:t>
            </a:r>
            <a:r>
              <a:rPr lang="en-US" altLang="ko-KR" b="0" dirty="0" err="1"/>
              <a:t>tunning</a:t>
            </a:r>
            <a:r>
              <a:rPr lang="en-US" altLang="ko-KR" b="0" dirty="0"/>
              <a:t> – Grid Search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60486" y="879285"/>
            <a:ext cx="10515600" cy="49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b="0" dirty="0"/>
          </a:p>
        </p:txBody>
      </p:sp>
      <p:sp>
        <p:nvSpPr>
          <p:cNvPr id="4" name="직사각형 3"/>
          <p:cNvSpPr/>
          <p:nvPr/>
        </p:nvSpPr>
        <p:spPr>
          <a:xfrm>
            <a:off x="0" y="6600164"/>
            <a:ext cx="300274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출처 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: https://m.blog.naver.com/ckdgus1433/221599517834</a:t>
            </a:r>
            <a:endParaRPr lang="ko-KR" altLang="en-US" sz="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90600" y="1351624"/>
            <a:ext cx="10515600" cy="49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0" dirty="0"/>
              <a:t> Grid Search(</a:t>
            </a:r>
            <a:r>
              <a:rPr lang="ko-KR" altLang="en-US" b="0" dirty="0" err="1"/>
              <a:t>격자탐색</a:t>
            </a:r>
            <a:r>
              <a:rPr lang="en-US" altLang="ko-KR" b="0" dirty="0"/>
              <a:t>) : </a:t>
            </a:r>
            <a:r>
              <a:rPr lang="ko-KR" altLang="en-US" b="0" dirty="0" err="1"/>
              <a:t>하이퍼파라미터에</a:t>
            </a:r>
            <a:r>
              <a:rPr lang="ko-KR" altLang="en-US" b="0" dirty="0"/>
              <a:t> 넣을 수 있는 값들을 순차적으로 입력한 뒤 가장 높은 성능을 보이는 </a:t>
            </a:r>
            <a:r>
              <a:rPr lang="ko-KR" altLang="en-US" b="0" dirty="0" err="1"/>
              <a:t>하이퍼파라미터들을</a:t>
            </a:r>
            <a:r>
              <a:rPr lang="ko-KR" altLang="en-US" b="0" dirty="0"/>
              <a:t> 찾는 방법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0458102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Modeling- </a:t>
            </a:r>
            <a:r>
              <a:rPr lang="en-US" altLang="ko-KR" b="0" dirty="0" err="1"/>
              <a:t>Hyperparameter</a:t>
            </a:r>
            <a:r>
              <a:rPr lang="en-US" altLang="ko-KR" b="0" dirty="0"/>
              <a:t> </a:t>
            </a:r>
            <a:r>
              <a:rPr lang="en-US" altLang="ko-KR" b="0" dirty="0" err="1"/>
              <a:t>tunning</a:t>
            </a:r>
            <a:endParaRPr lang="en-US" altLang="ko-KR" b="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990600" y="1351624"/>
            <a:ext cx="10515600" cy="49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0" dirty="0"/>
              <a:t> </a:t>
            </a:r>
            <a:r>
              <a:rPr lang="en-US" altLang="ko-KR" b="0" dirty="0" err="1"/>
              <a:t>AdaBoost</a:t>
            </a:r>
            <a:r>
              <a:rPr lang="en-US" altLang="ko-KR" b="0" dirty="0"/>
              <a:t> / </a:t>
            </a:r>
            <a:r>
              <a:rPr lang="en-US" altLang="ko-KR" b="0" dirty="0" err="1"/>
              <a:t>ExtraTrees</a:t>
            </a:r>
            <a:endParaRPr lang="en-US" altLang="ko-KR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518070"/>
            <a:ext cx="5033900" cy="19641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770" y="4833358"/>
            <a:ext cx="1430328" cy="8153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299" y="2468238"/>
            <a:ext cx="4033981" cy="21681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2197" y="5136667"/>
            <a:ext cx="1444431" cy="51204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90600" y="3085168"/>
            <a:ext cx="3532955" cy="7448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20503" y="3085168"/>
            <a:ext cx="19867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고도 M" panose="02000503000000020004" pitchFamily="2" charset="-127"/>
                <a:ea typeface="고도 M" panose="02000503000000020004" pitchFamily="2" charset="-127"/>
              </a:rPr>
              <a:t>모든 경우의 수를 </a:t>
            </a:r>
            <a:endParaRPr lang="en-US" altLang="ko-KR" sz="14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400" dirty="0">
                <a:latin typeface="고도 M" panose="02000503000000020004" pitchFamily="2" charset="-127"/>
                <a:ea typeface="고도 M" panose="02000503000000020004" pitchFamily="2" charset="-127"/>
              </a:rPr>
              <a:t>다 넣어서 만드는 거라</a:t>
            </a:r>
            <a:endParaRPr lang="en-US" altLang="ko-KR" sz="14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1400" dirty="0">
                <a:latin typeface="고도 M" panose="02000503000000020004" pitchFamily="2" charset="-127"/>
                <a:ea typeface="고도 M" panose="02000503000000020004" pitchFamily="2" charset="-127"/>
              </a:rPr>
              <a:t>시간이 아주 오래 걸림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1573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Modeling- </a:t>
            </a:r>
            <a:r>
              <a:rPr lang="en-US" altLang="ko-KR" b="0" dirty="0" err="1"/>
              <a:t>Hyperparameter</a:t>
            </a:r>
            <a:r>
              <a:rPr lang="en-US" altLang="ko-KR" b="0" dirty="0"/>
              <a:t> </a:t>
            </a:r>
            <a:r>
              <a:rPr lang="en-US" altLang="ko-KR" b="0" dirty="0" err="1"/>
              <a:t>tunning</a:t>
            </a:r>
            <a:endParaRPr lang="en-US" altLang="ko-KR" b="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990600" y="1351624"/>
            <a:ext cx="10515600" cy="49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0" dirty="0"/>
              <a:t> </a:t>
            </a:r>
            <a:r>
              <a:rPr lang="en-US" altLang="ko-KR" b="0" dirty="0" err="1"/>
              <a:t>RandomForest</a:t>
            </a:r>
            <a:r>
              <a:rPr lang="en-US" altLang="ko-KR" b="0" dirty="0"/>
              <a:t> / Gradient boosting / SVC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20" y="2466059"/>
            <a:ext cx="3389923" cy="19727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811611"/>
            <a:ext cx="1885950" cy="561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3757" y="2576747"/>
            <a:ext cx="3812465" cy="17513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5053" y="4897336"/>
            <a:ext cx="1733550" cy="476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1006" y="2654192"/>
            <a:ext cx="4320973" cy="15964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7219" y="4897336"/>
            <a:ext cx="17716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408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Modeling-  Plot learning curves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38" y="1466380"/>
            <a:ext cx="3579323" cy="34404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789" y="5022089"/>
            <a:ext cx="5270924" cy="10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564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Modeling-  Plot learning curves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82" y="1422713"/>
            <a:ext cx="3133790" cy="22477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850" y="1394419"/>
            <a:ext cx="3216432" cy="22760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561" y="1346847"/>
            <a:ext cx="3168957" cy="22592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9469" y="4084146"/>
            <a:ext cx="2918206" cy="21535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3274" y="4084146"/>
            <a:ext cx="3101132" cy="222006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596850" y="1282126"/>
            <a:ext cx="6756950" cy="23883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28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</a:t>
            </a:r>
            <a:r>
              <a:rPr lang="en-US" altLang="ko-KR" dirty="0"/>
              <a:t>– Embarked(</a:t>
            </a:r>
            <a:r>
              <a:rPr lang="ko-KR" altLang="en-US" dirty="0"/>
              <a:t>탑승 항구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199224"/>
            <a:ext cx="10515600" cy="4956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0" dirty="0"/>
              <a:t> Embarked</a:t>
            </a:r>
            <a:r>
              <a:rPr lang="ko-KR" altLang="en-US" b="0" dirty="0"/>
              <a:t>별</a:t>
            </a:r>
            <a:r>
              <a:rPr lang="en-US" altLang="ko-KR" b="0" dirty="0"/>
              <a:t> </a:t>
            </a:r>
            <a:r>
              <a:rPr lang="en-US" altLang="ko-KR" b="0" dirty="0" err="1"/>
              <a:t>Pclass</a:t>
            </a:r>
            <a:r>
              <a:rPr lang="ko-KR" altLang="en-US" b="0" dirty="0"/>
              <a:t>별 성별 생존율</a:t>
            </a:r>
            <a:endParaRPr lang="en-US" altLang="ko-KR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359" y="2835753"/>
            <a:ext cx="5823465" cy="173709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075125" y="4684874"/>
            <a:ext cx="829211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Pclass1, 2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였던 여성들은 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Pclass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에 상관없이 생존율이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에 가까움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S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항구는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Pclass3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승객들의 생존율이 낮음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(Money Matters)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대부분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Pclass3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인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Q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에서 탑승한 남성들이 제일 불행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278" y="1991916"/>
            <a:ext cx="5053252" cy="71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3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Modeling-  Ensemble modeling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351624"/>
            <a:ext cx="10515600" cy="49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/>
              <a:t> Ensemble modeling(</a:t>
            </a:r>
            <a:r>
              <a:rPr lang="ko-KR" altLang="en-US" b="0" dirty="0"/>
              <a:t>앙상블 모델링</a:t>
            </a:r>
            <a:r>
              <a:rPr lang="en-US" altLang="ko-KR" b="0" dirty="0"/>
              <a:t>) : </a:t>
            </a:r>
            <a:r>
              <a:rPr lang="ko-KR" altLang="en-US" b="0" dirty="0"/>
              <a:t>여러 개의 </a:t>
            </a:r>
            <a:r>
              <a:rPr lang="ko-KR" altLang="en-US" b="0" dirty="0" err="1"/>
              <a:t>분류기를</a:t>
            </a:r>
            <a:r>
              <a:rPr lang="ko-KR" altLang="en-US" b="0" dirty="0"/>
              <a:t> 생성하고</a:t>
            </a:r>
            <a:r>
              <a:rPr lang="en-US" altLang="ko-KR" b="0" dirty="0"/>
              <a:t>, </a:t>
            </a:r>
            <a:r>
              <a:rPr lang="ko-KR" altLang="en-US" b="0" dirty="0"/>
              <a:t>그 예측을 </a:t>
            </a:r>
            <a:r>
              <a:rPr lang="ko-KR" altLang="en-US" b="0" dirty="0">
                <a:solidFill>
                  <a:srgbClr val="3D3DC3"/>
                </a:solidFill>
              </a:rPr>
              <a:t>결합함</a:t>
            </a:r>
            <a:r>
              <a:rPr lang="ko-KR" altLang="en-US" b="0" dirty="0"/>
              <a:t>으로써 보다 정확한 예측을 도출</a:t>
            </a:r>
            <a:endParaRPr lang="en-US" altLang="ko-KR" b="0" dirty="0"/>
          </a:p>
        </p:txBody>
      </p:sp>
      <p:sp>
        <p:nvSpPr>
          <p:cNvPr id="12" name="직사각형 11"/>
          <p:cNvSpPr/>
          <p:nvPr/>
        </p:nvSpPr>
        <p:spPr>
          <a:xfrm>
            <a:off x="2970726" y="3141097"/>
            <a:ext cx="68429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1212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Voting - </a:t>
            </a:r>
            <a:r>
              <a:rPr lang="ko-KR" altLang="en-US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투표를 통해 결과 도출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1212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Bagging - </a:t>
            </a:r>
            <a:r>
              <a:rPr lang="ko-KR" altLang="en-US" dirty="0">
                <a:solidFill>
                  <a:srgbClr val="21212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샘플을 다양하게 중복 생성</a:t>
            </a:r>
            <a:endParaRPr lang="en-US" altLang="ko-KR" dirty="0">
              <a:solidFill>
                <a:srgbClr val="21212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1212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Boosting - </a:t>
            </a:r>
            <a:r>
              <a:rPr lang="ko-KR" altLang="en-US" dirty="0">
                <a:solidFill>
                  <a:srgbClr val="21212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이전 오차를 보완하며 가중치 부여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1212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Stacking- </a:t>
            </a:r>
            <a:r>
              <a:rPr lang="ko-KR" altLang="en-US" dirty="0">
                <a:solidFill>
                  <a:srgbClr val="21212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여러 모델을 기반으로 </a:t>
            </a:r>
            <a:r>
              <a:rPr lang="en-US" altLang="ko-KR" dirty="0">
                <a:solidFill>
                  <a:srgbClr val="21212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meta </a:t>
            </a:r>
            <a:r>
              <a:rPr lang="ko-KR" altLang="en-US" dirty="0">
                <a:solidFill>
                  <a:srgbClr val="21212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</a:t>
            </a:r>
            <a:endParaRPr lang="ko-KR" altLang="en-US" b="0" i="0" dirty="0">
              <a:solidFill>
                <a:srgbClr val="212121"/>
              </a:solidFill>
              <a:effectLst/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3267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Modeling-  Ensemble modeling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351624"/>
            <a:ext cx="10515600" cy="49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/>
              <a:t> voting : </a:t>
            </a:r>
            <a:r>
              <a:rPr lang="ko-KR" altLang="en-US" b="0" dirty="0"/>
              <a:t>서로 다른 알고리즘들이 도출해낸 결과물에 대해 최종 투표하는 방식</a:t>
            </a:r>
            <a:endParaRPr lang="en-US" altLang="ko-KR" b="0" dirty="0"/>
          </a:p>
        </p:txBody>
      </p:sp>
      <p:sp>
        <p:nvSpPr>
          <p:cNvPr id="5" name="직사각형 4"/>
          <p:cNvSpPr/>
          <p:nvPr/>
        </p:nvSpPr>
        <p:spPr>
          <a:xfrm>
            <a:off x="0" y="6600164"/>
            <a:ext cx="2839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출처 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: https://teddylee777.github.io/machine-learning</a:t>
            </a:r>
            <a:endParaRPr lang="ko-KR" altLang="en-US" sz="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460" y="2735258"/>
            <a:ext cx="2613232" cy="18702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347" y="2633301"/>
            <a:ext cx="2357312" cy="193055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166059" y="4696070"/>
            <a:ext cx="25798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고도 M" panose="02000503000000020004" pitchFamily="2" charset="-127"/>
                <a:ea typeface="고도 M" panose="02000503000000020004" pitchFamily="2" charset="-127"/>
              </a:rPr>
              <a:t>Hard Voting</a:t>
            </a:r>
          </a:p>
          <a:p>
            <a:r>
              <a:rPr lang="en-US" altLang="ko-KR" sz="1400" dirty="0"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1400" dirty="0">
                <a:latin typeface="고도 M" panose="02000503000000020004" pitchFamily="2" charset="-127"/>
                <a:ea typeface="고도 M" panose="02000503000000020004" pitchFamily="2" charset="-127"/>
              </a:rPr>
              <a:t>다수결에 따른 투표</a:t>
            </a:r>
            <a:endParaRPr lang="en-US" altLang="ko-KR" sz="1400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en-US" altLang="ko-KR" sz="1400" dirty="0"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400" dirty="0">
                <a:latin typeface="고도 M" panose="02000503000000020004" pitchFamily="2" charset="-127"/>
                <a:ea typeface="고도 M" panose="02000503000000020004" pitchFamily="2" charset="-127"/>
              </a:rPr>
              <a:t>여기서는 </a:t>
            </a:r>
            <a:r>
              <a:rPr lang="en-US" altLang="ko-KR" sz="1400" dirty="0"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1400" dirty="0">
                <a:latin typeface="고도 M" panose="02000503000000020004" pitchFamily="2" charset="-127"/>
                <a:ea typeface="고도 M" panose="02000503000000020004" pitchFamily="2" charset="-127"/>
              </a:rPr>
              <a:t>을 </a:t>
            </a:r>
            <a:r>
              <a:rPr lang="ko-KR" altLang="en-US" sz="1400" dirty="0" err="1">
                <a:latin typeface="고도 M" panose="02000503000000020004" pitchFamily="2" charset="-127"/>
                <a:ea typeface="고도 M" panose="02000503000000020004" pitchFamily="2" charset="-127"/>
              </a:rPr>
              <a:t>최종값으로</a:t>
            </a:r>
            <a:r>
              <a:rPr lang="ko-KR" altLang="en-US" sz="1400" dirty="0">
                <a:latin typeface="고도 M" panose="02000503000000020004" pitchFamily="2" charset="-127"/>
                <a:ea typeface="고도 M" panose="02000503000000020004" pitchFamily="2" charset="-127"/>
              </a:rPr>
              <a:t> 예측</a:t>
            </a:r>
            <a:r>
              <a:rPr lang="en-US" altLang="ko-KR" sz="1400" dirty="0"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855891" y="4680861"/>
            <a:ext cx="25402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고도 M" panose="02000503000000020004" pitchFamily="2" charset="-127"/>
                <a:ea typeface="고도 M" panose="02000503000000020004" pitchFamily="2" charset="-127"/>
              </a:rPr>
              <a:t>Soft Voting</a:t>
            </a:r>
          </a:p>
          <a:p>
            <a:r>
              <a:rPr lang="en-US" altLang="ko-KR" sz="1400" dirty="0">
                <a:latin typeface="고도 M" panose="02000503000000020004" pitchFamily="2" charset="-127"/>
                <a:ea typeface="고도 M" panose="02000503000000020004" pitchFamily="2" charset="-127"/>
              </a:rPr>
              <a:t>: </a:t>
            </a:r>
            <a:r>
              <a:rPr lang="ko-KR" altLang="en-US" sz="1400" dirty="0">
                <a:latin typeface="고도 M" panose="02000503000000020004" pitchFamily="2" charset="-127"/>
                <a:ea typeface="고도 M" panose="02000503000000020004" pitchFamily="2" charset="-127"/>
              </a:rPr>
              <a:t>각각 </a:t>
            </a:r>
            <a:r>
              <a:rPr lang="ko-KR" altLang="en-US" sz="1400" dirty="0">
                <a:solidFill>
                  <a:srgbClr val="3D3DC3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확률</a:t>
            </a:r>
            <a:r>
              <a:rPr lang="ko-KR" altLang="en-US" sz="1400" dirty="0">
                <a:latin typeface="고도 M" panose="02000503000000020004" pitchFamily="2" charset="-127"/>
                <a:ea typeface="고도 M" panose="02000503000000020004" pitchFamily="2" charset="-127"/>
              </a:rPr>
              <a:t>의 평균값을 계산 후 가장 확률이 높은 값을 </a:t>
            </a:r>
            <a:r>
              <a:rPr lang="ko-KR" altLang="en-US" sz="1400" dirty="0" err="1">
                <a:latin typeface="고도 M" panose="02000503000000020004" pitchFamily="2" charset="-127"/>
                <a:ea typeface="고도 M" panose="02000503000000020004" pitchFamily="2" charset="-127"/>
              </a:rPr>
              <a:t>최종값을</a:t>
            </a:r>
            <a:r>
              <a:rPr lang="ko-KR" altLang="en-US" sz="1400" dirty="0">
                <a:latin typeface="고도 M" panose="02000503000000020004" pitchFamily="2" charset="-127"/>
                <a:ea typeface="고도 M" panose="02000503000000020004" pitchFamily="2" charset="-127"/>
              </a:rPr>
              <a:t> 예측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16520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Modeling-  Ensemble modeling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351624"/>
            <a:ext cx="10515600" cy="49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/>
              <a:t> voting : </a:t>
            </a:r>
            <a:r>
              <a:rPr lang="ko-KR" altLang="en-US" b="0" dirty="0"/>
              <a:t>서로 다른 알고리즘들이 도출해낸 결과물에 대해 최종 투표하는 방식</a:t>
            </a:r>
            <a:endParaRPr lang="en-US" altLang="ko-KR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287" y="2706061"/>
            <a:ext cx="7591425" cy="11239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6600164"/>
            <a:ext cx="2839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고도 M" panose="02000503000000020004" pitchFamily="2" charset="-127"/>
                <a:ea typeface="고도 M" panose="02000503000000020004" pitchFamily="2" charset="-127"/>
              </a:rPr>
              <a:t>출처 </a:t>
            </a:r>
            <a:r>
              <a:rPr lang="en-US" altLang="ko-KR" sz="800" dirty="0">
                <a:latin typeface="고도 M" panose="02000503000000020004" pitchFamily="2" charset="-127"/>
                <a:ea typeface="고도 M" panose="02000503000000020004" pitchFamily="2" charset="-127"/>
              </a:rPr>
              <a:t>: https://teddylee777.github.io/machine-learning</a:t>
            </a:r>
            <a:endParaRPr lang="ko-KR" altLang="en-US" sz="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287" y="4557781"/>
            <a:ext cx="6546925" cy="140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3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</a:t>
            </a:r>
            <a:r>
              <a:rPr lang="en-US" altLang="ko-KR" dirty="0"/>
              <a:t>– </a:t>
            </a:r>
            <a:r>
              <a:rPr lang="en-US" altLang="ko-KR" dirty="0" err="1"/>
              <a:t>SibSp</a:t>
            </a:r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838200" y="1199224"/>
            <a:ext cx="10515600" cy="4956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0" dirty="0"/>
              <a:t> Sibling(</a:t>
            </a:r>
            <a:r>
              <a:rPr lang="ko-KR" altLang="en-US" b="0" dirty="0"/>
              <a:t>형제자매</a:t>
            </a:r>
            <a:r>
              <a:rPr lang="en-US" altLang="ko-KR" b="0" dirty="0"/>
              <a:t>)</a:t>
            </a:r>
            <a:r>
              <a:rPr lang="ko-KR" altLang="en-US" b="0" dirty="0"/>
              <a:t>와 </a:t>
            </a:r>
            <a:r>
              <a:rPr lang="en-US" altLang="ko-KR" b="0" dirty="0"/>
              <a:t>Spouse(</a:t>
            </a:r>
            <a:r>
              <a:rPr lang="ko-KR" altLang="en-US" b="0" dirty="0"/>
              <a:t>배우자</a:t>
            </a:r>
            <a:r>
              <a:rPr lang="en-US" altLang="ko-KR" b="0" dirty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056" y="3375080"/>
            <a:ext cx="1258939" cy="19303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511" y="2608279"/>
            <a:ext cx="4030526" cy="7892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947" y="2576465"/>
            <a:ext cx="4239866" cy="7844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0696" y="3421787"/>
            <a:ext cx="1317250" cy="188366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972650" y="5305454"/>
            <a:ext cx="2935419" cy="388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고도 M" panose="02000503000000020004" pitchFamily="2" charset="-127"/>
                <a:ea typeface="고도 M" panose="02000503000000020004" pitchFamily="2" charset="-127"/>
              </a:rPr>
              <a:t>형제자매</a:t>
            </a:r>
            <a:r>
              <a:rPr lang="en-US" altLang="ko-KR" sz="1400" dirty="0">
                <a:latin typeface="고도 M" panose="02000503000000020004" pitchFamily="2" charset="-127"/>
                <a:ea typeface="고도 M" panose="02000503000000020004" pitchFamily="2" charset="-127"/>
              </a:rPr>
              <a:t>/</a:t>
            </a:r>
            <a:r>
              <a:rPr lang="ko-KR" altLang="en-US" sz="1400" dirty="0">
                <a:latin typeface="고도 M" panose="02000503000000020004" pitchFamily="2" charset="-127"/>
                <a:ea typeface="고도 M" panose="02000503000000020004" pitchFamily="2" charset="-127"/>
              </a:rPr>
              <a:t>배우자 수에 따른 생존 여부</a:t>
            </a:r>
            <a:endParaRPr lang="en-US" altLang="ko-KR" sz="1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717786" y="5305454"/>
            <a:ext cx="27830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고도 M" panose="02000503000000020004" pitchFamily="2" charset="-127"/>
                <a:ea typeface="고도 M" panose="02000503000000020004" pitchFamily="2" charset="-127"/>
              </a:rPr>
              <a:t>형제자매</a:t>
            </a:r>
            <a:r>
              <a:rPr lang="en-US" altLang="ko-KR" sz="1400" dirty="0">
                <a:latin typeface="고도 M" panose="02000503000000020004" pitchFamily="2" charset="-127"/>
                <a:ea typeface="고도 M" panose="02000503000000020004" pitchFamily="2" charset="-127"/>
              </a:rPr>
              <a:t>/</a:t>
            </a:r>
            <a:r>
              <a:rPr lang="ko-KR" altLang="en-US" sz="1400" dirty="0">
                <a:latin typeface="고도 M" panose="02000503000000020004" pitchFamily="2" charset="-127"/>
                <a:ea typeface="고도 M" panose="02000503000000020004" pitchFamily="2" charset="-127"/>
              </a:rPr>
              <a:t>배우자 수에 따른 </a:t>
            </a:r>
            <a:r>
              <a:rPr lang="en-US" altLang="ko-KR" sz="1400" dirty="0" err="1">
                <a:latin typeface="고도 M" panose="02000503000000020004" pitchFamily="2" charset="-127"/>
                <a:ea typeface="고도 M" panose="02000503000000020004" pitchFamily="2" charset="-127"/>
              </a:rPr>
              <a:t>Pclass</a:t>
            </a:r>
            <a:endParaRPr lang="en-US" altLang="ko-KR" sz="140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411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</a:t>
            </a:r>
            <a:r>
              <a:rPr lang="en-US" altLang="ko-KR" dirty="0"/>
              <a:t>– </a:t>
            </a:r>
            <a:r>
              <a:rPr lang="en-US" altLang="ko-KR" dirty="0" err="1"/>
              <a:t>SibSp</a:t>
            </a:r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838200" y="1199224"/>
            <a:ext cx="10515600" cy="4956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0" dirty="0"/>
              <a:t> Sibling(</a:t>
            </a:r>
            <a:r>
              <a:rPr lang="ko-KR" altLang="en-US" b="0" dirty="0"/>
              <a:t>형제자매</a:t>
            </a:r>
            <a:r>
              <a:rPr lang="en-US" altLang="ko-KR" b="0" dirty="0"/>
              <a:t>)</a:t>
            </a:r>
            <a:r>
              <a:rPr lang="ko-KR" altLang="en-US" b="0" dirty="0"/>
              <a:t>와 </a:t>
            </a:r>
            <a:r>
              <a:rPr lang="en-US" altLang="ko-KR" b="0" dirty="0"/>
              <a:t>Spouse(</a:t>
            </a:r>
            <a:r>
              <a:rPr lang="ko-KR" altLang="en-US" b="0" dirty="0"/>
              <a:t>배우자</a:t>
            </a:r>
            <a:r>
              <a:rPr lang="en-US" altLang="ko-KR" b="0" dirty="0"/>
              <a:t>)</a:t>
            </a:r>
            <a:r>
              <a:rPr lang="ko-KR" altLang="en-US" b="0" dirty="0"/>
              <a:t>에 따른 생존율</a:t>
            </a:r>
            <a:endParaRPr lang="en-US" altLang="ko-KR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21" y="3844063"/>
            <a:ext cx="5269344" cy="20200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532" y="2398407"/>
            <a:ext cx="3630119" cy="125313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771911" y="2834845"/>
            <a:ext cx="48851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가족 없이 혼자 탑승한 사람의 생존율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: 34.5%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형제자매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/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배우자 수가 증가하면 생존율이 감소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형제자매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/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배우자 수가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5-8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명이면 생존율이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    -&gt;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아마 이 이유는 </a:t>
            </a:r>
            <a:r>
              <a:rPr lang="en-US" altLang="ko-KR" dirty="0" err="1">
                <a:latin typeface="고도 M" panose="02000503000000020004" pitchFamily="2" charset="-127"/>
                <a:ea typeface="고도 M" panose="02000503000000020004" pitchFamily="2" charset="-127"/>
              </a:rPr>
              <a:t>Pclass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에 있을 것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    crosstab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을 보면 가족이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4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명 이상인 사람들은 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   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모두 </a:t>
            </a:r>
            <a:r>
              <a:rPr lang="en-US" altLang="ko-KR" dirty="0">
                <a:latin typeface="고도 M" panose="02000503000000020004" pitchFamily="2" charset="-127"/>
                <a:ea typeface="고도 M" panose="02000503000000020004" pitchFamily="2" charset="-127"/>
              </a:rPr>
              <a:t>Pclass3</a:t>
            </a:r>
            <a:r>
              <a:rPr lang="ko-KR" altLang="en-US" dirty="0">
                <a:latin typeface="고도 M" panose="02000503000000020004" pitchFamily="2" charset="-127"/>
                <a:ea typeface="고도 M" panose="02000503000000020004" pitchFamily="2" charset="-127"/>
              </a:rPr>
              <a:t>에 탑승했음</a:t>
            </a:r>
            <a:endParaRPr lang="en-US" altLang="ko-KR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647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</a:t>
            </a:r>
            <a:r>
              <a:rPr lang="en-US" altLang="ko-KR" dirty="0"/>
              <a:t>– Fare(</a:t>
            </a:r>
            <a:r>
              <a:rPr lang="ko-KR" altLang="en-US" dirty="0"/>
              <a:t>요금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838200" y="1199224"/>
            <a:ext cx="10515600" cy="4956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0" dirty="0"/>
              <a:t> </a:t>
            </a:r>
            <a:r>
              <a:rPr lang="en-US" altLang="ko-KR" b="0" dirty="0" err="1"/>
              <a:t>Pclass</a:t>
            </a:r>
            <a:r>
              <a:rPr lang="ko-KR" altLang="en-US" b="0" dirty="0"/>
              <a:t>별 요금</a:t>
            </a:r>
            <a:endParaRPr lang="en-US" altLang="ko-KR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634" y="2072981"/>
            <a:ext cx="4969685" cy="15201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351" y="3700745"/>
            <a:ext cx="6156250" cy="234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6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2596</Words>
  <Application>Microsoft Office PowerPoint</Application>
  <PresentationFormat>와이드스크린</PresentationFormat>
  <Paragraphs>388</Paragraphs>
  <Slides>62</Slides>
  <Notes>58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62</vt:i4>
      </vt:variant>
    </vt:vector>
  </HeadingPairs>
  <TitlesOfParts>
    <vt:vector size="69" baseType="lpstr">
      <vt:lpstr>고도 M</vt:lpstr>
      <vt:lpstr>맑은 고딕</vt:lpstr>
      <vt:lpstr>Arial</vt:lpstr>
      <vt:lpstr>Symbol</vt:lpstr>
      <vt:lpstr>Wingdings</vt:lpstr>
      <vt:lpstr>Office 테마</vt:lpstr>
      <vt:lpstr>2_디자인 사용자 지정</vt:lpstr>
      <vt:lpstr>Kaggle 분석 - Tatanic(2),(3)</vt:lpstr>
      <vt:lpstr>목차</vt:lpstr>
      <vt:lpstr>1. EDA To Prediction(DieTanic)</vt:lpstr>
      <vt:lpstr>데이터 분석 – Pclass &amp; Sex</vt:lpstr>
      <vt:lpstr>데이터 분석 – Age(나이)</vt:lpstr>
      <vt:lpstr>데이터 분석 – Embarked(탑승 항구)</vt:lpstr>
      <vt:lpstr>데이터 분석 – SibSp</vt:lpstr>
      <vt:lpstr>데이터 분석 – SibSp</vt:lpstr>
      <vt:lpstr>데이터 분석 – Fare(요금)</vt:lpstr>
      <vt:lpstr>데이터 분석 – feature간 상관관계</vt:lpstr>
      <vt:lpstr>데이터 분석 – feature간 상관관계</vt:lpstr>
      <vt:lpstr>Feature Engineering - Age_band</vt:lpstr>
      <vt:lpstr>Feature Engineering - Fare_Range</vt:lpstr>
      <vt:lpstr>Feature Engineering - Fare_Cat</vt:lpstr>
      <vt:lpstr>Feature engineering – Drop Columns</vt:lpstr>
      <vt:lpstr>Predictive Modeling</vt:lpstr>
      <vt:lpstr>Predictive Modeling</vt:lpstr>
      <vt:lpstr>Predictive Modeling - SVM</vt:lpstr>
      <vt:lpstr>Predictive Modeling - SVM</vt:lpstr>
      <vt:lpstr>Predictive Modeling - SVM</vt:lpstr>
      <vt:lpstr>Predictive Modeling - SVM</vt:lpstr>
      <vt:lpstr>Predictive Modeling - SVM</vt:lpstr>
      <vt:lpstr>Predictive Modeling - SVM</vt:lpstr>
      <vt:lpstr>Predictive Modeling - SVM</vt:lpstr>
      <vt:lpstr>Predictive Modeling - SVM</vt:lpstr>
      <vt:lpstr>Predictive Modeling - SVM</vt:lpstr>
      <vt:lpstr>Predictive Modeling - SVM</vt:lpstr>
      <vt:lpstr>Predictive Modeling - SVM</vt:lpstr>
      <vt:lpstr>Predictive Modeling - SVM</vt:lpstr>
      <vt:lpstr>Predictive Modeling - SVM</vt:lpstr>
      <vt:lpstr>Predictive Modeling -SVM</vt:lpstr>
      <vt:lpstr>Predictive Modeling -SVM</vt:lpstr>
      <vt:lpstr>2. Titanic Top 4% with ensemble modeling</vt:lpstr>
      <vt:lpstr>Check data </vt:lpstr>
      <vt:lpstr>Check data </vt:lpstr>
      <vt:lpstr>joining train and test set</vt:lpstr>
      <vt:lpstr>데이터 분석 - Numerical values</vt:lpstr>
      <vt:lpstr>데이터 분석 - Numerical values</vt:lpstr>
      <vt:lpstr>데이터 분석 - Numerical values</vt:lpstr>
      <vt:lpstr> Filling missing Values</vt:lpstr>
      <vt:lpstr> Filling missing Values</vt:lpstr>
      <vt:lpstr> Filling missing Values</vt:lpstr>
      <vt:lpstr> Filling missing Values</vt:lpstr>
      <vt:lpstr> Feature engineering – Cabin</vt:lpstr>
      <vt:lpstr> Feature engineering – Cabin</vt:lpstr>
      <vt:lpstr> Feature engineering – Cabin</vt:lpstr>
      <vt:lpstr> Feature engineering – Ticket</vt:lpstr>
      <vt:lpstr>최종 data</vt:lpstr>
      <vt:lpstr>Modeling</vt:lpstr>
      <vt:lpstr>Modeling</vt:lpstr>
      <vt:lpstr>Modeling</vt:lpstr>
      <vt:lpstr>Modeling</vt:lpstr>
      <vt:lpstr>Modeling - Hyperparameter tunning</vt:lpstr>
      <vt:lpstr>Modeling - Hyperparameter tunning</vt:lpstr>
      <vt:lpstr>Hyperparameter tunning – Grid Search</vt:lpstr>
      <vt:lpstr>Modeling- Hyperparameter tunning</vt:lpstr>
      <vt:lpstr>Modeling- Hyperparameter tunning</vt:lpstr>
      <vt:lpstr>Modeling-  Plot learning curves</vt:lpstr>
      <vt:lpstr>Modeling-  Plot learning curves</vt:lpstr>
      <vt:lpstr>Modeling-  Ensemble modeling</vt:lpstr>
      <vt:lpstr>Modeling-  Ensemble modeling</vt:lpstr>
      <vt:lpstr>Modeling-  Ensemble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허태성</dc:creator>
  <cp:lastModifiedBy>송민섭</cp:lastModifiedBy>
  <cp:revision>218</cp:revision>
  <dcterms:created xsi:type="dcterms:W3CDTF">2021-03-02T11:56:27Z</dcterms:created>
  <dcterms:modified xsi:type="dcterms:W3CDTF">2022-12-29T07:03:32Z</dcterms:modified>
</cp:coreProperties>
</file>