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64100" cy="42799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1pPr>
    <a:lvl2pPr marL="0" marR="0" indent="1610473"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2pPr>
    <a:lvl3pPr marL="0" marR="0" indent="3220947"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3pPr>
    <a:lvl4pPr marL="0" marR="0" indent="483142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4pPr>
    <a:lvl5pPr marL="0" marR="0" indent="6441894"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5pPr>
    <a:lvl6pPr marL="0" marR="0" indent="8052368"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6pPr>
    <a:lvl7pPr marL="0" marR="0" indent="9662842"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7pPr>
    <a:lvl8pPr marL="0" marR="0" indent="11273315"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8pPr>
    <a:lvl9pPr marL="0" marR="0" indent="1288379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3DAEE"/>
          </a:solidFill>
        </a:fill>
      </a:tcStyle>
    </a:wholeTbl>
    <a:band2H>
      <a:tcTxStyle/>
      <a:tcStyle>
        <a:tcBdr/>
        <a:fill>
          <a:solidFill>
            <a:srgbClr val="EAEDF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p:scale>
          <a:sx n="90" d="100"/>
          <a:sy n="90" d="100"/>
        </p:scale>
        <p:origin x="-98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 name="Shape 53"/>
          <p:cNvSpPr>
            <a:spLocks noGrp="1" noRot="1" noChangeAspect="1"/>
          </p:cNvSpPr>
          <p:nvPr>
            <p:ph type="sldImg"/>
          </p:nvPr>
        </p:nvSpPr>
        <p:spPr>
          <a:xfrm>
            <a:off x="1143000" y="685800"/>
            <a:ext cx="4572000" cy="3429000"/>
          </a:xfrm>
          <a:prstGeom prst="rect">
            <a:avLst/>
          </a:prstGeom>
        </p:spPr>
        <p:txBody>
          <a:bodyPr/>
          <a:lstStyle/>
          <a:p>
            <a:endParaRPr/>
          </a:p>
        </p:txBody>
      </p:sp>
      <p:sp>
        <p:nvSpPr>
          <p:cNvPr id="54" name="Shape 5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220947" latinLnBrk="0">
      <a:defRPr sz="4200">
        <a:latin typeface="+mj-lt"/>
        <a:ea typeface="+mj-ea"/>
        <a:cs typeface="+mj-cs"/>
        <a:sym typeface="Calibri"/>
      </a:defRPr>
    </a:lvl1pPr>
    <a:lvl2pPr indent="228600" defTabSz="3220947" latinLnBrk="0">
      <a:defRPr sz="4200">
        <a:latin typeface="+mj-lt"/>
        <a:ea typeface="+mj-ea"/>
        <a:cs typeface="+mj-cs"/>
        <a:sym typeface="Calibri"/>
      </a:defRPr>
    </a:lvl2pPr>
    <a:lvl3pPr indent="457200" defTabSz="3220947" latinLnBrk="0">
      <a:defRPr sz="4200">
        <a:latin typeface="+mj-lt"/>
        <a:ea typeface="+mj-ea"/>
        <a:cs typeface="+mj-cs"/>
        <a:sym typeface="Calibri"/>
      </a:defRPr>
    </a:lvl3pPr>
    <a:lvl4pPr indent="685800" defTabSz="3220947" latinLnBrk="0">
      <a:defRPr sz="4200">
        <a:latin typeface="+mj-lt"/>
        <a:ea typeface="+mj-ea"/>
        <a:cs typeface="+mj-cs"/>
        <a:sym typeface="Calibri"/>
      </a:defRPr>
    </a:lvl4pPr>
    <a:lvl5pPr indent="914400" defTabSz="3220947" latinLnBrk="0">
      <a:defRPr sz="4200">
        <a:latin typeface="+mj-lt"/>
        <a:ea typeface="+mj-ea"/>
        <a:cs typeface="+mj-cs"/>
        <a:sym typeface="Calibri"/>
      </a:defRPr>
    </a:lvl5pPr>
    <a:lvl6pPr indent="1143000" defTabSz="3220947" latinLnBrk="0">
      <a:defRPr sz="4200">
        <a:latin typeface="+mj-lt"/>
        <a:ea typeface="+mj-ea"/>
        <a:cs typeface="+mj-cs"/>
        <a:sym typeface="Calibri"/>
      </a:defRPr>
    </a:lvl6pPr>
    <a:lvl7pPr indent="1371600" defTabSz="3220947" latinLnBrk="0">
      <a:defRPr sz="4200">
        <a:latin typeface="+mj-lt"/>
        <a:ea typeface="+mj-ea"/>
        <a:cs typeface="+mj-cs"/>
        <a:sym typeface="Calibri"/>
      </a:defRPr>
    </a:lvl7pPr>
    <a:lvl8pPr indent="1600200" defTabSz="3220947" latinLnBrk="0">
      <a:defRPr sz="4200">
        <a:latin typeface="+mj-lt"/>
        <a:ea typeface="+mj-ea"/>
        <a:cs typeface="+mj-cs"/>
        <a:sym typeface="Calibri"/>
      </a:defRPr>
    </a:lvl8pPr>
    <a:lvl9pPr indent="1828800" defTabSz="3220947" latinLnBrk="0">
      <a:defRPr sz="4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16150" y="685800"/>
            <a:ext cx="24257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0278157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With Guides">
    <p:bg>
      <p:bgPr>
        <a:gradFill flip="none" rotWithShape="1">
          <a:gsLst>
            <a:gs pos="0">
              <a:srgbClr val="FFFFFF"/>
            </a:gs>
            <a:gs pos="100000">
              <a:srgbClr val="E1E8F6"/>
            </a:gs>
          </a:gsLst>
          <a:path path="circle">
            <a:fillToRect l="50000" t="50000" r="50000" b="50000"/>
          </a:path>
        </a:gradFill>
        <a:effectLst/>
      </p:bgPr>
    </p:bg>
    <p:spTree>
      <p:nvGrpSpPr>
        <p:cNvPr id="1" name=""/>
        <p:cNvGrpSpPr/>
        <p:nvPr/>
      </p:nvGrpSpPr>
      <p:grpSpPr>
        <a:xfrm>
          <a:off x="0" y="0"/>
          <a:ext cx="0" cy="0"/>
          <a:chOff x="0" y="0"/>
          <a:chExt cx="0" cy="0"/>
        </a:xfrm>
      </p:grpSpPr>
      <p:sp>
        <p:nvSpPr>
          <p:cNvPr id="16" name="Rectangle 36"/>
          <p:cNvSpPr/>
          <p:nvPr/>
        </p:nvSpPr>
        <p:spPr>
          <a:xfrm>
            <a:off x="-1" y="18332"/>
            <a:ext cx="30275214" cy="5425191"/>
          </a:xfrm>
          <a:prstGeom prst="rect">
            <a:avLst/>
          </a:prstGeom>
          <a:solidFill>
            <a:schemeClr val="accent1"/>
          </a:solidFill>
          <a:ln w="12700">
            <a:miter lim="400000"/>
          </a:ln>
        </p:spPr>
        <p:txBody>
          <a:bodyPr lIns="45719" rIns="45719" anchor="ctr"/>
          <a:lstStyle/>
          <a:p>
            <a:pPr>
              <a:defRPr sz="6000"/>
            </a:pPr>
            <a:endParaRPr/>
          </a:p>
        </p:txBody>
      </p:sp>
      <p:sp>
        <p:nvSpPr>
          <p:cNvPr id="17" name="Text Box 14"/>
          <p:cNvSpPr txBox="1"/>
          <p:nvPr/>
        </p:nvSpPr>
        <p:spPr>
          <a:xfrm>
            <a:off x="965192" y="41769003"/>
            <a:ext cx="3462621" cy="4464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5947" tIns="55947" rIns="55947" bIns="55947">
            <a:spAutoFit/>
          </a:bodyPr>
          <a:lstStyle/>
          <a:p>
            <a:pPr>
              <a:lnSpc>
                <a:spcPct val="65000"/>
              </a:lnSpc>
              <a:spcBef>
                <a:spcPts val="300"/>
              </a:spcBef>
              <a:defRPr sz="600" b="1">
                <a:solidFill>
                  <a:srgbClr val="BFBFBF"/>
                </a:solidFill>
              </a:defRPr>
            </a:pPr>
            <a:r>
              <a:t>RESEARCH POSTER PRESENTATION TEMPLATE © 2019</a:t>
            </a:r>
          </a:p>
          <a:p>
            <a:pPr>
              <a:lnSpc>
                <a:spcPct val="65000"/>
              </a:lnSpc>
              <a:spcBef>
                <a:spcPts val="700"/>
              </a:spcBef>
              <a:defRPr sz="1300" b="1">
                <a:solidFill>
                  <a:srgbClr val="BFBFBF"/>
                </a:solidFill>
              </a:defRPr>
            </a:pPr>
            <a:r>
              <a:t>www.PosterPresentations.com</a:t>
            </a:r>
          </a:p>
        </p:txBody>
      </p:sp>
      <p:sp>
        <p:nvSpPr>
          <p:cNvPr id="18" name="Straight Connector 33"/>
          <p:cNvSpPr/>
          <p:nvPr/>
        </p:nvSpPr>
        <p:spPr>
          <a:xfrm>
            <a:off x="-1" y="5469606"/>
            <a:ext cx="30275214" cy="1"/>
          </a:xfrm>
          <a:prstGeom prst="line">
            <a:avLst/>
          </a:prstGeom>
          <a:ln w="38100">
            <a:solidFill>
              <a:srgbClr val="3864B3"/>
            </a:solidFill>
          </a:ln>
        </p:spPr>
        <p:txBody>
          <a:bodyPr lIns="45719" rIns="45719"/>
          <a:lstStyle/>
          <a:p>
            <a:endParaRPr/>
          </a:p>
        </p:txBody>
      </p:sp>
      <p:sp>
        <p:nvSpPr>
          <p:cNvPr id="19" name="Rounded Rectangle 37"/>
          <p:cNvSpPr/>
          <p:nvPr/>
        </p:nvSpPr>
        <p:spPr>
          <a:xfrm>
            <a:off x="504586" y="6001834"/>
            <a:ext cx="14405214" cy="35527525"/>
          </a:xfrm>
          <a:prstGeom prst="roundRect">
            <a:avLst>
              <a:gd name="adj" fmla="val 1996"/>
            </a:avLst>
          </a:prstGeom>
          <a:gradFill>
            <a:gsLst>
              <a:gs pos="0">
                <a:srgbClr val="F0F4FA"/>
              </a:gs>
              <a:gs pos="100000">
                <a:srgbClr val="FFFFFF"/>
              </a:gs>
            </a:gsLst>
            <a:lin ang="16200000"/>
          </a:gradFill>
          <a:ln w="3175">
            <a:solidFill>
              <a:schemeClr val="accent1">
                <a:alpha val="50000"/>
              </a:schemeClr>
            </a:solidFill>
          </a:ln>
        </p:spPr>
        <p:txBody>
          <a:bodyPr lIns="45719" rIns="45719" anchor="ctr"/>
          <a:lstStyle/>
          <a:p>
            <a:pPr algn="ctr">
              <a:defRPr sz="6000">
                <a:solidFill>
                  <a:srgbClr val="FFFFFF"/>
                </a:solidFill>
              </a:defRPr>
            </a:pPr>
            <a:endParaRPr/>
          </a:p>
        </p:txBody>
      </p:sp>
      <p:sp>
        <p:nvSpPr>
          <p:cNvPr id="20" name="Rounded Rectangle 38"/>
          <p:cNvSpPr/>
          <p:nvPr/>
        </p:nvSpPr>
        <p:spPr>
          <a:xfrm>
            <a:off x="15405100" y="6001834"/>
            <a:ext cx="14401800" cy="35527525"/>
          </a:xfrm>
          <a:prstGeom prst="roundRect">
            <a:avLst>
              <a:gd name="adj" fmla="val 1996"/>
            </a:avLst>
          </a:prstGeom>
          <a:gradFill>
            <a:gsLst>
              <a:gs pos="0">
                <a:srgbClr val="F0F4FA"/>
              </a:gs>
              <a:gs pos="100000">
                <a:srgbClr val="FFFFFF"/>
              </a:gs>
            </a:gsLst>
            <a:lin ang="16200000"/>
          </a:gradFill>
          <a:ln w="3175">
            <a:solidFill>
              <a:schemeClr val="accent1">
                <a:alpha val="50000"/>
              </a:schemeClr>
            </a:solidFill>
          </a:ln>
        </p:spPr>
        <p:txBody>
          <a:bodyPr lIns="45719" rIns="45719" anchor="ctr"/>
          <a:lstStyle/>
          <a:p>
            <a:pPr algn="ctr">
              <a:defRPr sz="6000">
                <a:solidFill>
                  <a:srgbClr val="FFFFFF"/>
                </a:solidFill>
              </a:defRPr>
            </a:pPr>
            <a:endParaRPr/>
          </a:p>
        </p:txBody>
      </p:sp>
      <p:graphicFrame>
        <p:nvGraphicFramePr>
          <p:cNvPr id="21" name="Table 7"/>
          <p:cNvGraphicFramePr/>
          <p:nvPr/>
        </p:nvGraphicFramePr>
        <p:xfrm>
          <a:off x="-13167361" y="34252"/>
          <a:ext cx="12558753" cy="42958253"/>
        </p:xfrm>
        <a:graphic>
          <a:graphicData uri="http://schemas.openxmlformats.org/drawingml/2006/table">
            <a:tbl>
              <a:tblPr firstRow="1" bandRow="1">
                <a:tableStyleId>{4C3C2611-4C71-4FC5-86AE-919BDF0F9419}</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algn="ctr" defTabSz="4388899">
                        <a:defRPr sz="4400" b="0" spc="600">
                          <a:solidFill>
                            <a:srgbClr val="1F3A4E"/>
                          </a:solidFill>
                          <a:latin typeface="Arial Black"/>
                          <a:ea typeface="Arial Black"/>
                          <a:cs typeface="Arial Black"/>
                          <a:sym typeface="Arial Black"/>
                        </a:defRPr>
                      </a:pPr>
                      <a:r>
                        <a:t>QUICK START GUIDE</a:t>
                      </a:r>
                      <a:br/>
                      <a:r>
                        <a:rPr sz="3600" b="1" spc="0">
                          <a:solidFill>
                            <a:srgbClr val="FF0000"/>
                          </a:solidFill>
                          <a:latin typeface="Trebuchet MS"/>
                          <a:ea typeface="Trebuchet MS"/>
                          <a:cs typeface="Trebuchet MS"/>
                          <a:sym typeface="Trebuchet MS"/>
                        </a:rPr>
                        <a:t>(THIS SIDEBAR WILL NOT PRINT)</a:t>
                      </a:r>
                    </a:p>
                  </a:txBody>
                  <a:tcPr marL="137160" marR="137160" marT="137160" marB="137160" horzOverflow="overflow">
                    <a:solidFill>
                      <a:schemeClr val="accent4"/>
                    </a:solidFill>
                  </a:tcPr>
                </a:tc>
                <a:tc hMerge="1">
                  <a:txBody>
                    <a:bodyPr/>
                    <a:lstStyle/>
                    <a:p>
                      <a:endParaRPr lang="en-US"/>
                    </a:p>
                  </a:txBody>
                  <a:tcPr/>
                </a:tc>
                <a:extLst>
                  <a:ext uri="{0D108BD9-81ED-4DB2-BD59-A6C34878D82A}">
                    <a16:rowId xmlns:a16="http://schemas.microsoft.com/office/drawing/2014/main" val="10000"/>
                  </a:ext>
                </a:extLst>
              </a:tr>
              <a:tr h="5089937">
                <a:tc gridSpan="2">
                  <a:txBody>
                    <a:bodyPr/>
                    <a:lstStyle/>
                    <a:p>
                      <a:pPr algn="l" defTabSz="3765639">
                        <a:defRPr sz="2800">
                          <a:solidFill>
                            <a:srgbClr val="D9D9D9"/>
                          </a:solidFill>
                        </a:defRPr>
                      </a:pPr>
                      <a:r>
                        <a:t>This PowerPoint template produces a </a:t>
                      </a:r>
                      <a:r>
                        <a:rPr>
                          <a:solidFill>
                            <a:schemeClr val="accent4"/>
                          </a:solidFill>
                        </a:rPr>
                        <a:t>A0 </a:t>
                      </a:r>
                      <a:r>
                        <a:t>presentation poster. You can use it to create your research poster by placing your title, subtitle, text, tables, charts and photos. </a:t>
                      </a:r>
                    </a:p>
                    <a:p>
                      <a:pPr algn="l" defTabSz="3765639">
                        <a:defRPr sz="2800">
                          <a:solidFill>
                            <a:srgbClr val="D9D9D9"/>
                          </a:solidFill>
                        </a:defRPr>
                      </a:pPr>
                      <a:endParaRPr/>
                    </a:p>
                    <a:p>
                      <a:pPr algn="l" defTabSz="3765639">
                        <a:defRPr sz="2800">
                          <a:solidFill>
                            <a:srgbClr val="D9D9D9"/>
                          </a:solidFill>
                        </a:defRPr>
                      </a:pPr>
                      <a:r>
                        <a:t>We provide a series of online tutorials that will guide you through the poster design process and answer your poster production questions. For complete template tutorials, go online to </a:t>
                      </a:r>
                      <a:r>
                        <a:rPr>
                          <a:solidFill>
                            <a:schemeClr val="accent4"/>
                          </a:solidFill>
                        </a:rPr>
                        <a:t>PosterPresentations.com</a:t>
                      </a:r>
                      <a:r>
                        <a:t> and click on the  </a:t>
                      </a:r>
                      <a:r>
                        <a:rPr>
                          <a:solidFill>
                            <a:schemeClr val="accent4"/>
                          </a:solidFill>
                        </a:rPr>
                        <a:t>HELP DESK</a:t>
                      </a:r>
                      <a:r>
                        <a:t> tab.</a:t>
                      </a:r>
                    </a:p>
                    <a:p>
                      <a:pPr algn="l" defTabSz="3765639">
                        <a:defRPr sz="2800">
                          <a:solidFill>
                            <a:srgbClr val="D9D9D9"/>
                          </a:solidFill>
                        </a:defRPr>
                      </a:pPr>
                      <a:endParaRPr/>
                    </a:p>
                    <a:p>
                      <a:pPr algn="l" defTabSz="3765639">
                        <a:defRPr sz="2800">
                          <a:solidFill>
                            <a:srgbClr val="D9D9D9"/>
                          </a:solidFill>
                        </a:defRPr>
                      </a:pPr>
                      <a:r>
                        <a:t>To print your poster using our same-day professional printing service, go online to </a:t>
                      </a:r>
                      <a:r>
                        <a:rPr>
                          <a:solidFill>
                            <a:schemeClr val="accent4"/>
                          </a:solidFill>
                        </a:rPr>
                        <a:t>PosterPresentations.com</a:t>
                      </a:r>
                      <a:r>
                        <a:t> and click on "</a:t>
                      </a:r>
                      <a:r>
                        <a:rPr>
                          <a:solidFill>
                            <a:schemeClr val="accent4"/>
                          </a:solidFill>
                        </a:rPr>
                        <a:t>Order your poster</a:t>
                      </a:r>
                      <a:r>
                        <a:t>".</a:t>
                      </a:r>
                    </a:p>
                  </a:txBody>
                  <a:tcPr marL="137160" marR="137160" marT="137160" marB="137160" horzOverflow="overflow">
                    <a:solidFill>
                      <a:srgbClr val="010101"/>
                    </a:solidFill>
                  </a:tcPr>
                </a:tc>
                <a:tc hMerge="1">
                  <a:txBody>
                    <a:bodyPr/>
                    <a:lstStyle/>
                    <a:p>
                      <a:endParaRPr lang="en-US"/>
                    </a:p>
                  </a:txBody>
                  <a:tcPr/>
                </a:tc>
                <a:extLst>
                  <a:ext uri="{0D108BD9-81ED-4DB2-BD59-A6C34878D82A}">
                    <a16:rowId xmlns:a16="http://schemas.microsoft.com/office/drawing/2014/main" val="10001"/>
                  </a:ext>
                </a:extLst>
              </a:tr>
              <a:tr h="6071131">
                <a:tc>
                  <a:txBody>
                    <a:bodyPr/>
                    <a:lstStyle/>
                    <a:p>
                      <a:pPr algn="ctr" defTabSz="5381712">
                        <a:defRPr sz="2800">
                          <a:solidFill>
                            <a:srgbClr val="1F3A4E"/>
                          </a:solidFill>
                        </a:defRPr>
                      </a:pPr>
                      <a:endParaRPr/>
                    </a:p>
                    <a:p>
                      <a:pPr algn="ctr" defTabSz="5381712">
                        <a:defRPr sz="2800">
                          <a:solidFill>
                            <a:srgbClr val="1F3A4E"/>
                          </a:solidFill>
                        </a:defRPr>
                      </a:pPr>
                      <a:endParaRPr/>
                    </a:p>
                    <a:p>
                      <a:pPr algn="ctr" defTabSz="5381712">
                        <a:defRPr sz="2800">
                          <a:solidFill>
                            <a:srgbClr val="FFFFFF"/>
                          </a:solidFill>
                        </a:defRPr>
                      </a:pPr>
                      <a:r>
                        <a:t>This is a template for a</a:t>
                      </a:r>
                    </a:p>
                    <a:p>
                      <a:pPr algn="ctr" defTabSz="5381712">
                        <a:defRPr sz="2800">
                          <a:solidFill>
                            <a:srgbClr val="FFFFFF"/>
                          </a:solidFill>
                        </a:defRPr>
                      </a:pPr>
                      <a:r>
                        <a:t>presentation poster </a:t>
                      </a:r>
                      <a:br/>
                      <a:r>
                        <a:rPr sz="4400" b="1">
                          <a:solidFill>
                            <a:schemeClr val="accent4"/>
                          </a:solidFill>
                        </a:rPr>
                        <a:t>A0</a:t>
                      </a:r>
                    </a:p>
                    <a:p>
                      <a:pPr algn="ctr" defTabSz="5381712">
                        <a:defRPr sz="2800">
                          <a:solidFill>
                            <a:schemeClr val="accent4"/>
                          </a:solidFill>
                        </a:defRPr>
                      </a:pPr>
                      <a:r>
                        <a:t>(841mm x 1189mm)</a:t>
                      </a:r>
                    </a:p>
                    <a:p>
                      <a:pPr algn="ctr" defTabSz="5381712">
                        <a:defRPr sz="2800">
                          <a:solidFill>
                            <a:schemeClr val="accent4"/>
                          </a:solidFill>
                        </a:defRPr>
                      </a:pPr>
                      <a:r>
                        <a:t>(33.11 x 46.81 inches)</a:t>
                      </a:r>
                      <a:br/>
                      <a:endParaRPr/>
                    </a:p>
                  </a:txBody>
                  <a:tcPr marL="45720" marR="45720" horzOverflow="overflow">
                    <a:solidFill>
                      <a:srgbClr val="010101"/>
                    </a:solidFill>
                  </a:tcPr>
                </a:tc>
                <a:tc>
                  <a:txBody>
                    <a:bodyPr/>
                    <a:lstStyle/>
                    <a:p>
                      <a:pPr algn="l" defTabSz="4388899">
                        <a:defRPr sz="3200" b="1">
                          <a:solidFill>
                            <a:schemeClr val="accent4"/>
                          </a:solidFill>
                        </a:defRPr>
                      </a:pPr>
                      <a:r>
                        <a:t>Important: Check the template size</a:t>
                      </a:r>
                      <a:br/>
                      <a:r>
                        <a:rPr sz="2800" b="0">
                          <a:solidFill>
                            <a:srgbClr val="D9D9D9"/>
                          </a:solidFill>
                        </a:rPr>
                        <a:t>Before you start working on your poster and to avoid printing problems check that you have downloaded and that you are using the correct size template for your poster presentation.</a:t>
                      </a:r>
                      <a:br>
                        <a:rPr sz="2800" b="0">
                          <a:solidFill>
                            <a:srgbClr val="D9D9D9"/>
                          </a:solidFill>
                        </a:rPr>
                      </a:br>
                      <a:endParaRPr sz="2800" b="0">
                        <a:solidFill>
                          <a:srgbClr val="D9D9D9"/>
                        </a:solidFill>
                      </a:endParaRPr>
                    </a:p>
                  </a:txBody>
                  <a:tcPr marL="137160" marR="137160" marT="137160" marB="137160" horzOverflow="overflow">
                    <a:solidFill>
                      <a:srgbClr val="010101"/>
                    </a:solidFill>
                  </a:tcPr>
                </a:tc>
                <a:extLst>
                  <a:ext uri="{0D108BD9-81ED-4DB2-BD59-A6C34878D82A}">
                    <a16:rowId xmlns:a16="http://schemas.microsoft.com/office/drawing/2014/main" val="10002"/>
                  </a:ext>
                </a:extLst>
              </a:tr>
              <a:tr h="4613954">
                <a:tc>
                  <a:txBody>
                    <a:bodyPr/>
                    <a:lstStyle/>
                    <a:p>
                      <a:pPr algn="l" defTabSz="5381712">
                        <a:defRPr sz="10500"/>
                      </a:pPr>
                      <a:endParaRPr/>
                    </a:p>
                  </a:txBody>
                  <a:tcPr marL="45720" marR="45720" horzOverflow="overflow">
                    <a:blipFill rotWithShape="1">
                      <a:blip r:embed="rId2"/>
                      <a:srcRect/>
                      <a:stretch>
                        <a:fillRect/>
                      </a:stretch>
                    </a:blipFill>
                  </a:tcPr>
                </a:tc>
                <a:tc>
                  <a:txBody>
                    <a:bodyPr/>
                    <a:lstStyle/>
                    <a:p>
                      <a:pPr algn="l" defTabSz="5381712">
                        <a:defRPr sz="3200" b="1">
                          <a:solidFill>
                            <a:schemeClr val="accent4"/>
                          </a:solidFill>
                        </a:defRPr>
                      </a:pPr>
                      <a:r>
                        <a:t>How to </a:t>
                      </a:r>
                      <a:r>
                        <a:rPr sz="4800"/>
                        <a:t>Zoom in </a:t>
                      </a:r>
                      <a:r>
                        <a:t>and </a:t>
                      </a:r>
                      <a:r>
                        <a:rPr sz="2400"/>
                        <a:t>out</a:t>
                      </a:r>
                    </a:p>
                    <a:p>
                      <a:pPr algn="l" defTabSz="5381712">
                        <a:defRPr sz="2800">
                          <a:solidFill>
                            <a:srgbClr val="D9D9D9"/>
                          </a:solidFill>
                        </a:defRPr>
                      </a:pPr>
                      <a:r>
                        <a:t>Use the PowerPoint zoom tool to adjust the screen magnification to view comfortably. PowerPoint provides 2 ways to zoom: </a:t>
                      </a:r>
                      <a:br/>
                      <a:r>
                        <a:rPr>
                          <a:solidFill>
                            <a:schemeClr val="accent4"/>
                          </a:solidFill>
                        </a:rPr>
                        <a:t>1. </a:t>
                      </a:r>
                      <a:r>
                        <a:t>On the top menu bar click on the VIEW tab and then click on ZOOM. Choose the zoom percentage that works best for you. </a:t>
                      </a:r>
                      <a:br/>
                      <a:r>
                        <a:rPr>
                          <a:solidFill>
                            <a:schemeClr val="accent4"/>
                          </a:solidFill>
                        </a:rPr>
                        <a:t>2. </a:t>
                      </a:r>
                      <a:r>
                        <a:t>For better zoom flexibility, use the zoom slider at the bottom right of the window.</a:t>
                      </a:r>
                    </a:p>
                  </a:txBody>
                  <a:tcPr marL="137160" marR="137160" marT="137160" marB="137160" horzOverflow="overflow">
                    <a:solidFill>
                      <a:srgbClr val="010101"/>
                    </a:solidFill>
                  </a:tcPr>
                </a:tc>
                <a:extLst>
                  <a:ext uri="{0D108BD9-81ED-4DB2-BD59-A6C34878D82A}">
                    <a16:rowId xmlns:a16="http://schemas.microsoft.com/office/drawing/2014/main" val="10003"/>
                  </a:ext>
                </a:extLst>
              </a:tr>
              <a:tr h="2820929">
                <a:tc gridSpan="2">
                  <a:txBody>
                    <a:bodyPr/>
                    <a:lstStyle/>
                    <a:p>
                      <a:pPr algn="l" defTabSz="4388899">
                        <a:defRPr sz="3200" b="1">
                          <a:solidFill>
                            <a:schemeClr val="accent4"/>
                          </a:solidFill>
                        </a:defRPr>
                      </a:pPr>
                      <a:r>
                        <a:t>Ruler and Guides</a:t>
                      </a:r>
                      <a:br/>
                      <a:r>
                        <a:rPr sz="2800" b="0">
                          <a:solidFill>
                            <a:srgbClr val="D9D9D9"/>
                          </a:solidFil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45720" marR="45720" horzOverflow="overflow">
                    <a:solidFill>
                      <a:srgbClr val="010101"/>
                    </a:solidFill>
                  </a:tcPr>
                </a:tc>
                <a:tc hMerge="1">
                  <a:txBody>
                    <a:bodyPr/>
                    <a:lstStyle/>
                    <a:p>
                      <a:endParaRPr lang="en-US"/>
                    </a:p>
                  </a:txBody>
                  <a:tcPr/>
                </a:tc>
                <a:extLst>
                  <a:ext uri="{0D108BD9-81ED-4DB2-BD59-A6C34878D82A}">
                    <a16:rowId xmlns:a16="http://schemas.microsoft.com/office/drawing/2014/main" val="10004"/>
                  </a:ext>
                </a:extLst>
              </a:tr>
              <a:tr h="5580535">
                <a:tc>
                  <a:txBody>
                    <a:bodyPr/>
                    <a:lstStyle/>
                    <a:p>
                      <a:pPr algn="l" defTabSz="5381712">
                        <a:defRPr sz="10500"/>
                      </a:pPr>
                      <a:endParaRPr/>
                    </a:p>
                  </a:txBody>
                  <a:tcPr marL="45720" marR="45720" horzOverflow="overflow">
                    <a:blipFill rotWithShape="1">
                      <a:blip r:embed="rId3"/>
                      <a:srcRect/>
                      <a:stretch>
                        <a:fillRect/>
                      </a:stretch>
                    </a:blipFill>
                  </a:tcPr>
                </a:tc>
                <a:tc>
                  <a:txBody>
                    <a:bodyPr/>
                    <a:lstStyle/>
                    <a:p>
                      <a:pPr lvl="1" indent="0" algn="l" defTabSz="114300">
                        <a:defRPr sz="3200" b="1">
                          <a:solidFill>
                            <a:schemeClr val="accent4"/>
                          </a:solidFill>
                        </a:defRPr>
                      </a:pPr>
                      <a:r>
                        <a:t>Headers and text containers</a:t>
                      </a:r>
                      <a:br/>
                      <a:r>
                        <a:rPr sz="2800" b="0">
                          <a:solidFill>
                            <a:srgbClr val="D9D9D9"/>
                          </a:solidFill>
                        </a:rPr>
                        <a:t>Included in this template are commonly used section headers such as Abstract, Objectives, Methods, Results, etc. </a:t>
                      </a:r>
                      <a:br>
                        <a:rPr sz="2800" b="0">
                          <a:solidFill>
                            <a:srgbClr val="D9D9D9"/>
                          </a:solidFill>
                        </a:rPr>
                      </a:br>
                      <a:r>
                        <a:rPr sz="2800" b="0"/>
                        <a:t>-</a:t>
                      </a:r>
                      <a:r>
                        <a:rPr sz="2800" b="0">
                          <a:solidFill>
                            <a:srgbClr val="FFFFFF"/>
                          </a:solidFill>
                        </a:rPr>
                        <a:t> </a:t>
                      </a:r>
                      <a:r>
                        <a:rPr sz="2800" b="0">
                          <a:solidFill>
                            <a:srgbClr val="D9D9D9"/>
                          </a:solidFill>
                        </a:rPr>
                        <a:t>Click inside a section header to add its text. </a:t>
                      </a:r>
                      <a:br>
                        <a:rPr sz="2800" b="0">
                          <a:solidFill>
                            <a:srgbClr val="D9D9D9"/>
                          </a:solidFill>
                        </a:rPr>
                      </a:br>
                      <a:r>
                        <a:rPr sz="2800" b="0"/>
                        <a:t>-</a:t>
                      </a:r>
                      <a:r>
                        <a:rPr sz="2800" b="0">
                          <a:solidFill>
                            <a:srgbClr val="FFFFFF"/>
                          </a:solidFill>
                        </a:rPr>
                        <a:t> </a:t>
                      </a:r>
                      <a:r>
                        <a:rPr sz="2800" b="0">
                          <a:solidFill>
                            <a:srgbClr val="D9D9D9"/>
                          </a:solidFill>
                        </a:rPr>
                        <a:t>To add another header, click on edge of the section box so that it is outlined. Copy and paste it. </a:t>
                      </a:r>
                      <a:br>
                        <a:rPr sz="2800" b="0">
                          <a:solidFill>
                            <a:srgbClr val="D9D9D9"/>
                          </a:solidFill>
                        </a:rPr>
                      </a:br>
                      <a:r>
                        <a:rPr sz="2800" b="0"/>
                        <a:t>-</a:t>
                      </a:r>
                      <a:r>
                        <a:rPr sz="2800" b="0">
                          <a:solidFill>
                            <a:srgbClr val="FFFFFF"/>
                          </a:solidFill>
                        </a:rPr>
                        <a:t> </a:t>
                      </a:r>
                      <a:r>
                        <a:rPr sz="2800" b="0">
                          <a:solidFill>
                            <a:srgbClr val="D9D9D9"/>
                          </a:solidFill>
                        </a:rPr>
                        <a:t>To increase its size, click on the white circles and expand to the the desired size.</a:t>
                      </a:r>
                    </a:p>
                  </a:txBody>
                  <a:tcPr marL="137160" marR="137160" marT="137160" marB="137160" horzOverflow="overflow">
                    <a:solidFill>
                      <a:srgbClr val="010101"/>
                    </a:solidFill>
                  </a:tcPr>
                </a:tc>
                <a:extLst>
                  <a:ext uri="{0D108BD9-81ED-4DB2-BD59-A6C34878D82A}">
                    <a16:rowId xmlns:a16="http://schemas.microsoft.com/office/drawing/2014/main" val="10005"/>
                  </a:ext>
                </a:extLst>
              </a:tr>
              <a:tr h="4538017">
                <a:tc gridSpan="2">
                  <a:txBody>
                    <a:bodyPr/>
                    <a:lstStyle/>
                    <a:p>
                      <a:pPr algn="l" defTabSz="5381712">
                        <a:defRPr sz="3200" b="1">
                          <a:solidFill>
                            <a:schemeClr val="accent4"/>
                          </a:solidFill>
                        </a:defRPr>
                      </a:pPr>
                      <a:r>
                        <a:t>Adding content to the poster</a:t>
                      </a:r>
                    </a:p>
                    <a:p>
                      <a:pPr algn="l" defTabSz="5381712">
                        <a:defRPr sz="2800">
                          <a:solidFill>
                            <a:srgbClr val="D9D9D9"/>
                          </a:solidFill>
                        </a:defRPr>
                      </a:pPr>
                      <a: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lgn="l" defTabSz="5381712">
                        <a:buSzPct val="100000"/>
                        <a:buChar char="-"/>
                        <a:defRPr sz="2800">
                          <a:solidFill>
                            <a:srgbClr val="D9D9D9"/>
                          </a:solidFill>
                        </a:defRPr>
                      </a:pPr>
                      <a:r>
                        <a:t>If you run out of room, try to reduce the size of your fonts and/or the size of your graphics. If there is a lot of empty space try to increase your font sizes and the size of your graphics. The font used for references can be smaller.</a:t>
                      </a:r>
                    </a:p>
                  </a:txBody>
                  <a:tcPr marL="45720" marR="45720" horzOverflow="overflow">
                    <a:solidFill>
                      <a:srgbClr val="010101"/>
                    </a:solidFill>
                  </a:tcPr>
                </a:tc>
                <a:tc hMerge="1">
                  <a:txBody>
                    <a:bodyPr/>
                    <a:lstStyle/>
                    <a:p>
                      <a:endParaRPr lang="en-US"/>
                    </a:p>
                  </a:txBody>
                  <a:tcPr/>
                </a:tc>
                <a:extLst>
                  <a:ext uri="{0D108BD9-81ED-4DB2-BD59-A6C34878D82A}">
                    <a16:rowId xmlns:a16="http://schemas.microsoft.com/office/drawing/2014/main" val="10006"/>
                  </a:ext>
                </a:extLst>
              </a:tr>
              <a:tr h="3004905">
                <a:tc gridSpan="2">
                  <a:txBody>
                    <a:bodyPr/>
                    <a:lstStyle/>
                    <a:p>
                      <a:pPr algn="l" defTabSz="1518341">
                        <a:defRPr sz="3200" b="1">
                          <a:solidFill>
                            <a:schemeClr val="accent4"/>
                          </a:solidFill>
                        </a:defRPr>
                      </a:pPr>
                      <a:r>
                        <a:t>Photos</a:t>
                      </a:r>
                    </a:p>
                    <a:p>
                      <a:pPr algn="l" defTabSz="977900">
                        <a:defRPr sz="2800">
                          <a:solidFill>
                            <a:srgbClr val="D9D9D9"/>
                          </a:solidFill>
                        </a:defRPr>
                      </a:pPr>
                      <a: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37160" marR="137160" marT="137160" marB="137160" horzOverflow="overflow">
                    <a:solidFill>
                      <a:srgbClr val="010101"/>
                    </a:solidFill>
                  </a:tcPr>
                </a:tc>
                <a:tc hMerge="1">
                  <a:txBody>
                    <a:bodyPr/>
                    <a:lstStyle/>
                    <a:p>
                      <a:endParaRPr lang="en-US"/>
                    </a:p>
                  </a:txBody>
                  <a:tcPr/>
                </a:tc>
                <a:extLst>
                  <a:ext uri="{0D108BD9-81ED-4DB2-BD59-A6C34878D82A}">
                    <a16:rowId xmlns:a16="http://schemas.microsoft.com/office/drawing/2014/main" val="10007"/>
                  </a:ext>
                </a:extLst>
              </a:tr>
              <a:tr h="2642862">
                <a:tc gridSpan="2">
                  <a:txBody>
                    <a:bodyPr/>
                    <a:lstStyle/>
                    <a:p>
                      <a:pPr algn="l" defTabSz="5381712">
                        <a:defRPr sz="10500"/>
                      </a:pPr>
                      <a:endParaRPr/>
                    </a:p>
                  </a:txBody>
                  <a:tcPr marL="137160" marR="137160" marT="137160" marB="137160" horzOverflow="overflow">
                    <a:blipFill rotWithShape="1">
                      <a:blip r:embed="rId4"/>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3266911">
                <a:tc gridSpan="2">
                  <a:txBody>
                    <a:bodyPr/>
                    <a:lstStyle/>
                    <a:p>
                      <a:pPr algn="l" defTabSz="1518341">
                        <a:defRPr sz="3200" b="1">
                          <a:solidFill>
                            <a:schemeClr val="accent4"/>
                          </a:solidFill>
                        </a:defRPr>
                      </a:pPr>
                      <a:r>
                        <a:t>Quality check your graphics</a:t>
                      </a:r>
                    </a:p>
                    <a:p>
                      <a:pPr algn="l" defTabSz="1518341">
                        <a:defRPr sz="2800">
                          <a:solidFill>
                            <a:srgbClr val="D9D9D9"/>
                          </a:solidFill>
                        </a:defRPr>
                      </a:pPr>
                      <a:r>
                        <a:t>Zoom in and look at your images at 100%-200% magnification. If they look clear, they will print well. </a:t>
                      </a:r>
                    </a:p>
                  </a:txBody>
                  <a:tcPr marL="137160" marR="137160" marT="137160" marB="137160" horzOverflow="overflow">
                    <a:solidFill>
                      <a:srgbClr val="010101"/>
                    </a:solidFill>
                  </a:tcPr>
                </a:tc>
                <a:tc hMerge="1">
                  <a:txBody>
                    <a:bodyPr/>
                    <a:lstStyle/>
                    <a:p>
                      <a:endParaRPr lang="en-US"/>
                    </a:p>
                  </a:txBody>
                  <a:tcPr/>
                </a:tc>
                <a:extLst>
                  <a:ext uri="{0D108BD9-81ED-4DB2-BD59-A6C34878D82A}">
                    <a16:rowId xmlns:a16="http://schemas.microsoft.com/office/drawing/2014/main" val="10009"/>
                  </a:ext>
                </a:extLst>
              </a:tr>
              <a:tr h="3673307">
                <a:tc gridSpan="2">
                  <a:txBody>
                    <a:bodyPr/>
                    <a:lstStyle/>
                    <a:p>
                      <a:pPr algn="l" defTabSz="5381712">
                        <a:defRPr sz="10500"/>
                      </a:pPr>
                      <a:endParaRPr/>
                    </a:p>
                  </a:txBody>
                  <a:tcPr marL="137160" marR="137160" marT="137160" marB="137160" horzOverflow="overflow">
                    <a:blipFill rotWithShape="1">
                      <a:blip r:embed="rId5"/>
                      <a:srcRect/>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22" name="Table 10"/>
          <p:cNvGraphicFramePr/>
          <p:nvPr/>
        </p:nvGraphicFramePr>
        <p:xfrm>
          <a:off x="30776245" y="0"/>
          <a:ext cx="12607943" cy="43197550"/>
        </p:xfrm>
        <a:graphic>
          <a:graphicData uri="http://schemas.openxmlformats.org/drawingml/2006/table">
            <a:tbl>
              <a:tblPr firstRow="1" bandRow="1">
                <a:tableStyleId>{4C3C2611-4C71-4FC5-86AE-919BDF0F9419}</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20001"/>
                    </a:ext>
                  </a:extLst>
                </a:gridCol>
                <a:gridCol w="6174325">
                  <a:extLst>
                    <a:ext uri="{9D8B030D-6E8A-4147-A177-3AD203B41FA5}">
                      <a16:colId xmlns:a16="http://schemas.microsoft.com/office/drawing/2014/main" val="20002"/>
                    </a:ext>
                  </a:extLst>
                </a:gridCol>
              </a:tblGrid>
              <a:tr h="1660717">
                <a:tc gridSpan="3">
                  <a:txBody>
                    <a:bodyPr/>
                    <a:lstStyle/>
                    <a:p>
                      <a:pPr algn="ctr" defTabSz="4388899">
                        <a:defRPr sz="4400" b="0" spc="600">
                          <a:solidFill>
                            <a:srgbClr val="1F3A4E"/>
                          </a:solidFill>
                          <a:latin typeface="Arial Black"/>
                          <a:ea typeface="Arial Black"/>
                          <a:cs typeface="Arial Black"/>
                          <a:sym typeface="Arial Black"/>
                        </a:defRPr>
                      </a:pPr>
                      <a:r>
                        <a:t>QUICK START GUIDE</a:t>
                      </a:r>
                      <a:br/>
                      <a:r>
                        <a:rPr sz="3600" b="1" spc="0">
                          <a:solidFill>
                            <a:srgbClr val="FF0000"/>
                          </a:solidFill>
                          <a:latin typeface="Trebuchet MS"/>
                          <a:ea typeface="Trebuchet MS"/>
                          <a:cs typeface="Trebuchet MS"/>
                          <a:sym typeface="Trebuchet MS"/>
                        </a:rPr>
                        <a:t>(THIS SIDEBAR WILL NOT PRINT)</a:t>
                      </a:r>
                    </a:p>
                  </a:txBody>
                  <a:tcPr marL="137160" marR="137160" marT="137160" marB="137160" horzOverflow="overflow">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defTabSz="5381712">
                        <a:defRPr sz="3200" b="1">
                          <a:solidFill>
                            <a:schemeClr val="accent4"/>
                          </a:solidFill>
                        </a:defRPr>
                      </a:pPr>
                      <a:r>
                        <a:t>How to change the template colors</a:t>
                      </a:r>
                    </a:p>
                    <a:p>
                      <a:pPr algn="l" defTabSz="114300">
                        <a:defRPr sz="2800">
                          <a:solidFill>
                            <a:srgbClr val="D9D9D9"/>
                          </a:solidFill>
                        </a:defRPr>
                      </a:pPr>
                      <a:r>
                        <a:t>You can change the overall template color theme by clicking on the COLORS dropdown menu under the DESIGN tab. You can see a tutorial here: </a:t>
                      </a:r>
                      <a:r>
                        <a:rPr u="sng">
                          <a:solidFill>
                            <a:srgbClr val="0563C1"/>
                          </a:solidFill>
                          <a:uFill>
                            <a:solidFill>
                              <a:srgbClr val="0563C1"/>
                            </a:solidFill>
                          </a:uFill>
                          <a:hlinkClick r:id="rId6"/>
                        </a:rPr>
                        <a:t>https://www.posterpresentations.com/how-to-change-the-research-poster-template-colors.html</a:t>
                      </a:r>
                      <a:endParaRPr>
                        <a:solidFill>
                          <a:schemeClr val="accent4"/>
                        </a:solidFill>
                      </a:endParaRPr>
                    </a:p>
                    <a:p>
                      <a:pPr algn="l" defTabSz="114300">
                        <a:defRPr sz="2800">
                          <a:solidFill>
                            <a:srgbClr val="D9D9D9"/>
                          </a:solidFill>
                        </a:defRPr>
                      </a:pPr>
                      <a:endParaRPr>
                        <a:solidFill>
                          <a:schemeClr val="accent4"/>
                        </a:solidFill>
                      </a:endParaRPr>
                    </a:p>
                    <a:p>
                      <a:pPr algn="l" defTabSz="114300">
                        <a:defRPr sz="2800">
                          <a:solidFill>
                            <a:srgbClr val="D9D9D9"/>
                          </a:solidFill>
                        </a:defRPr>
                      </a:pPr>
                      <a:r>
                        <a:t>You can also manually change the color of individual elements by going to VIEW &gt; SLIDE MASTER. On the left side of your screen select the background master where you can change the template background, column sizes, etc. </a:t>
                      </a:r>
                    </a:p>
                    <a:p>
                      <a:pPr algn="l" defTabSz="114300">
                        <a:defRPr sz="2800">
                          <a:solidFill>
                            <a:srgbClr val="D9D9D9"/>
                          </a:solidFill>
                        </a:defRPr>
                      </a:pPr>
                      <a:endParaRPr/>
                    </a:p>
                    <a:p>
                      <a:pPr algn="l" defTabSz="114300">
                        <a:defRPr sz="2800">
                          <a:solidFill>
                            <a:srgbClr val="D9D9D9"/>
                          </a:solidFill>
                        </a:defRPr>
                      </a:pPr>
                      <a:r>
                        <a:t>After you finish working on the SLIDE MASTER, it is important that you go to VIEW &gt; NORMAL to continue working on your poster. </a:t>
                      </a:r>
                    </a:p>
                  </a:txBody>
                  <a:tcPr marL="137160" marR="137160" marT="137160" marB="137160" horzOverflow="overflow">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pPr algn="l" defTabSz="5381712">
                        <a:defRPr sz="3200" b="1">
                          <a:solidFill>
                            <a:schemeClr val="accent4"/>
                          </a:solidFill>
                        </a:defRPr>
                      </a:pPr>
                      <a:r>
                        <a:t>How to change the column layout configuration</a:t>
                      </a:r>
                    </a:p>
                    <a:p>
                      <a:pPr algn="l" defTabSz="5381712">
                        <a:defRPr sz="2800">
                          <a:solidFill>
                            <a:srgbClr val="D9D9D9"/>
                          </a:solidFill>
                        </a:defRPr>
                      </a:pPr>
                      <a:r>
                        <a:t>You can manually change the configuration on the columns by going to VIEW &gt; SLIDE MASTER. You can delete columns, resize them or modify them as needed for your layout. </a:t>
                      </a:r>
                    </a:p>
                    <a:p>
                      <a:pPr algn="l" defTabSz="3765365">
                        <a:defRPr sz="2800">
                          <a:solidFill>
                            <a:srgbClr val="D9D9D9"/>
                          </a:solidFill>
                        </a:defRPr>
                      </a:pPr>
                      <a:r>
                        <a:t>You can see a tutorial here: </a:t>
                      </a:r>
                      <a:r>
                        <a:rPr u="sng">
                          <a:solidFill>
                            <a:schemeClr val="accent4"/>
                          </a:solidFill>
                        </a:rPr>
                        <a:t>https://www.posterpresentations.com/how-to-change-the-column-configuration.html</a:t>
                      </a:r>
                    </a:p>
                  </a:txBody>
                  <a:tcPr marL="137160" marR="137160" marT="137160" marB="137160" horzOverflow="overflow">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338318">
                <a:tc>
                  <a:txBody>
                    <a:bodyPr/>
                    <a:lstStyle/>
                    <a:p>
                      <a:pPr algn="l" defTabSz="5381712">
                        <a:defRPr sz="10500"/>
                      </a:pPr>
                      <a:endParaRPr/>
                    </a:p>
                  </a:txBody>
                  <a:tcPr marL="137160" marR="137160" marT="137160" marB="137160" horzOverflow="overflow">
                    <a:blipFill rotWithShape="1">
                      <a:blip r:embed="rId7"/>
                      <a:srcRect/>
                      <a:stretch>
                        <a:fillRect/>
                      </a:stretch>
                    </a:blipFill>
                  </a:tcPr>
                </a:tc>
                <a:tc rowSpan="2" gridSpan="2">
                  <a:txBody>
                    <a:bodyPr/>
                    <a:lstStyle/>
                    <a:p>
                      <a:pPr algn="l" defTabSz="1518341">
                        <a:defRPr sz="3200" b="1">
                          <a:solidFill>
                            <a:schemeClr val="accent4"/>
                          </a:solidFill>
                        </a:defRPr>
                      </a:pPr>
                      <a:r>
                        <a:t>How to hide the QUICK START GUIDE bars from the sides of the template</a:t>
                      </a:r>
                    </a:p>
                    <a:p>
                      <a:pPr algn="l" defTabSz="114300">
                        <a:defRPr sz="2800">
                          <a:solidFill>
                            <a:srgbClr val="D9D9D9"/>
                          </a:solidFill>
                        </a:defRPr>
                      </a:pPr>
                      <a:r>
                        <a:t>The Quick Start Guides </a:t>
                      </a:r>
                      <a:r>
                        <a:rPr u="sng"/>
                        <a:t>are outside the template’s printable area</a:t>
                      </a:r>
                      <a:r>
                        <a:t> and they will not be on the printed poster. </a:t>
                      </a:r>
                    </a:p>
                    <a:p>
                      <a:pPr algn="l" defTabSz="114300">
                        <a:defRPr sz="2800">
                          <a:solidFill>
                            <a:srgbClr val="D9D9D9"/>
                          </a:solidFill>
                        </a:defRPr>
                      </a:pPr>
                      <a:endParaRPr/>
                    </a:p>
                    <a:p>
                      <a:pPr algn="l" defTabSz="114300">
                        <a:defRPr sz="2800">
                          <a:solidFill>
                            <a:srgbClr val="D9D9D9"/>
                          </a:solidFill>
                        </a:defRPr>
                      </a:pPr>
                      <a:r>
                        <a:t>If you create a PDF file from your template, the guides will not be included.</a:t>
                      </a:r>
                    </a:p>
                    <a:p>
                      <a:pPr algn="l" defTabSz="114300">
                        <a:defRPr sz="2800">
                          <a:solidFill>
                            <a:srgbClr val="D9D9D9"/>
                          </a:solidFill>
                        </a:defRPr>
                      </a:pPr>
                      <a:endParaRPr/>
                    </a:p>
                    <a:p>
                      <a:pPr algn="l" defTabSz="114300">
                        <a:defRPr sz="2800">
                          <a:solidFill>
                            <a:srgbClr val="D9D9D9"/>
                          </a:solidFill>
                        </a:defRPr>
                      </a:pPr>
                      <a:r>
                        <a:t>To hide the guides click on the </a:t>
                      </a:r>
                      <a:r>
                        <a:rPr b="1"/>
                        <a:t>Home</a:t>
                      </a:r>
                      <a:r>
                        <a:t> tab (top of the screen) and then click on the </a:t>
                      </a:r>
                      <a:r>
                        <a:rPr b="1"/>
                        <a:t>Layout</a:t>
                      </a:r>
                      <a:r>
                        <a:t> button below to see the available layouts. Choose the </a:t>
                      </a:r>
                      <a:r>
                        <a:rPr b="1"/>
                        <a:t>Without Guides </a:t>
                      </a:r>
                      <a:r>
                        <a:t>layout.</a:t>
                      </a:r>
                    </a:p>
                  </a:txBody>
                  <a:tcPr marL="137160" marR="137160" marT="137160" marB="137160" horzOverflow="overflow">
                    <a:solidFill>
                      <a:srgbClr val="010101"/>
                    </a:solidFill>
                  </a:tcPr>
                </a:tc>
                <a:tc rowSpan="2" hMerge="1">
                  <a:txBody>
                    <a:bodyPr/>
                    <a:lstStyle/>
                    <a:p>
                      <a:endParaRPr lang="en-US"/>
                    </a:p>
                  </a:txBody>
                  <a:tcPr/>
                </a:tc>
                <a:extLst>
                  <a:ext uri="{0D108BD9-81ED-4DB2-BD59-A6C34878D82A}">
                    <a16:rowId xmlns:a16="http://schemas.microsoft.com/office/drawing/2014/main" val="10003"/>
                  </a:ext>
                </a:extLst>
              </a:tr>
              <a:tr h="7587261">
                <a:tc>
                  <a:txBody>
                    <a:bodyPr/>
                    <a:lstStyle/>
                    <a:p>
                      <a:pPr algn="l" defTabSz="5381712">
                        <a:defRPr sz="10500"/>
                      </a:pPr>
                      <a:endParaRPr/>
                    </a:p>
                  </a:txBody>
                  <a:tcPr marL="137160" marR="137160" marT="137160" marB="137160" horzOverflow="overflow">
                    <a:solidFill>
                      <a:srgbClr val="010101"/>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r h="6445253">
                <a:tc>
                  <a:txBody>
                    <a:bodyPr/>
                    <a:lstStyle/>
                    <a:p>
                      <a:pPr algn="l" defTabSz="5381712">
                        <a:defRPr sz="3200" b="1">
                          <a:solidFill>
                            <a:schemeClr val="accent4"/>
                          </a:solidFill>
                        </a:defRPr>
                      </a:pPr>
                      <a:r>
                        <a:t>How to preview your poster prior to printing</a:t>
                      </a:r>
                    </a:p>
                    <a:p>
                      <a:pPr algn="l" defTabSz="5381712">
                        <a:defRPr sz="2800">
                          <a:solidFill>
                            <a:srgbClr val="D9D9D9"/>
                          </a:solidFill>
                        </a:defRPr>
                      </a:pPr>
                      <a:r>
                        <a:t>You can preview your poster at any time by pressing the </a:t>
                      </a:r>
                      <a:r>
                        <a:rPr>
                          <a:solidFill>
                            <a:schemeClr val="accent4"/>
                          </a:solidFill>
                        </a:rPr>
                        <a:t>F5 key</a:t>
                      </a:r>
                      <a:r>
                        <a:t> on your keyboard. You will see on the screen what's on your poster and how it should look when printed. Press the </a:t>
                      </a:r>
                      <a:r>
                        <a:rPr>
                          <a:solidFill>
                            <a:schemeClr val="accent4"/>
                          </a:solidFill>
                        </a:rPr>
                        <a:t>ESC key </a:t>
                      </a:r>
                      <a:r>
                        <a:t>to exit Preview.</a:t>
                      </a:r>
                    </a:p>
                  </a:txBody>
                  <a:tcPr marL="137160" marR="137160" marT="137160" marB="137160" horzOverflow="overflow">
                    <a:solidFill>
                      <a:srgbClr val="010101"/>
                    </a:solidFill>
                  </a:tcPr>
                </a:tc>
                <a:tc gridSpan="2">
                  <a:txBody>
                    <a:bodyPr/>
                    <a:lstStyle/>
                    <a:p>
                      <a:pPr algn="l" defTabSz="5381712">
                        <a:defRPr sz="13800" b="1">
                          <a:solidFill>
                            <a:srgbClr val="D9D9D9"/>
                          </a:solidFill>
                        </a:defRPr>
                      </a:pPr>
                      <a:r>
                        <a:t>F5</a:t>
                      </a:r>
                      <a:r>
                        <a:rPr sz="2800" b="0"/>
                        <a:t> </a:t>
                      </a:r>
                    </a:p>
                  </a:txBody>
                  <a:tcPr marL="137160" marR="137160" marT="137160" marB="137160" horzOverflow="overflow">
                    <a:solidFill>
                      <a:srgbClr val="0D0D0D"/>
                    </a:solidFill>
                  </a:tcPr>
                </a:tc>
                <a:tc hMerge="1">
                  <a:txBody>
                    <a:bodyPr/>
                    <a:lstStyle/>
                    <a:p>
                      <a:endParaRPr lang="en-US"/>
                    </a:p>
                  </a:txBody>
                  <a:tcPr/>
                </a:tc>
                <a:extLst>
                  <a:ext uri="{0D108BD9-81ED-4DB2-BD59-A6C34878D82A}">
                    <a16:rowId xmlns:a16="http://schemas.microsoft.com/office/drawing/2014/main" val="10005"/>
                  </a:ext>
                </a:extLst>
              </a:tr>
              <a:tr h="7395530">
                <a:tc gridSpan="3">
                  <a:txBody>
                    <a:bodyPr/>
                    <a:lstStyle/>
                    <a:p>
                      <a:pPr algn="l" defTabSz="1518341">
                        <a:defRPr sz="3200" b="1">
                          <a:solidFill>
                            <a:schemeClr val="accent4"/>
                          </a:solidFill>
                        </a:defRPr>
                      </a:pPr>
                      <a:r>
                        <a:t>How to print your poster</a:t>
                      </a:r>
                    </a:p>
                    <a:p>
                      <a:pPr algn="l" defTabSz="114300">
                        <a:defRPr sz="2800">
                          <a:solidFill>
                            <a:srgbClr val="D9D9D9"/>
                          </a:solidFill>
                        </a:defRPr>
                      </a:pPr>
                      <a:r>
                        <a:t>When you are ready to have your poster printed go online to </a:t>
                      </a:r>
                      <a:r>
                        <a:rPr>
                          <a:solidFill>
                            <a:schemeClr val="accent4"/>
                          </a:solidFill>
                        </a:rPr>
                        <a:t>PosterPresentations.com</a:t>
                      </a:r>
                      <a:r>
                        <a:t> and click on the "</a:t>
                      </a:r>
                      <a:r>
                        <a:rPr>
                          <a:solidFill>
                            <a:schemeClr val="accent4"/>
                          </a:solidFill>
                        </a:rPr>
                        <a:t>Order Your Poster</a:t>
                      </a:r>
                      <a:r>
                        <a:t>" button. You can have your poster printed on professional papers, fabric for easy traveling and a variety of other materials. </a:t>
                      </a:r>
                    </a:p>
                    <a:p>
                      <a:pPr algn="l" defTabSz="114300">
                        <a:defRPr sz="2800">
                          <a:solidFill>
                            <a:srgbClr val="D9D9D9"/>
                          </a:solidFill>
                        </a:defRPr>
                      </a:pPr>
                      <a: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algn="l" defTabSz="114300">
                        <a:defRPr sz="2800">
                          <a:solidFill>
                            <a:srgbClr val="D9D9D9"/>
                          </a:solidFill>
                        </a:defRPr>
                      </a:pPr>
                      <a:br/>
                      <a:r>
                        <a:t>Go to </a:t>
                      </a:r>
                      <a:r>
                        <a:rPr>
                          <a:solidFill>
                            <a:schemeClr val="accent4"/>
                          </a:solidFill>
                        </a:rPr>
                        <a:t>PosterPresentations.com</a:t>
                      </a:r>
                      <a:r>
                        <a:t> for more information.</a:t>
                      </a:r>
                    </a:p>
                  </a:txBody>
                  <a:tcPr marL="137160" marR="137160" marT="137160" marB="137160" horzOverflow="overflow">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458719">
                <a:tc gridSpan="3">
                  <a:txBody>
                    <a:bodyPr/>
                    <a:lstStyle/>
                    <a:p>
                      <a:pPr algn="l" defTabSz="5381712">
                        <a:defRPr sz="10500"/>
                      </a:pPr>
                      <a:endParaRPr/>
                    </a:p>
                  </a:txBody>
                  <a:tcPr marL="137160" marR="137160" marT="137160" marB="137160" horzOverflow="overflow">
                    <a:blipFill rotWithShape="1">
                      <a:blip r:embed="rId8"/>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982842">
                <a:tc gridSpan="2">
                  <a:txBody>
                    <a:bodyPr/>
                    <a:lstStyle/>
                    <a:p>
                      <a:pPr algn="l" defTabSz="5381712">
                        <a:lnSpc>
                          <a:spcPts val="2600"/>
                        </a:lnSpc>
                        <a:defRPr sz="1800"/>
                      </a:pPr>
                      <a:r>
                        <a:rPr sz="2400">
                          <a:solidFill>
                            <a:srgbClr val="D9D9D9"/>
                          </a:solidFill>
                        </a:rPr>
                        <a:t>© 2019 PosterPresentations.com 2117 Fourth Street , STE C        
Berkeley CA 94710 USA</a:t>
                      </a:r>
                    </a:p>
                  </a:txBody>
                  <a:tcPr marL="137160" marR="137160" marT="137160" marB="137160" horzOverflow="overflow">
                    <a:solidFill>
                      <a:srgbClr val="010101"/>
                    </a:solidFill>
                  </a:tcPr>
                </a:tc>
                <a:tc hMerge="1">
                  <a:txBody>
                    <a:bodyPr/>
                    <a:lstStyle/>
                    <a:p>
                      <a:endParaRPr lang="en-US"/>
                    </a:p>
                  </a:txBody>
                  <a:tcPr/>
                </a:tc>
                <a:tc>
                  <a:txBody>
                    <a:bodyPr/>
                    <a:lstStyle/>
                    <a:p>
                      <a:pPr algn="l" defTabSz="4388899">
                        <a:defRPr sz="2800" b="1">
                          <a:solidFill>
                            <a:srgbClr val="D0D0D0"/>
                          </a:solidFill>
                        </a:defRPr>
                      </a:pPr>
                      <a:r>
                        <a:t>For complete tutorials visit:</a:t>
                      </a:r>
                    </a:p>
                    <a:p>
                      <a:pPr algn="l" defTabSz="4388899">
                        <a:defRPr sz="2000" b="1">
                          <a:solidFill>
                            <a:schemeClr val="accent4"/>
                          </a:solidFill>
                        </a:defRPr>
                      </a:pPr>
                      <a:r>
                        <a:t>https://www.posterpresentations.com/helpdesk.html</a:t>
                      </a:r>
                    </a:p>
                  </a:txBody>
                  <a:tcPr marL="137160" marR="137160" marT="137160" marB="137160" horzOverflow="overflow">
                    <a:solidFill>
                      <a:srgbClr val="010101"/>
                    </a:solidFill>
                  </a:tcPr>
                </a:tc>
                <a:extLst>
                  <a:ext uri="{0D108BD9-81ED-4DB2-BD59-A6C34878D82A}">
                    <a16:rowId xmlns:a16="http://schemas.microsoft.com/office/drawing/2014/main" val="10008"/>
                  </a:ext>
                </a:extLst>
              </a:tr>
            </a:tbl>
          </a:graphicData>
        </a:graphic>
      </p:graphicFrame>
      <p:sp>
        <p:nvSpPr>
          <p:cNvPr id="23" name="Body Level One…"/>
          <p:cNvSpPr txBox="1">
            <a:spLocks noGrp="1"/>
          </p:cNvSpPr>
          <p:nvPr>
            <p:ph type="body" sz="quarter" idx="1" hasCustomPrompt="1"/>
          </p:nvPr>
        </p:nvSpPr>
        <p:spPr>
          <a:xfrm>
            <a:off x="5557122" y="1200162"/>
            <a:ext cx="19160967" cy="1015664"/>
          </a:xfrm>
          <a:prstGeom prst="rect">
            <a:avLst/>
          </a:prstGeom>
        </p:spPr>
        <p:txBody>
          <a:bodyPr>
            <a:normAutofit/>
          </a:bodyPr>
          <a:lstStyle>
            <a:lvl1pPr marL="0" indent="0" algn="ctr">
              <a:spcBef>
                <a:spcPts val="1400"/>
              </a:spcBef>
              <a:buSzTx/>
              <a:buFontTx/>
              <a:buNone/>
              <a:defRPr sz="6000" b="1">
                <a:solidFill>
                  <a:srgbClr val="FFFFFF"/>
                </a:solidFill>
              </a:defRPr>
            </a:lvl1pPr>
            <a:lvl2pPr marL="0" indent="0" algn="ctr">
              <a:spcBef>
                <a:spcPts val="1400"/>
              </a:spcBef>
              <a:buSzTx/>
              <a:buFontTx/>
              <a:buNone/>
              <a:defRPr sz="6000" b="1">
                <a:solidFill>
                  <a:srgbClr val="FFFFFF"/>
                </a:solidFill>
              </a:defRPr>
            </a:lvl2pPr>
            <a:lvl3pPr marL="0" indent="0" algn="ctr">
              <a:spcBef>
                <a:spcPts val="1400"/>
              </a:spcBef>
              <a:buSzTx/>
              <a:buFontTx/>
              <a:buNone/>
              <a:defRPr sz="6000" b="1">
                <a:solidFill>
                  <a:srgbClr val="FFFFFF"/>
                </a:solidFill>
              </a:defRPr>
            </a:lvl3pPr>
            <a:lvl4pPr marL="0" indent="0" algn="ctr">
              <a:spcBef>
                <a:spcPts val="1400"/>
              </a:spcBef>
              <a:buSzTx/>
              <a:buFontTx/>
              <a:buNone/>
              <a:defRPr sz="6000" b="1">
                <a:solidFill>
                  <a:srgbClr val="FFFFFF"/>
                </a:solidFill>
              </a:defRPr>
            </a:lvl4pPr>
            <a:lvl5pPr marL="0" indent="0" algn="ctr">
              <a:spcBef>
                <a:spcPts val="1400"/>
              </a:spcBef>
              <a:buSzTx/>
              <a:buFontTx/>
              <a:buNone/>
              <a:defRPr sz="6000" b="1">
                <a:solidFill>
                  <a:srgbClr val="FFFFFF"/>
                </a:solidFill>
              </a:defRPr>
            </a:lvl5pPr>
          </a:lstStyle>
          <a:p>
            <a:r>
              <a:t>Poster presentation title</a:t>
            </a:r>
          </a:p>
          <a:p>
            <a:pPr lvl="1"/>
            <a:endParaRPr/>
          </a:p>
          <a:p>
            <a:pPr lvl="2"/>
            <a:endParaRPr/>
          </a:p>
          <a:p>
            <a:pPr lvl="3"/>
            <a:endParaRPr/>
          </a:p>
          <a:p>
            <a:pPr lvl="4"/>
            <a:endParaRPr/>
          </a:p>
        </p:txBody>
      </p:sp>
      <p:sp>
        <p:nvSpPr>
          <p:cNvPr id="24" name="Text Placeholder 17"/>
          <p:cNvSpPr>
            <a:spLocks noGrp="1"/>
          </p:cNvSpPr>
          <p:nvPr>
            <p:ph type="body" sz="quarter" idx="21" hasCustomPrompt="1"/>
          </p:nvPr>
        </p:nvSpPr>
        <p:spPr>
          <a:xfrm>
            <a:off x="5557123" y="2488358"/>
            <a:ext cx="19160965" cy="769442"/>
          </a:xfrm>
          <a:prstGeom prst="rect">
            <a:avLst/>
          </a:prstGeom>
        </p:spPr>
        <p:txBody>
          <a:bodyPr>
            <a:normAutofit/>
          </a:bodyPr>
          <a:lstStyle>
            <a:lvl1pPr marL="0" indent="0" algn="ctr">
              <a:spcBef>
                <a:spcPts val="1000"/>
              </a:spcBef>
              <a:buSzTx/>
              <a:buFontTx/>
              <a:buNone/>
              <a:defRPr sz="4400" b="1">
                <a:solidFill>
                  <a:srgbClr val="FFFFFF"/>
                </a:solidFill>
              </a:defRPr>
            </a:lvl1pPr>
          </a:lstStyle>
          <a:p>
            <a:r>
              <a:t>List of Authors and co-Authors / collaborators</a:t>
            </a:r>
          </a:p>
        </p:txBody>
      </p:sp>
      <p:sp>
        <p:nvSpPr>
          <p:cNvPr id="25" name="Text Placeholder 17"/>
          <p:cNvSpPr>
            <a:spLocks noGrp="1"/>
          </p:cNvSpPr>
          <p:nvPr>
            <p:ph type="body" sz="quarter" idx="22" hasCustomPrompt="1"/>
          </p:nvPr>
        </p:nvSpPr>
        <p:spPr>
          <a:xfrm>
            <a:off x="5557123" y="3523053"/>
            <a:ext cx="19160965" cy="707887"/>
          </a:xfrm>
          <a:prstGeom prst="rect">
            <a:avLst/>
          </a:prstGeom>
        </p:spPr>
        <p:txBody>
          <a:bodyPr>
            <a:normAutofit/>
          </a:bodyPr>
          <a:lstStyle>
            <a:lvl1pPr marL="0" indent="0" algn="ctr">
              <a:spcBef>
                <a:spcPts val="900"/>
              </a:spcBef>
              <a:buSzTx/>
              <a:buFontTx/>
              <a:buNone/>
              <a:defRPr sz="4000" b="1">
                <a:solidFill>
                  <a:srgbClr val="FFFFFF"/>
                </a:solidFill>
              </a:defRPr>
            </a:lvl1pPr>
          </a:lstStyle>
          <a:p>
            <a:r>
              <a:t>List of affiliated programs, institutions, organizations, schools, etc.</a:t>
            </a:r>
          </a:p>
        </p:txBody>
      </p:sp>
      <p:sp>
        <p:nvSpPr>
          <p:cNvPr id="26" name="Text Placeholder 9"/>
          <p:cNvSpPr>
            <a:spLocks noGrp="1"/>
          </p:cNvSpPr>
          <p:nvPr>
            <p:ph type="body" sz="quarter" idx="23" hasCustomPrompt="1"/>
          </p:nvPr>
        </p:nvSpPr>
        <p:spPr>
          <a:xfrm>
            <a:off x="508000" y="6396227"/>
            <a:ext cx="14381955"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INTRODUCTION or ABSTRACT</a:t>
            </a:r>
          </a:p>
        </p:txBody>
      </p:sp>
      <p:sp>
        <p:nvSpPr>
          <p:cNvPr id="27" name="Text Placeholder 9"/>
          <p:cNvSpPr>
            <a:spLocks noGrp="1"/>
          </p:cNvSpPr>
          <p:nvPr>
            <p:ph type="body" sz="quarter" idx="24" hasCustomPrompt="1"/>
          </p:nvPr>
        </p:nvSpPr>
        <p:spPr>
          <a:xfrm>
            <a:off x="507999" y="14867413"/>
            <a:ext cx="14381955"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OBJECTIVES</a:t>
            </a:r>
          </a:p>
        </p:txBody>
      </p:sp>
      <p:sp>
        <p:nvSpPr>
          <p:cNvPr id="28" name="Text Placeholder 9"/>
          <p:cNvSpPr>
            <a:spLocks noGrp="1"/>
          </p:cNvSpPr>
          <p:nvPr>
            <p:ph type="body" sz="quarter" idx="25" hasCustomPrompt="1"/>
          </p:nvPr>
        </p:nvSpPr>
        <p:spPr>
          <a:xfrm>
            <a:off x="508001" y="27008444"/>
            <a:ext cx="14401802"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MATERIALS &amp; METHODS</a:t>
            </a:r>
          </a:p>
        </p:txBody>
      </p:sp>
      <p:sp>
        <p:nvSpPr>
          <p:cNvPr id="29" name="Text Placeholder 9"/>
          <p:cNvSpPr>
            <a:spLocks noGrp="1"/>
          </p:cNvSpPr>
          <p:nvPr>
            <p:ph type="body" sz="quarter" idx="26" hasCustomPrompt="1"/>
          </p:nvPr>
        </p:nvSpPr>
        <p:spPr>
          <a:xfrm>
            <a:off x="15405100" y="6396227"/>
            <a:ext cx="14401802"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RESULTS</a:t>
            </a:r>
          </a:p>
        </p:txBody>
      </p:sp>
      <p:sp>
        <p:nvSpPr>
          <p:cNvPr id="30" name="Text Placeholder 9"/>
          <p:cNvSpPr>
            <a:spLocks noGrp="1"/>
          </p:cNvSpPr>
          <p:nvPr>
            <p:ph type="body" sz="quarter" idx="27" hasCustomPrompt="1"/>
          </p:nvPr>
        </p:nvSpPr>
        <p:spPr>
          <a:xfrm>
            <a:off x="15405100" y="21001770"/>
            <a:ext cx="14401802"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CONCLUSIONS</a:t>
            </a:r>
          </a:p>
        </p:txBody>
      </p:sp>
      <p:sp>
        <p:nvSpPr>
          <p:cNvPr id="31" name="Text Placeholder 9"/>
          <p:cNvSpPr>
            <a:spLocks noGrp="1"/>
          </p:cNvSpPr>
          <p:nvPr>
            <p:ph type="body" sz="quarter" idx="28" hasCustomPrompt="1"/>
          </p:nvPr>
        </p:nvSpPr>
        <p:spPr>
          <a:xfrm>
            <a:off x="15405100" y="31926627"/>
            <a:ext cx="14401802"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REFERENCES</a:t>
            </a:r>
          </a:p>
        </p:txBody>
      </p:sp>
      <p:sp>
        <p:nvSpPr>
          <p:cNvPr id="32" name="Text Placeholder 9"/>
          <p:cNvSpPr>
            <a:spLocks noGrp="1"/>
          </p:cNvSpPr>
          <p:nvPr>
            <p:ph type="body" sz="quarter" idx="29" hasCustomPrompt="1"/>
          </p:nvPr>
        </p:nvSpPr>
        <p:spPr>
          <a:xfrm>
            <a:off x="15405101" y="38420758"/>
            <a:ext cx="14401801"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ACKNOWLEDGEMENTS or  CONTACT</a:t>
            </a:r>
          </a:p>
        </p:txBody>
      </p:sp>
      <p:sp>
        <p:nvSpPr>
          <p:cNvPr id="33" name="Text Placeholder 13"/>
          <p:cNvSpPr>
            <a:spLocks noGrp="1"/>
          </p:cNvSpPr>
          <p:nvPr>
            <p:ph type="body" sz="quarter" idx="30" hasCustomPrompt="1"/>
          </p:nvPr>
        </p:nvSpPr>
        <p:spPr>
          <a:xfrm>
            <a:off x="15405101" y="39078334"/>
            <a:ext cx="14401799"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4" name="Text Placeholder 13"/>
          <p:cNvSpPr>
            <a:spLocks noGrp="1"/>
          </p:cNvSpPr>
          <p:nvPr>
            <p:ph type="body" sz="quarter" idx="31" hasCustomPrompt="1"/>
          </p:nvPr>
        </p:nvSpPr>
        <p:spPr>
          <a:xfrm>
            <a:off x="15405101" y="32572957"/>
            <a:ext cx="14401799"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5" name="Text Placeholder 13"/>
          <p:cNvSpPr>
            <a:spLocks noGrp="1"/>
          </p:cNvSpPr>
          <p:nvPr>
            <p:ph type="body" sz="quarter" idx="32" hasCustomPrompt="1"/>
          </p:nvPr>
        </p:nvSpPr>
        <p:spPr>
          <a:xfrm>
            <a:off x="15405101" y="21678205"/>
            <a:ext cx="14401799"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6" name="Text Placeholder 13"/>
          <p:cNvSpPr>
            <a:spLocks noGrp="1"/>
          </p:cNvSpPr>
          <p:nvPr>
            <p:ph type="body" sz="quarter" idx="33" hasCustomPrompt="1"/>
          </p:nvPr>
        </p:nvSpPr>
        <p:spPr>
          <a:xfrm>
            <a:off x="15405101" y="7080869"/>
            <a:ext cx="14401799"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7" name="Text Placeholder 13"/>
          <p:cNvSpPr>
            <a:spLocks noGrp="1"/>
          </p:cNvSpPr>
          <p:nvPr>
            <p:ph type="body" sz="quarter" idx="34" hasCustomPrompt="1"/>
          </p:nvPr>
        </p:nvSpPr>
        <p:spPr>
          <a:xfrm>
            <a:off x="488156" y="7080869"/>
            <a:ext cx="14401800"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8" name="Text Placeholder 13"/>
          <p:cNvSpPr>
            <a:spLocks noGrp="1"/>
          </p:cNvSpPr>
          <p:nvPr>
            <p:ph type="body" sz="quarter" idx="35" hasCustomPrompt="1"/>
          </p:nvPr>
        </p:nvSpPr>
        <p:spPr>
          <a:xfrm>
            <a:off x="508004" y="15540248"/>
            <a:ext cx="14401800"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9" name="Text Placeholder 13"/>
          <p:cNvSpPr>
            <a:spLocks noGrp="1"/>
          </p:cNvSpPr>
          <p:nvPr>
            <p:ph type="body" sz="quarter" idx="36" hasCustomPrompt="1"/>
          </p:nvPr>
        </p:nvSpPr>
        <p:spPr>
          <a:xfrm>
            <a:off x="508004" y="27654777"/>
            <a:ext cx="14401800"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Without Guides">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99000">
              <a:srgbClr val="DAE3F3"/>
            </a:gs>
          </a:gsLst>
          <a:lin ang="5400000" scaled="0"/>
        </a:gradFill>
        <a:effectLst/>
      </p:bgPr>
    </p:bg>
    <p:spTree>
      <p:nvGrpSpPr>
        <p:cNvPr id="1" name=""/>
        <p:cNvGrpSpPr/>
        <p:nvPr/>
      </p:nvGrpSpPr>
      <p:grpSpPr>
        <a:xfrm>
          <a:off x="0" y="0"/>
          <a:ext cx="0" cy="0"/>
          <a:chOff x="0" y="0"/>
          <a:chExt cx="0" cy="0"/>
        </a:xfrm>
      </p:grpSpPr>
      <p:sp>
        <p:nvSpPr>
          <p:cNvPr id="2" name="Rectangle 36"/>
          <p:cNvSpPr/>
          <p:nvPr/>
        </p:nvSpPr>
        <p:spPr>
          <a:xfrm>
            <a:off x="-1" y="18332"/>
            <a:ext cx="30275214" cy="5425191"/>
          </a:xfrm>
          <a:prstGeom prst="rect">
            <a:avLst/>
          </a:prstGeom>
          <a:solidFill>
            <a:srgbClr val="4472C4"/>
          </a:solidFill>
          <a:ln w="12700">
            <a:miter lim="400000"/>
          </a:ln>
        </p:spPr>
        <p:txBody>
          <a:bodyPr lIns="45719" rIns="45719" anchor="ctr"/>
          <a:lstStyle/>
          <a:p>
            <a:pPr>
              <a:defRPr sz="6000"/>
            </a:pPr>
            <a:endParaRPr/>
          </a:p>
        </p:txBody>
      </p:sp>
      <p:sp>
        <p:nvSpPr>
          <p:cNvPr id="3" name="Text Box 14"/>
          <p:cNvSpPr txBox="1"/>
          <p:nvPr/>
        </p:nvSpPr>
        <p:spPr>
          <a:xfrm>
            <a:off x="965192" y="41769003"/>
            <a:ext cx="3462621" cy="4464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5947" tIns="55947" rIns="55947" bIns="55947">
            <a:spAutoFit/>
          </a:bodyPr>
          <a:lstStyle/>
          <a:p>
            <a:pPr>
              <a:lnSpc>
                <a:spcPct val="65000"/>
              </a:lnSpc>
              <a:spcBef>
                <a:spcPts val="300"/>
              </a:spcBef>
              <a:defRPr sz="600" b="1">
                <a:solidFill>
                  <a:srgbClr val="BFBFBF"/>
                </a:solidFill>
              </a:defRPr>
            </a:pPr>
            <a:r>
              <a:t>RESEARCH POSTER PRESENTATION TEMPLATE © 2019</a:t>
            </a:r>
          </a:p>
          <a:p>
            <a:pPr>
              <a:lnSpc>
                <a:spcPct val="65000"/>
              </a:lnSpc>
              <a:spcBef>
                <a:spcPts val="700"/>
              </a:spcBef>
              <a:defRPr sz="1300" b="1">
                <a:solidFill>
                  <a:srgbClr val="BFBFBF"/>
                </a:solidFill>
              </a:defRPr>
            </a:pPr>
            <a:r>
              <a:t>www.PosterPresentations.com</a:t>
            </a:r>
          </a:p>
        </p:txBody>
      </p:sp>
      <p:sp>
        <p:nvSpPr>
          <p:cNvPr id="4" name="Straight Connector 33"/>
          <p:cNvSpPr/>
          <p:nvPr/>
        </p:nvSpPr>
        <p:spPr>
          <a:xfrm>
            <a:off x="-1" y="5469606"/>
            <a:ext cx="30275214" cy="1"/>
          </a:xfrm>
          <a:prstGeom prst="line">
            <a:avLst/>
          </a:prstGeom>
          <a:ln w="38100">
            <a:solidFill>
              <a:srgbClr val="2F5597"/>
            </a:solidFill>
          </a:ln>
        </p:spPr>
        <p:txBody>
          <a:bodyPr lIns="45719" rIns="45719"/>
          <a:lstStyle/>
          <a:p>
            <a:endParaRPr/>
          </a:p>
        </p:txBody>
      </p:sp>
      <p:sp>
        <p:nvSpPr>
          <p:cNvPr id="5" name="Rounded Rectangle 37"/>
          <p:cNvSpPr/>
          <p:nvPr/>
        </p:nvSpPr>
        <p:spPr>
          <a:xfrm>
            <a:off x="504586" y="6001834"/>
            <a:ext cx="14405214" cy="35527525"/>
          </a:xfrm>
          <a:prstGeom prst="roundRect">
            <a:avLst>
              <a:gd name="adj" fmla="val 1996"/>
            </a:avLst>
          </a:prstGeom>
          <a:gradFill>
            <a:gsLst>
              <a:gs pos="0">
                <a:srgbClr val="ECF1F9"/>
              </a:gs>
              <a:gs pos="100000">
                <a:srgbClr val="FFFFFF"/>
              </a:gs>
            </a:gsLst>
            <a:lin ang="16200000"/>
          </a:gradFill>
          <a:ln w="3175">
            <a:solidFill>
              <a:srgbClr val="4472C4">
                <a:alpha val="50000"/>
              </a:srgbClr>
            </a:solidFill>
          </a:ln>
        </p:spPr>
        <p:txBody>
          <a:bodyPr lIns="45719" rIns="45719" anchor="ctr"/>
          <a:lstStyle/>
          <a:p>
            <a:pPr algn="ctr">
              <a:defRPr sz="6000">
                <a:solidFill>
                  <a:srgbClr val="FFFFFF"/>
                </a:solidFill>
              </a:defRPr>
            </a:pPr>
            <a:endParaRPr/>
          </a:p>
        </p:txBody>
      </p:sp>
      <p:sp>
        <p:nvSpPr>
          <p:cNvPr id="6" name="Rounded Rectangle 38"/>
          <p:cNvSpPr/>
          <p:nvPr/>
        </p:nvSpPr>
        <p:spPr>
          <a:xfrm>
            <a:off x="15405100" y="6001834"/>
            <a:ext cx="14401800" cy="35527525"/>
          </a:xfrm>
          <a:prstGeom prst="roundRect">
            <a:avLst>
              <a:gd name="adj" fmla="val 1996"/>
            </a:avLst>
          </a:prstGeom>
          <a:gradFill>
            <a:gsLst>
              <a:gs pos="0">
                <a:srgbClr val="ECF1F9"/>
              </a:gs>
              <a:gs pos="100000">
                <a:srgbClr val="FFFFFF"/>
              </a:gs>
            </a:gsLst>
            <a:lin ang="16200000"/>
          </a:gradFill>
          <a:ln w="3175">
            <a:solidFill>
              <a:srgbClr val="4472C4">
                <a:alpha val="50000"/>
              </a:srgbClr>
            </a:solidFill>
          </a:ln>
        </p:spPr>
        <p:txBody>
          <a:bodyPr lIns="45719" rIns="45719" anchor="ctr"/>
          <a:lstStyle/>
          <a:p>
            <a:pPr algn="ctr">
              <a:defRPr sz="6000">
                <a:solidFill>
                  <a:srgbClr val="FFFFFF"/>
                </a:solidFill>
              </a:defRPr>
            </a:pPr>
            <a:endParaRPr/>
          </a:p>
        </p:txBody>
      </p:sp>
      <p:sp>
        <p:nvSpPr>
          <p:cNvPr id="7" name="Title Text"/>
          <p:cNvSpPr txBox="1">
            <a:spLocks noGrp="1"/>
          </p:cNvSpPr>
          <p:nvPr>
            <p:ph type="title"/>
          </p:nvPr>
        </p:nvSpPr>
        <p:spPr>
          <a:xfrm>
            <a:off x="1513205" y="574616"/>
            <a:ext cx="27237690" cy="94118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8" name="Body Level One…"/>
          <p:cNvSpPr txBox="1">
            <a:spLocks noGrp="1"/>
          </p:cNvSpPr>
          <p:nvPr>
            <p:ph type="body" idx="1"/>
          </p:nvPr>
        </p:nvSpPr>
        <p:spPr>
          <a:xfrm>
            <a:off x="1513205" y="9986433"/>
            <a:ext cx="27237690" cy="328125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14627648" y="38529006"/>
            <a:ext cx="7061624" cy="2278652"/>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1pPr>
      <a:lvl2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2pPr>
      <a:lvl3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3pPr>
      <a:lvl4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4pPr>
      <a:lvl5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5pPr>
      <a:lvl6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6pPr>
      <a:lvl7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7pPr>
      <a:lvl8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8pPr>
      <a:lvl9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9pPr>
    </p:titleStyle>
    <p:bodyStyle>
      <a:lvl1pPr marL="934372" marR="0" indent="-934372"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1pPr>
      <a:lvl2pPr marL="1105991" marR="0" indent="-1105991"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2pPr>
      <a:lvl3pPr marL="1389578" marR="0" indent="-1389578"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3pPr>
      <a:lvl4pPr marL="1868744" marR="0" indent="-1868744"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4pPr>
      <a:lvl5pPr marL="1868744" marR="0" indent="-1868744"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5pPr>
      <a:lvl6pPr marL="14121249" marR="0" indent="-666965"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6pPr>
      <a:lvl7pPr marL="16812104" marR="0" indent="-666965"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7pPr>
      <a:lvl8pPr marL="19502963" marR="0" indent="-666965"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8pPr>
      <a:lvl9pPr marL="22193818" marR="0" indent="-666965"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9pPr>
    </p:bodyStyle>
    <p:otherStyle>
      <a:lvl1pPr marL="0" marR="0" indent="0"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1610473"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3220947"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4831420"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6441894"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8052368"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9662842"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11273315"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12883790"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hyperlink" Target="mailto:2020mcb1230@iitrpr.ac.in" TargetMode="External"/><Relationship Id="rId21" Type="http://schemas.openxmlformats.org/officeDocument/2006/relationships/image" Target="../media/image21.pn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hyperlink" Target="mailto:sujit.gujar@iiit.ac.in" TargetMode="External"/><Relationship Id="rId15" Type="http://schemas.openxmlformats.org/officeDocument/2006/relationships/image" Target="../media/image15.png"/><Relationship Id="rId10" Type="http://schemas.openxmlformats.org/officeDocument/2006/relationships/image" Target="../media/image14.png"/><Relationship Id="rId19" Type="http://schemas.openxmlformats.org/officeDocument/2006/relationships/image" Target="../media/image19.png"/><Relationship Id="rId4" Type="http://schemas.openxmlformats.org/officeDocument/2006/relationships/hyperlink" Target="mailto:shwetajain@iitrpr.ac.in" TargetMode="External"/><Relationship Id="rId9" Type="http://schemas.openxmlformats.org/officeDocument/2006/relationships/image" Target="../media/image10.png"/><Relationship Id="rId1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Placeholder 13"/>
          <p:cNvSpPr txBox="1">
            <a:spLocks noGrp="1"/>
          </p:cNvSpPr>
          <p:nvPr>
            <p:ph type="subTitle" sz="half" idx="1"/>
          </p:nvPr>
        </p:nvSpPr>
        <p:spPr>
          <a:xfrm>
            <a:off x="691661" y="6865823"/>
            <a:ext cx="14090378" cy="5489087"/>
          </a:xfrm>
          <a:prstGeom prst="rect">
            <a:avLst/>
          </a:prstGeom>
          <a:solidFill>
            <a:srgbClr val="FFFFFF"/>
          </a:solidFill>
        </p:spPr>
        <p:txBody>
          <a:bodyPr/>
          <a:lstStyle/>
          <a:p>
            <a:pPr algn="l">
              <a:spcBef>
                <a:spcPts val="1300"/>
              </a:spcBef>
              <a:defRPr sz="3400" b="0">
                <a:solidFill>
                  <a:srgbClr val="000000"/>
                </a:solidFill>
                <a:latin typeface="CMU Bright"/>
                <a:ea typeface="CMU Bright"/>
                <a:cs typeface="CMU Bright"/>
                <a:sym typeface="CMU Bright"/>
              </a:defRPr>
            </a:pPr>
            <a:endParaRPr dirty="0"/>
          </a:p>
          <a:p>
            <a:pPr algn="l">
              <a:spcBef>
                <a:spcPts val="1300"/>
              </a:spcBef>
              <a:defRPr sz="3400" b="0">
                <a:solidFill>
                  <a:srgbClr val="000000"/>
                </a:solidFill>
                <a:latin typeface="CMU Bright"/>
                <a:ea typeface="CMU Bright"/>
                <a:cs typeface="CMU Bright"/>
                <a:sym typeface="CMU Bright"/>
              </a:defRPr>
            </a:pPr>
            <a:r>
              <a:rPr lang="en-IN" dirty="0">
                <a:latin typeface="Arial" panose="020B0604020202020204" pitchFamily="34" charset="0"/>
                <a:cs typeface="Arial" panose="020B0604020202020204" pitchFamily="34" charset="0"/>
              </a:rPr>
              <a:t>Need</a:t>
            </a:r>
            <a:r>
              <a:rPr dirty="0">
                <a:latin typeface="Arial" panose="020B0604020202020204" pitchFamily="34" charset="0"/>
                <a:cs typeface="Arial" panose="020B0604020202020204" pitchFamily="34" charset="0"/>
              </a:rPr>
              <a:t> to provide medical intervention to patients, but only have a limited budget to do so (number of doctors, number of available rooms</a:t>
            </a:r>
            <a:r>
              <a:rPr lang="en-IN" dirty="0">
                <a:latin typeface="Arial" panose="020B0604020202020204" pitchFamily="34" charset="0"/>
                <a:cs typeface="Arial" panose="020B0604020202020204" pitchFamily="34" charset="0"/>
              </a:rPr>
              <a:t>,</a:t>
            </a:r>
            <a:r>
              <a:rPr dirty="0">
                <a:latin typeface="Arial" panose="020B0604020202020204" pitchFamily="34" charset="0"/>
                <a:cs typeface="Arial" panose="020B0604020202020204" pitchFamily="34" charset="0"/>
              </a:rPr>
              <a:t> etc.). There are many things to consider for any potential solution. </a:t>
            </a:r>
          </a:p>
          <a:p>
            <a:pPr marL="340894" indent="-340894" algn="l">
              <a:spcBef>
                <a:spcPts val="1300"/>
              </a:spcBef>
              <a:buSzPct val="100000"/>
              <a:buChar char="•"/>
              <a:defRPr sz="3400" b="0">
                <a:solidFill>
                  <a:srgbClr val="000000"/>
                </a:solidFill>
                <a:latin typeface="CMU Bright"/>
                <a:ea typeface="CMU Bright"/>
                <a:cs typeface="CMU Bright"/>
                <a:sym typeface="CMU Bright"/>
              </a:defRPr>
            </a:pPr>
            <a:r>
              <a:rPr dirty="0">
                <a:latin typeface="Arial" panose="020B0604020202020204" pitchFamily="34" charset="0"/>
                <a:cs typeface="Arial" panose="020B0604020202020204" pitchFamily="34" charset="0"/>
              </a:rPr>
              <a:t>The patient’s condition may change.</a:t>
            </a:r>
          </a:p>
          <a:p>
            <a:pPr marL="340894" indent="-340894" algn="l">
              <a:spcBef>
                <a:spcPts val="1300"/>
              </a:spcBef>
              <a:buSzPct val="100000"/>
              <a:buChar char="•"/>
              <a:defRPr sz="3400" b="0">
                <a:solidFill>
                  <a:srgbClr val="000000"/>
                </a:solidFill>
                <a:latin typeface="CMU Bright"/>
                <a:ea typeface="CMU Bright"/>
                <a:cs typeface="CMU Bright"/>
                <a:sym typeface="CMU Bright"/>
              </a:defRPr>
            </a:pPr>
            <a:r>
              <a:rPr dirty="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doctor</a:t>
            </a:r>
            <a:r>
              <a:rPr dirty="0">
                <a:latin typeface="Arial" panose="020B0604020202020204" pitchFamily="34" charset="0"/>
                <a:cs typeface="Arial" panose="020B0604020202020204" pitchFamily="34" charset="0"/>
              </a:rPr>
              <a:t> may not have a good estimate of how a patient’s condition might evolve.</a:t>
            </a:r>
          </a:p>
          <a:p>
            <a:pPr marL="340894" indent="-340894" algn="l">
              <a:spcBef>
                <a:spcPts val="1300"/>
              </a:spcBef>
              <a:buSzPct val="100000"/>
              <a:buChar char="•"/>
              <a:defRPr sz="3400" b="0">
                <a:solidFill>
                  <a:srgbClr val="000000"/>
                </a:solidFill>
                <a:latin typeface="CMU Bright"/>
                <a:ea typeface="CMU Bright"/>
                <a:cs typeface="CMU Bright"/>
                <a:sym typeface="CMU Bright"/>
              </a:defRPr>
            </a:pPr>
            <a:r>
              <a:rPr dirty="0">
                <a:latin typeface="Arial" panose="020B0604020202020204" pitchFamily="34" charset="0"/>
                <a:cs typeface="Arial" panose="020B0604020202020204" pitchFamily="34" charset="0"/>
              </a:rPr>
              <a:t>The limited budget.</a:t>
            </a:r>
          </a:p>
          <a:p>
            <a:pPr marL="340894" indent="-340894" algn="l">
              <a:spcBef>
                <a:spcPts val="1300"/>
              </a:spcBef>
              <a:buSzPct val="100000"/>
              <a:buChar char="•"/>
              <a:defRPr sz="3400" b="0">
                <a:solidFill>
                  <a:srgbClr val="000000"/>
                </a:solidFill>
                <a:latin typeface="CMU Bright"/>
                <a:ea typeface="CMU Bright"/>
                <a:cs typeface="CMU Bright"/>
                <a:sym typeface="CMU Bright"/>
              </a:defRPr>
            </a:pPr>
            <a:endParaRPr dirty="0"/>
          </a:p>
          <a:p>
            <a:pPr lvl="1" indent="228600" algn="l">
              <a:spcBef>
                <a:spcPts val="1300"/>
              </a:spcBef>
              <a:defRPr sz="3400">
                <a:solidFill>
                  <a:srgbClr val="000000"/>
                </a:solidFill>
                <a:latin typeface="CMU Bright"/>
                <a:ea typeface="CMU Bright"/>
                <a:cs typeface="CMU Bright"/>
                <a:sym typeface="CMU Bright"/>
              </a:defRPr>
            </a:pPr>
            <a:endParaRPr lang="en-IN" dirty="0"/>
          </a:p>
        </p:txBody>
      </p:sp>
      <p:sp>
        <p:nvSpPr>
          <p:cNvPr id="60" name="Text Placeholder 3"/>
          <p:cNvSpPr txBox="1"/>
          <p:nvPr/>
        </p:nvSpPr>
        <p:spPr>
          <a:xfrm>
            <a:off x="45719" y="3228170"/>
            <a:ext cx="30183774" cy="738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gn="ctr" defTabSz="5381712">
              <a:spcBef>
                <a:spcPts val="1000"/>
              </a:spcBef>
              <a:defRPr sz="4200" b="1" baseline="30000">
                <a:solidFill>
                  <a:srgbClr val="FFFFFF"/>
                </a:solidFill>
              </a:defRPr>
            </a:pPr>
            <a:r>
              <a:t>1 </a:t>
            </a:r>
            <a:r>
              <a:rPr baseline="0"/>
              <a:t>IIT Ropar, India ;  </a:t>
            </a:r>
            <a:r>
              <a:t>2 </a:t>
            </a:r>
            <a:r>
              <a:rPr baseline="0"/>
              <a:t>IIIT Hyderabad, India</a:t>
            </a:r>
          </a:p>
        </p:txBody>
      </p:sp>
      <p:sp>
        <p:nvSpPr>
          <p:cNvPr id="61" name="Text Placeholder 5"/>
          <p:cNvSpPr>
            <a:spLocks noGrp="1"/>
          </p:cNvSpPr>
          <p:nvPr>
            <p:ph type="body" idx="24"/>
          </p:nvPr>
        </p:nvSpPr>
        <p:spPr>
          <a:xfrm>
            <a:off x="495095" y="6635929"/>
            <a:ext cx="14381956" cy="64633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lvl1pPr defTabSz="4305370">
              <a:spcBef>
                <a:spcPts val="600"/>
              </a:spcBef>
              <a:defRPr sz="4000">
                <a:latin typeface="Arial"/>
                <a:ea typeface="Arial"/>
                <a:cs typeface="Arial"/>
                <a:sym typeface="Arial"/>
              </a:defRPr>
            </a:lvl1pPr>
          </a:lstStyle>
          <a:p>
            <a:r>
              <a:rPr dirty="0"/>
              <a:t> Healthcare</a:t>
            </a:r>
            <a:r>
              <a:rPr lang="en-IN" dirty="0"/>
              <a:t> Intervention</a:t>
            </a:r>
            <a:endParaRPr dirty="0"/>
          </a:p>
        </p:txBody>
      </p:sp>
      <p:sp>
        <p:nvSpPr>
          <p:cNvPr id="62" name="Text Placeholder 1"/>
          <p:cNvSpPr>
            <a:spLocks noGrp="1"/>
          </p:cNvSpPr>
          <p:nvPr>
            <p:ph type="body" idx="22"/>
          </p:nvPr>
        </p:nvSpPr>
        <p:spPr>
          <a:xfrm>
            <a:off x="-1" y="325078"/>
            <a:ext cx="30275214" cy="120032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1700"/>
              </a:spcBef>
              <a:defRPr sz="7200"/>
            </a:lvl1pPr>
          </a:lstStyle>
          <a:p>
            <a:r>
              <a:t>Fairness of Exposure in Online Restless Multi-armed Bandits</a:t>
            </a:r>
          </a:p>
        </p:txBody>
      </p:sp>
      <p:sp>
        <p:nvSpPr>
          <p:cNvPr id="63" name="Text Placeholder 2"/>
          <p:cNvSpPr>
            <a:spLocks noGrp="1"/>
          </p:cNvSpPr>
          <p:nvPr>
            <p:ph type="body" idx="21"/>
          </p:nvPr>
        </p:nvSpPr>
        <p:spPr>
          <a:xfrm>
            <a:off x="-95252" y="1866520"/>
            <a:ext cx="30370464" cy="8309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spcBef>
                <a:spcPts val="1100"/>
              </a:spcBef>
              <a:defRPr sz="4800"/>
            </a:pPr>
            <a:r>
              <a:t>Archit Sood</a:t>
            </a:r>
            <a:r>
              <a:rPr baseline="30000"/>
              <a:t>1</a:t>
            </a:r>
            <a:r>
              <a:t>, Shweta Jain</a:t>
            </a:r>
            <a:r>
              <a:rPr baseline="30000"/>
              <a:t>1 </a:t>
            </a:r>
            <a:r>
              <a:t>, Sujit Gujar</a:t>
            </a:r>
            <a:r>
              <a:rPr baseline="30000"/>
              <a:t>2</a:t>
            </a:r>
          </a:p>
        </p:txBody>
      </p:sp>
      <p:sp>
        <p:nvSpPr>
          <p:cNvPr id="64" name="TextBox 21"/>
          <p:cNvSpPr txBox="1"/>
          <p:nvPr/>
        </p:nvSpPr>
        <p:spPr>
          <a:xfrm>
            <a:off x="7192536" y="4194611"/>
            <a:ext cx="17225311"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600" tIns="228600" rIns="228600" bIns="228600">
            <a:spAutoFit/>
          </a:bodyPr>
          <a:lstStyle>
            <a:lvl1pPr>
              <a:defRPr sz="3600" b="1">
                <a:solidFill>
                  <a:srgbClr val="FFFFFF"/>
                </a:solidFill>
              </a:defRPr>
            </a:lvl1pPr>
          </a:lstStyle>
          <a:p>
            <a:r>
              <a:rPr dirty="0"/>
              <a:t>   </a:t>
            </a:r>
            <a:r>
              <a:rPr dirty="0">
                <a:hlinkClick r:id="rId3"/>
              </a:rPr>
              <a:t>2020mcb1230@iitrpr.ac.in</a:t>
            </a:r>
            <a:r>
              <a:rPr lang="en-US" dirty="0"/>
              <a:t> </a:t>
            </a:r>
            <a:r>
              <a:rPr lang="en-US" dirty="0">
                <a:hlinkClick r:id="rId4"/>
              </a:rPr>
              <a:t>shwetajain@iitrpr.ac.in</a:t>
            </a:r>
            <a:r>
              <a:rPr lang="en-US" dirty="0"/>
              <a:t>  </a:t>
            </a:r>
            <a:r>
              <a:rPr lang="en-US" dirty="0">
                <a:hlinkClick r:id="rId5"/>
              </a:rPr>
              <a:t>sujit.gujar@iiit.ac.in</a:t>
            </a:r>
            <a:r>
              <a:rPr lang="en-US" dirty="0"/>
              <a:t> </a:t>
            </a:r>
            <a:endParaRPr dirty="0"/>
          </a:p>
        </p:txBody>
      </p:sp>
      <p:sp>
        <p:nvSpPr>
          <p:cNvPr id="66" name="Text Placeholder 11"/>
          <p:cNvSpPr>
            <a:spLocks noGrp="1"/>
          </p:cNvSpPr>
          <p:nvPr>
            <p:ph type="body" idx="29"/>
          </p:nvPr>
        </p:nvSpPr>
        <p:spPr>
          <a:xfrm>
            <a:off x="15448201" y="38719404"/>
            <a:ext cx="14338801" cy="78289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Arial"/>
                <a:ea typeface="Arial"/>
                <a:cs typeface="Arial"/>
                <a:sym typeface="Arial"/>
              </a:defRPr>
            </a:lvl1pPr>
          </a:lstStyle>
          <a:p>
            <a:r>
              <a:rPr dirty="0"/>
              <a:t>References</a:t>
            </a:r>
          </a:p>
        </p:txBody>
      </p:sp>
      <p:sp>
        <p:nvSpPr>
          <p:cNvPr id="67" name="Text Placeholder 12"/>
          <p:cNvSpPr txBox="1"/>
          <p:nvPr/>
        </p:nvSpPr>
        <p:spPr>
          <a:xfrm>
            <a:off x="16049711" y="39638479"/>
            <a:ext cx="13421157" cy="13498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3928650">
              <a:spcBef>
                <a:spcPts val="400"/>
              </a:spcBef>
              <a:defRPr sz="1752">
                <a:latin typeface="CMU Bright"/>
                <a:ea typeface="CMU Bright"/>
                <a:cs typeface="CMU Bright"/>
                <a:sym typeface="CMU Bright"/>
              </a:defRPr>
            </a:pPr>
            <a:r>
              <a:rPr dirty="0"/>
              <a:t>[1] Kai Wang, Lily Xu, Aparna Taneja, and Milind Tambe. Optimistic whittle</a:t>
            </a:r>
            <a:r>
              <a:rPr sz="876" dirty="0"/>
              <a:t> </a:t>
            </a:r>
            <a:r>
              <a:rPr dirty="0"/>
              <a:t>index policy: Online learning for restless bandits. (AAAI 2023)</a:t>
            </a:r>
            <a:endParaRPr sz="4234" dirty="0"/>
          </a:p>
          <a:p>
            <a:pPr defTabSz="3928650">
              <a:spcBef>
                <a:spcPts val="400"/>
              </a:spcBef>
              <a:defRPr sz="1752">
                <a:latin typeface="CMU Bright"/>
                <a:ea typeface="CMU Bright"/>
                <a:cs typeface="CMU Bright"/>
                <a:sym typeface="CMU Bright"/>
              </a:defRPr>
            </a:pPr>
            <a:r>
              <a:rPr dirty="0"/>
              <a:t>[2] Christine Herlihy, Aviva Prins, Aravind Srinivasan, and John P Dickerson. Planning to fairly allocate: Probabilistic fairness in the restless bandit setting. (ACM SIGKDD 2023)</a:t>
            </a:r>
            <a:endParaRPr sz="4234" dirty="0"/>
          </a:p>
          <a:p>
            <a:pPr defTabSz="3928650">
              <a:spcBef>
                <a:spcPts val="400"/>
              </a:spcBef>
              <a:defRPr sz="1752">
                <a:latin typeface="CMU Bright"/>
                <a:ea typeface="CMU Bright"/>
                <a:cs typeface="CMU Bright"/>
                <a:sym typeface="CMU Bright"/>
              </a:defRPr>
            </a:pPr>
            <a:r>
              <a:rPr dirty="0"/>
              <a:t>[3] </a:t>
            </a:r>
            <a:r>
              <a:rPr dirty="0" err="1"/>
              <a:t>Lequn</a:t>
            </a:r>
            <a:r>
              <a:rPr dirty="0"/>
              <a:t> Wang, </a:t>
            </a:r>
            <a:r>
              <a:rPr dirty="0" err="1"/>
              <a:t>Yiwei</a:t>
            </a:r>
            <a:r>
              <a:rPr dirty="0"/>
              <a:t> Bai, Wen Sun, and Thorsten </a:t>
            </a:r>
            <a:r>
              <a:rPr dirty="0" err="1"/>
              <a:t>Joachims</a:t>
            </a:r>
            <a:r>
              <a:rPr dirty="0"/>
              <a:t>. Fairness of</a:t>
            </a:r>
            <a:r>
              <a:rPr sz="876" dirty="0"/>
              <a:t> </a:t>
            </a:r>
            <a:r>
              <a:rPr dirty="0"/>
              <a:t>exposure in stochastic bandits. (ICML 2021)</a:t>
            </a:r>
          </a:p>
        </p:txBody>
      </p:sp>
      <p:sp>
        <p:nvSpPr>
          <p:cNvPr id="68" name="Text Placeholder 6"/>
          <p:cNvSpPr/>
          <p:nvPr/>
        </p:nvSpPr>
        <p:spPr>
          <a:xfrm>
            <a:off x="15403512" y="23102637"/>
            <a:ext cx="14401803" cy="646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defTabSz="5381712">
              <a:spcBef>
                <a:spcPts val="800"/>
              </a:spcBef>
              <a:defRPr sz="3600" b="1">
                <a:solidFill>
                  <a:srgbClr val="264277"/>
                </a:solidFill>
              </a:defRPr>
            </a:lvl1pPr>
          </a:lstStyle>
          <a:p>
            <a:r>
              <a:rPr dirty="0"/>
              <a:t>Theoretical Results</a:t>
            </a:r>
          </a:p>
        </p:txBody>
      </p:sp>
      <p:sp>
        <p:nvSpPr>
          <p:cNvPr id="70" name="Text Placeholder 6"/>
          <p:cNvSpPr/>
          <p:nvPr/>
        </p:nvSpPr>
        <p:spPr>
          <a:xfrm>
            <a:off x="15403512" y="26121459"/>
            <a:ext cx="14401803" cy="646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defTabSz="5381712">
              <a:spcBef>
                <a:spcPts val="800"/>
              </a:spcBef>
              <a:defRPr sz="3600" b="1">
                <a:solidFill>
                  <a:srgbClr val="264277"/>
                </a:solidFill>
              </a:defRPr>
            </a:lvl1pPr>
          </a:lstStyle>
          <a:p>
            <a:r>
              <a:rPr dirty="0"/>
              <a:t>Experimental Results</a:t>
            </a:r>
          </a:p>
        </p:txBody>
      </p:sp>
      <p:pic>
        <p:nvPicPr>
          <p:cNvPr id="71" name="Picture 10" descr="Picture 10"/>
          <p:cNvPicPr>
            <a:picLocks noChangeAspect="1"/>
          </p:cNvPicPr>
          <p:nvPr/>
        </p:nvPicPr>
        <p:blipFill>
          <a:blip r:embed="rId6"/>
          <a:stretch>
            <a:fillRect/>
          </a:stretch>
        </p:blipFill>
        <p:spPr>
          <a:xfrm>
            <a:off x="9987064" y="41583699"/>
            <a:ext cx="1088644" cy="1195668"/>
          </a:xfrm>
          <a:prstGeom prst="rect">
            <a:avLst/>
          </a:prstGeom>
          <a:ln w="12700">
            <a:miter lim="400000"/>
          </a:ln>
        </p:spPr>
      </p:pic>
      <p:sp>
        <p:nvSpPr>
          <p:cNvPr id="73" name="TextBox 218"/>
          <p:cNvSpPr/>
          <p:nvPr/>
        </p:nvSpPr>
        <p:spPr>
          <a:xfrm>
            <a:off x="495841" y="41587368"/>
            <a:ext cx="3019519" cy="1063497"/>
          </a:xfrm>
          <a:prstGeom prst="rect">
            <a:avLst/>
          </a:prstGeom>
          <a:solidFill>
            <a:srgbClr val="DAE3F3"/>
          </a:solidFill>
          <a:ln w="12700">
            <a:miter lim="400000"/>
          </a:ln>
        </p:spPr>
        <p:txBody>
          <a:bodyPr lIns="45719" rIns="45719"/>
          <a:lstStyle/>
          <a:p>
            <a:endParaRPr/>
          </a:p>
        </p:txBody>
      </p:sp>
      <p:pic>
        <p:nvPicPr>
          <p:cNvPr id="75" name="Picture 221" descr="Picture 221"/>
          <p:cNvPicPr>
            <a:picLocks noChangeAspect="1"/>
          </p:cNvPicPr>
          <p:nvPr/>
        </p:nvPicPr>
        <p:blipFill>
          <a:blip r:embed="rId7"/>
          <a:stretch>
            <a:fillRect/>
          </a:stretch>
        </p:blipFill>
        <p:spPr>
          <a:xfrm>
            <a:off x="11404796" y="40963659"/>
            <a:ext cx="3247665" cy="2435749"/>
          </a:xfrm>
          <a:prstGeom prst="rect">
            <a:avLst/>
          </a:prstGeom>
          <a:ln w="12700">
            <a:miter lim="400000"/>
          </a:ln>
        </p:spPr>
      </p:pic>
      <p:sp>
        <p:nvSpPr>
          <p:cNvPr id="76" name="TextBox 238"/>
          <p:cNvSpPr txBox="1"/>
          <p:nvPr/>
        </p:nvSpPr>
        <p:spPr>
          <a:xfrm>
            <a:off x="682900" y="21799971"/>
            <a:ext cx="13808633" cy="38472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buSzPct val="100000"/>
              <a:defRPr sz="3400">
                <a:latin typeface="CMU Typewriter Text Variable Wi"/>
                <a:ea typeface="CMU Typewriter Text Variable Wi"/>
                <a:cs typeface="CMU Typewriter Text Variable Wi"/>
                <a:sym typeface="CMU Typewriter Text Variable Wi"/>
              </a:defRPr>
            </a:pPr>
            <a:r>
              <a:rPr lang="en-IN" sz="4000" b="1" dirty="0">
                <a:solidFill>
                  <a:schemeClr val="accent1">
                    <a:lumMod val="50000"/>
                  </a:schemeClr>
                </a:solidFill>
                <a:latin typeface="Arial" panose="020B0604020202020204" pitchFamily="34" charset="0"/>
                <a:cs typeface="Arial" panose="020B0604020202020204" pitchFamily="34" charset="0"/>
              </a:rPr>
              <a:t>Meritocratic Fairness</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endParaRPr lang="en-IN" dirty="0">
              <a:latin typeface="Arial" panose="020B0604020202020204" pitchFamily="34" charset="0"/>
              <a:cs typeface="Arial" panose="020B0604020202020204" pitchFamily="34" charset="0"/>
            </a:endParaRP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Pulling arms with the highest reward leads to some arms getting starved of attention.  </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In healthcare, this would imply that some patients barely receive medical help! </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There is a need for policies that provide fair exposure to each arm.</a:t>
            </a:r>
          </a:p>
        </p:txBody>
      </p:sp>
      <p:sp>
        <p:nvSpPr>
          <p:cNvPr id="77" name="Text Placeholder 6"/>
          <p:cNvSpPr/>
          <p:nvPr/>
        </p:nvSpPr>
        <p:spPr>
          <a:xfrm>
            <a:off x="15429356" y="6591652"/>
            <a:ext cx="14401803" cy="7828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gn="ctr" defTabSz="5058810">
              <a:spcBef>
                <a:spcPts val="800"/>
              </a:spcBef>
              <a:defRPr sz="3384" b="1">
                <a:solidFill>
                  <a:srgbClr val="264277"/>
                </a:solidFill>
              </a:defRPr>
            </a:pPr>
            <a:r>
              <a:rPr sz="4000" dirty="0">
                <a:latin typeface="Arial" panose="020B0604020202020204" pitchFamily="34" charset="0"/>
                <a:cs typeface="Arial" panose="020B0604020202020204" pitchFamily="34" charset="0"/>
              </a:rPr>
              <a:t>Proposed Algorithm: </a:t>
            </a:r>
            <a:r>
              <a:rPr sz="4000" b="0" dirty="0">
                <a:latin typeface="Arial" panose="020B0604020202020204" pitchFamily="34" charset="0"/>
                <a:ea typeface="Lucida Calligraphy"/>
                <a:cs typeface="Arial" panose="020B0604020202020204" pitchFamily="34" charset="0"/>
                <a:sym typeface="Lucida Calligraphy"/>
              </a:rPr>
              <a:t>MF-RMAB</a:t>
            </a:r>
            <a:r>
              <a:rPr lang="en-US" sz="4000" b="0" dirty="0">
                <a:latin typeface="Arial" panose="020B0604020202020204" pitchFamily="34" charset="0"/>
                <a:ea typeface="Lucida Calligraphy"/>
                <a:cs typeface="Arial" panose="020B0604020202020204" pitchFamily="34" charset="0"/>
                <a:sym typeface="Lucida Calligraphy"/>
              </a:rPr>
              <a:t> </a:t>
            </a:r>
            <a:endParaRPr sz="4000" b="0" dirty="0">
              <a:latin typeface="Arial" panose="020B0604020202020204" pitchFamily="34" charset="0"/>
              <a:ea typeface="Lucida Calligraphy"/>
              <a:cs typeface="Arial" panose="020B0604020202020204" pitchFamily="34" charset="0"/>
              <a:sym typeface="Lucida Calligraphy"/>
            </a:endParaRPr>
          </a:p>
        </p:txBody>
      </p:sp>
      <mc:AlternateContent xmlns:mc="http://schemas.openxmlformats.org/markup-compatibility/2006">
        <mc:Choice xmlns:a14="http://schemas.microsoft.com/office/drawing/2010/main" Requires="a14">
          <p:sp>
            <p:nvSpPr>
              <p:cNvPr id="78" name="TextBox 270"/>
              <p:cNvSpPr txBox="1"/>
              <p:nvPr/>
            </p:nvSpPr>
            <p:spPr>
              <a:xfrm>
                <a:off x="15546914" y="7472255"/>
                <a:ext cx="14090378" cy="798122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p>
                <a:pPr>
                  <a:defRPr sz="34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For each episode </a:t>
                </a:r>
                <a14:m>
                  <m:oMath xmlns:m="http://schemas.openxmlformats.org/officeDocument/2006/math">
                    <m:r>
                      <a:rPr sz="3400" i="1">
                        <a:solidFill>
                          <a:srgbClr val="000000"/>
                        </a:solidFill>
                        <a:latin typeface="Cambria Math" panose="02040503050406030204" pitchFamily="18" charset="0"/>
                      </a:rPr>
                      <m:t>𝑡</m:t>
                    </m:r>
                  </m:oMath>
                </a14:m>
                <a:r>
                  <a:rPr sz="3400" dirty="0">
                    <a:latin typeface="Arial" panose="020B0604020202020204" pitchFamily="34" charset="0"/>
                    <a:cs typeface="Arial" panose="020B0604020202020204" pitchFamily="34" charset="0"/>
                  </a:rPr>
                  <a:t>, </a:t>
                </a:r>
              </a:p>
              <a:p>
                <a:pPr>
                  <a:defRPr sz="34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1. Learn the transition probabilities </a:t>
                </a:r>
                <a14:m>
                  <m:oMath xmlns:m="http://schemas.openxmlformats.org/officeDocument/2006/math">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𝑃</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oMath>
                </a14:m>
                <a:r>
                  <a:rPr sz="3400" baseline="-5999" dirty="0">
                    <a:latin typeface="Arial" panose="020B0604020202020204" pitchFamily="34" charset="0"/>
                    <a:cs typeface="Arial" panose="020B0604020202020204" pitchFamily="34" charset="0"/>
                  </a:rPr>
                  <a:t> </a:t>
                </a:r>
                <a:r>
                  <a:rPr sz="3400" dirty="0">
                    <a:latin typeface="Arial" panose="020B0604020202020204" pitchFamily="34" charset="0"/>
                    <a:cs typeface="Arial" panose="020B0604020202020204" pitchFamily="34" charset="0"/>
                  </a:rPr>
                  <a:t> for each arm </a:t>
                </a:r>
                <a14:m>
                  <m:oMath xmlns:m="http://schemas.openxmlformats.org/officeDocument/2006/math">
                    <m:r>
                      <a:rPr sz="3400" i="1">
                        <a:solidFill>
                          <a:srgbClr val="000000"/>
                        </a:solidFill>
                        <a:latin typeface="Cambria Math" panose="02040503050406030204" pitchFamily="18" charset="0"/>
                      </a:rPr>
                      <m:t>𝑖</m:t>
                    </m:r>
                  </m:oMath>
                </a14:m>
                <a:r>
                  <a:rPr sz="3400" dirty="0">
                    <a:latin typeface="Arial" panose="020B0604020202020204" pitchFamily="34" charset="0"/>
                    <a:cs typeface="Arial" panose="020B0604020202020204" pitchFamily="34" charset="0"/>
                  </a:rPr>
                  <a:t> via Upper Confidence Bound approach [1]. </a:t>
                </a:r>
                <a:endParaRPr lang="en-IN" sz="3400" dirty="0">
                  <a:latin typeface="Arial" panose="020B0604020202020204" pitchFamily="34" charset="0"/>
                  <a:cs typeface="Arial" panose="020B0604020202020204" pitchFamily="34" charset="0"/>
                </a:endParaRPr>
              </a:p>
              <a:p>
                <a:pPr>
                  <a:defRPr sz="3400">
                    <a:latin typeface="CMU Typewriter Text Variable Wi"/>
                    <a:ea typeface="CMU Typewriter Text Variable Wi"/>
                    <a:cs typeface="CMU Typewriter Text Variable Wi"/>
                    <a:sym typeface="CMU Typewriter Text Variable Wi"/>
                  </a:defRPr>
                </a:pPr>
                <a:endParaRPr sz="3400" dirty="0">
                  <a:latin typeface="Arial" panose="020B0604020202020204" pitchFamily="34" charset="0"/>
                  <a:cs typeface="Arial" panose="020B0604020202020204" pitchFamily="34" charset="0"/>
                </a:endParaRPr>
              </a:p>
              <a:p>
                <a:pPr marL="514349" indent="-514349">
                  <a:buSzPct val="100000"/>
                  <a:buAutoNum type="arabicPeriod" startAt="2"/>
                  <a:defRPr sz="33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Find out steady state probability </a:t>
                </a:r>
                <a14:m>
                  <m:oMath xmlns:m="http://schemas.openxmlformats.org/officeDocument/2006/math">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𝑓</m:t>
                        </m:r>
                      </m:e>
                      <m:sub>
                        <m:r>
                          <a:rPr sz="3400" i="1">
                            <a:solidFill>
                              <a:srgbClr val="000000"/>
                            </a:solidFill>
                            <a:latin typeface="Cambria Math" panose="02040503050406030204" pitchFamily="18" charset="0"/>
                          </a:rPr>
                          <m:t>𝑖</m:t>
                        </m:r>
                      </m:sub>
                    </m:sSub>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𝑃</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m:t>
                    </m:r>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𝑝</m:t>
                        </m:r>
                      </m:e>
                      <m:sub>
                        <m:r>
                          <a:rPr sz="3400" i="1">
                            <a:solidFill>
                              <a:srgbClr val="000000"/>
                            </a:solidFill>
                            <a:latin typeface="Cambria Math" panose="02040503050406030204" pitchFamily="18" charset="0"/>
                          </a:rPr>
                          <m:t>𝑖</m:t>
                        </m:r>
                      </m:sub>
                    </m:sSub>
                    <m:r>
                      <a:rPr sz="3400" i="1">
                        <a:solidFill>
                          <a:srgbClr val="000000"/>
                        </a:solidFill>
                        <a:latin typeface="Cambria Math" panose="02040503050406030204" pitchFamily="18" charset="0"/>
                      </a:rPr>
                      <m:t>)</m:t>
                    </m:r>
                  </m:oMath>
                </a14:m>
                <a:r>
                  <a:rPr sz="3400" dirty="0">
                    <a:latin typeface="Arial" panose="020B0604020202020204" pitchFamily="34" charset="0"/>
                    <a:cs typeface="Arial" panose="020B0604020202020204" pitchFamily="34" charset="0"/>
                  </a:rPr>
                  <a:t> of arm being in ‘good’ state (when hypothetically pulled with probability </a:t>
                </a:r>
                <a14:m>
                  <m:oMath xmlns:m="http://schemas.openxmlformats.org/officeDocument/2006/math">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𝑝</m:t>
                        </m:r>
                      </m:e>
                      <m:sub>
                        <m:r>
                          <a:rPr sz="3400" i="1">
                            <a:solidFill>
                              <a:srgbClr val="000000"/>
                            </a:solidFill>
                            <a:latin typeface="Cambria Math" panose="02040503050406030204" pitchFamily="18" charset="0"/>
                          </a:rPr>
                          <m:t>𝑖</m:t>
                        </m:r>
                      </m:sub>
                    </m:sSub>
                  </m:oMath>
                </a14:m>
                <a:r>
                  <a:rPr sz="3400" dirty="0">
                    <a:latin typeface="Arial" panose="020B0604020202020204" pitchFamily="34" charset="0"/>
                    <a:cs typeface="Arial" panose="020B0604020202020204" pitchFamily="34" charset="0"/>
                  </a:rPr>
                  <a:t>) [2].</a:t>
                </a:r>
                <a:endParaRPr lang="en-IN" sz="3400" dirty="0">
                  <a:latin typeface="Arial" panose="020B0604020202020204" pitchFamily="34" charset="0"/>
                  <a:cs typeface="Arial" panose="020B0604020202020204" pitchFamily="34" charset="0"/>
                </a:endParaRPr>
              </a:p>
              <a:p>
                <a:pPr marL="514349" indent="-514349">
                  <a:buSzPct val="100000"/>
                  <a:buAutoNum type="arabicPeriod" startAt="2"/>
                  <a:defRPr sz="3300">
                    <a:latin typeface="CMU Typewriter Text Variable Wi"/>
                    <a:ea typeface="CMU Typewriter Text Variable Wi"/>
                    <a:cs typeface="CMU Typewriter Text Variable Wi"/>
                    <a:sym typeface="CMU Typewriter Text Variable Wi"/>
                  </a:defRPr>
                </a:pPr>
                <a:endParaRPr sz="3400" dirty="0">
                  <a:latin typeface="Arial" panose="020B0604020202020204" pitchFamily="34" charset="0"/>
                  <a:cs typeface="Arial" panose="020B0604020202020204" pitchFamily="34" charset="0"/>
                </a:endParaRPr>
              </a:p>
              <a:p>
                <a:pPr marL="514349" indent="-514349">
                  <a:buSzPct val="100000"/>
                  <a:buAutoNum type="arabicPeriod" startAt="3"/>
                  <a:defRPr sz="33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Estimate reward </a:t>
                </a:r>
                <a14:m>
                  <m:oMath xmlns:m="http://schemas.openxmlformats.org/officeDocument/2006/math">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𝜇</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m:t>
                    </m:r>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𝑓</m:t>
                        </m:r>
                      </m:e>
                      <m:sub>
                        <m:r>
                          <a:rPr sz="3400" i="1">
                            <a:solidFill>
                              <a:srgbClr val="000000"/>
                            </a:solidFill>
                            <a:latin typeface="Cambria Math" panose="02040503050406030204" pitchFamily="18" charset="0"/>
                          </a:rPr>
                          <m:t>𝑖</m:t>
                        </m:r>
                      </m:sub>
                    </m:sSub>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𝑃</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,1)−</m:t>
                    </m:r>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𝑓</m:t>
                        </m:r>
                      </m:e>
                      <m:sub>
                        <m:r>
                          <a:rPr sz="3400" i="1">
                            <a:solidFill>
                              <a:srgbClr val="000000"/>
                            </a:solidFill>
                            <a:latin typeface="Cambria Math" panose="02040503050406030204" pitchFamily="18" charset="0"/>
                          </a:rPr>
                          <m:t>𝑖</m:t>
                        </m:r>
                      </m:sub>
                    </m:sSub>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𝑃</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,0)</m:t>
                    </m:r>
                  </m:oMath>
                </a14:m>
                <a:r>
                  <a:rPr sz="3400" dirty="0">
                    <a:latin typeface="Arial" panose="020B0604020202020204" pitchFamily="34" charset="0"/>
                    <a:cs typeface="Arial" panose="020B0604020202020204" pitchFamily="34" charset="0"/>
                  </a:rPr>
                  <a:t>.</a:t>
                </a:r>
                <a:endParaRPr lang="en-IN" sz="3400" dirty="0">
                  <a:latin typeface="Arial" panose="020B0604020202020204" pitchFamily="34" charset="0"/>
                  <a:cs typeface="Arial" panose="020B0604020202020204" pitchFamily="34" charset="0"/>
                </a:endParaRPr>
              </a:p>
              <a:p>
                <a:pPr marL="514349" indent="-514349">
                  <a:buSzPct val="100000"/>
                  <a:buAutoNum type="arabicPeriod" startAt="3"/>
                  <a:defRPr sz="3300">
                    <a:latin typeface="CMU Typewriter Text Variable Wi"/>
                    <a:ea typeface="CMU Typewriter Text Variable Wi"/>
                    <a:cs typeface="CMU Typewriter Text Variable Wi"/>
                    <a:sym typeface="CMU Typewriter Text Variable Wi"/>
                  </a:defRPr>
                </a:pPr>
                <a:endParaRPr sz="3400" dirty="0">
                  <a:latin typeface="Arial" panose="020B0604020202020204" pitchFamily="34" charset="0"/>
                  <a:cs typeface="Arial" panose="020B0604020202020204" pitchFamily="34" charset="0"/>
                </a:endParaRPr>
              </a:p>
              <a:p>
                <a:pPr marL="514349" indent="-514349">
                  <a:buSzPct val="100000"/>
                  <a:buAutoNum type="arabicPeriod" startAt="4"/>
                  <a:defRPr sz="33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Define meritocratic fair policy </a:t>
                </a:r>
                <a14:m>
                  <m:oMath xmlns:m="http://schemas.openxmlformats.org/officeDocument/2006/math">
                    <m:r>
                      <a:rPr sz="3400" i="1">
                        <a:solidFill>
                          <a:srgbClr val="000000"/>
                        </a:solidFill>
                        <a:latin typeface="Cambria Math" panose="02040503050406030204" pitchFamily="18" charset="0"/>
                      </a:rPr>
                      <m:t>𝜋</m:t>
                    </m:r>
                  </m:oMath>
                </a14:m>
                <a:r>
                  <a:rPr sz="3400" dirty="0">
                    <a:latin typeface="Arial" panose="020B0604020202020204" pitchFamily="34" charset="0"/>
                    <a:cs typeface="Arial" panose="020B0604020202020204" pitchFamily="34" charset="0"/>
                  </a:rPr>
                  <a:t>, where </a:t>
                </a:r>
                <a14:m>
                  <m:oMath xmlns:m="http://schemas.openxmlformats.org/officeDocument/2006/math">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𝜋</m:t>
                        </m:r>
                      </m:e>
                      <m:sub>
                        <m:r>
                          <a:rPr sz="3400" i="1">
                            <a:solidFill>
                              <a:srgbClr val="000000"/>
                            </a:solidFill>
                            <a:latin typeface="Cambria Math" panose="02040503050406030204" pitchFamily="18" charset="0"/>
                          </a:rPr>
                          <m:t>𝑖</m:t>
                        </m:r>
                      </m:sub>
                    </m:sSub>
                  </m:oMath>
                </a14:m>
                <a:r>
                  <a:rPr sz="3400" dirty="0">
                    <a:latin typeface="Arial" panose="020B0604020202020204" pitchFamily="34" charset="0"/>
                    <a:cs typeface="Arial" panose="020B0604020202020204" pitchFamily="34" charset="0"/>
                  </a:rPr>
                  <a:t> is the probability of arm </a:t>
                </a:r>
                <a14:m>
                  <m:oMath xmlns:m="http://schemas.openxmlformats.org/officeDocument/2006/math">
                    <m:r>
                      <a:rPr sz="3400" i="1">
                        <a:solidFill>
                          <a:srgbClr val="000000"/>
                        </a:solidFill>
                        <a:latin typeface="Cambria Math" panose="02040503050406030204" pitchFamily="18" charset="0"/>
                      </a:rPr>
                      <m:t>𝑖</m:t>
                    </m:r>
                  </m:oMath>
                </a14:m>
                <a:r>
                  <a:rPr sz="3400" dirty="0">
                    <a:latin typeface="Arial" panose="020B0604020202020204" pitchFamily="34" charset="0"/>
                    <a:cs typeface="Arial" panose="020B0604020202020204" pitchFamily="34" charset="0"/>
                  </a:rPr>
                  <a:t> being pulled. </a:t>
                </a:r>
                <a14:m>
                  <m:oMath xmlns:m="http://schemas.openxmlformats.org/officeDocument/2006/math">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𝜋</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m:t>
                    </m:r>
                    <m:f>
                      <m:fPr>
                        <m:ctrlPr>
                          <a:rPr sz="3400" i="1">
                            <a:solidFill>
                              <a:srgbClr val="000000"/>
                            </a:solidFill>
                            <a:latin typeface="Cambria Math" panose="02040503050406030204" pitchFamily="18" charset="0"/>
                          </a:rPr>
                        </m:ctrlPr>
                      </m:fPr>
                      <m:num>
                        <m:r>
                          <a:rPr sz="3400" i="1">
                            <a:solidFill>
                              <a:srgbClr val="000000"/>
                            </a:solidFill>
                            <a:latin typeface="Cambria Math" panose="02040503050406030204" pitchFamily="18" charset="0"/>
                          </a:rPr>
                          <m:t>𝑔</m:t>
                        </m:r>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𝜇</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m:t>
                        </m:r>
                      </m:num>
                      <m:den>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m:t>
                            </m:r>
                          </m:e>
                          <m:sub>
                            <m:r>
                              <a:rPr sz="3400" i="1">
                                <a:solidFill>
                                  <a:srgbClr val="000000"/>
                                </a:solidFill>
                                <a:latin typeface="Cambria Math" panose="02040503050406030204" pitchFamily="18" charset="0"/>
                              </a:rPr>
                              <m:t>𝑗</m:t>
                            </m:r>
                          </m:sub>
                        </m:sSub>
                        <m:r>
                          <a:rPr sz="3400" i="1">
                            <a:solidFill>
                              <a:srgbClr val="000000"/>
                            </a:solidFill>
                            <a:latin typeface="Cambria Math" panose="02040503050406030204" pitchFamily="18" charset="0"/>
                          </a:rPr>
                          <m:t>𝑔</m:t>
                        </m:r>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𝜇</m:t>
                            </m:r>
                          </m:e>
                          <m:sub>
                            <m:r>
                              <a:rPr sz="3400" i="1">
                                <a:solidFill>
                                  <a:srgbClr val="000000"/>
                                </a:solidFill>
                                <a:latin typeface="Cambria Math" panose="02040503050406030204" pitchFamily="18" charset="0"/>
                              </a:rPr>
                              <m:t>𝑗</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m:t>
                        </m:r>
                      </m:den>
                    </m:f>
                  </m:oMath>
                </a14:m>
                <a:r>
                  <a:rPr sz="3400" dirty="0">
                    <a:latin typeface="Arial" panose="020B0604020202020204" pitchFamily="34" charset="0"/>
                    <a:cs typeface="Arial" panose="020B0604020202020204" pitchFamily="34" charset="0"/>
                  </a:rPr>
                  <a:t>, where </a:t>
                </a:r>
                <a14:m>
                  <m:oMath xmlns:m="http://schemas.openxmlformats.org/officeDocument/2006/math">
                    <m:r>
                      <a:rPr sz="3400" i="1">
                        <a:solidFill>
                          <a:srgbClr val="000000"/>
                        </a:solidFill>
                        <a:latin typeface="Cambria Math" panose="02040503050406030204" pitchFamily="18" charset="0"/>
                      </a:rPr>
                      <m:t>𝑔</m:t>
                    </m:r>
                    <m:r>
                      <a:rPr sz="3400" i="1">
                        <a:solidFill>
                          <a:srgbClr val="000000"/>
                        </a:solidFill>
                        <a:latin typeface="Cambria Math" panose="02040503050406030204" pitchFamily="18" charset="0"/>
                      </a:rPr>
                      <m:t>(.)</m:t>
                    </m:r>
                  </m:oMath>
                </a14:m>
                <a:r>
                  <a:rPr sz="3400" dirty="0">
                    <a:latin typeface="Arial" panose="020B0604020202020204" pitchFamily="34" charset="0"/>
                    <a:cs typeface="Arial" panose="020B0604020202020204" pitchFamily="34" charset="0"/>
                  </a:rPr>
                  <a:t> is a non-decreasing positive Lipschitz-continuous function [3]. </a:t>
                </a:r>
                <a:endParaRPr lang="en-IN" sz="3400" dirty="0">
                  <a:latin typeface="Arial" panose="020B0604020202020204" pitchFamily="34" charset="0"/>
                  <a:cs typeface="Arial" panose="020B0604020202020204" pitchFamily="34" charset="0"/>
                </a:endParaRPr>
              </a:p>
              <a:p>
                <a:pPr marL="514349" indent="-514349">
                  <a:buSzPct val="100000"/>
                  <a:buAutoNum type="arabicPeriod" startAt="4"/>
                  <a:defRPr sz="3300">
                    <a:latin typeface="CMU Typewriter Text Variable Wi"/>
                    <a:ea typeface="CMU Typewriter Text Variable Wi"/>
                    <a:cs typeface="CMU Typewriter Text Variable Wi"/>
                    <a:sym typeface="CMU Typewriter Text Variable Wi"/>
                  </a:defRPr>
                </a:pPr>
                <a:endParaRPr sz="3400" dirty="0">
                  <a:latin typeface="Arial" panose="020B0604020202020204" pitchFamily="34" charset="0"/>
                  <a:cs typeface="Arial" panose="020B0604020202020204" pitchFamily="34" charset="0"/>
                </a:endParaRPr>
              </a:p>
              <a:p>
                <a:pPr marL="514349" indent="-514349">
                  <a:buSzPct val="100000"/>
                  <a:buAutoNum type="arabicPeriod" startAt="5"/>
                  <a:defRPr sz="33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Sample K arms from </a:t>
                </a:r>
                <a14:m>
                  <m:oMath xmlns:m="http://schemas.openxmlformats.org/officeDocument/2006/math">
                    <m:sSup>
                      <m:sSupPr>
                        <m:ctrlPr>
                          <a:rPr sz="3400" i="1">
                            <a:solidFill>
                              <a:srgbClr val="000000"/>
                            </a:solidFill>
                            <a:latin typeface="Cambria Math" panose="02040503050406030204" pitchFamily="18" charset="0"/>
                          </a:rPr>
                        </m:ctrlPr>
                      </m:sSupPr>
                      <m:e>
                        <m:r>
                          <a:rPr sz="3400" i="1">
                            <a:solidFill>
                              <a:srgbClr val="000000"/>
                            </a:solidFill>
                            <a:latin typeface="Cambria Math" panose="02040503050406030204" pitchFamily="18" charset="0"/>
                          </a:rPr>
                          <m:t>𝜋</m:t>
                        </m:r>
                      </m:e>
                      <m:sup>
                        <m:r>
                          <a:rPr sz="3400" i="1">
                            <a:solidFill>
                              <a:srgbClr val="000000"/>
                            </a:solidFill>
                            <a:latin typeface="Cambria Math" panose="02040503050406030204" pitchFamily="18" charset="0"/>
                          </a:rPr>
                          <m:t>𝑡</m:t>
                        </m:r>
                      </m:sup>
                    </m:sSup>
                  </m:oMath>
                </a14:m>
                <a:r>
                  <a:rPr lang="en-US" sz="3400" dirty="0">
                    <a:latin typeface="Arial" panose="020B0604020202020204" pitchFamily="34" charset="0"/>
                    <a:cs typeface="Arial" panose="020B0604020202020204" pitchFamily="34" charset="0"/>
                  </a:rPr>
                  <a:t>.</a:t>
                </a:r>
                <a:endParaRPr sz="3400" dirty="0">
                  <a:latin typeface="Arial" panose="020B0604020202020204" pitchFamily="34" charset="0"/>
                  <a:cs typeface="Arial" panose="020B0604020202020204" pitchFamily="34" charset="0"/>
                </a:endParaRPr>
              </a:p>
            </p:txBody>
          </p:sp>
        </mc:Choice>
        <mc:Fallback>
          <p:sp>
            <p:nvSpPr>
              <p:cNvPr id="78" name="TextBox 270"/>
              <p:cNvSpPr txBox="1">
                <a:spLocks noRot="1" noChangeAspect="1" noMove="1" noResize="1" noEditPoints="1" noAdjustHandles="1" noChangeArrowheads="1" noChangeShapeType="1" noTextEdit="1"/>
              </p:cNvSpPr>
              <p:nvPr/>
            </p:nvSpPr>
            <p:spPr>
              <a:xfrm>
                <a:off x="15546914" y="7472255"/>
                <a:ext cx="14090378" cy="7981224"/>
              </a:xfrm>
              <a:prstGeom prst="rect">
                <a:avLst/>
              </a:prstGeom>
              <a:blipFill>
                <a:blip r:embed="rId8"/>
                <a:stretch>
                  <a:fillRect l="-1532" t="-1113" r="-90" b="-1749"/>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
        <p:nvSpPr>
          <p:cNvPr id="79" name="TextBox 118"/>
          <p:cNvSpPr txBox="1"/>
          <p:nvPr/>
        </p:nvSpPr>
        <p:spPr>
          <a:xfrm>
            <a:off x="679060" y="12996748"/>
            <a:ext cx="14037623" cy="66171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5000" b="1">
                <a:latin typeface="CMU Typewriter Text Variable Wi"/>
                <a:ea typeface="CMU Typewriter Text Variable Wi"/>
                <a:cs typeface="CMU Typewriter Text Variable Wi"/>
                <a:sym typeface="CMU Typewriter Text Variable Wi"/>
              </a:defRPr>
            </a:pPr>
            <a:r>
              <a:rPr sz="4000" dirty="0">
                <a:solidFill>
                  <a:schemeClr val="accent1">
                    <a:lumMod val="50000"/>
                  </a:schemeClr>
                </a:solidFill>
                <a:latin typeface="Arial" panose="020B0604020202020204" pitchFamily="34" charset="0"/>
                <a:cs typeface="Arial" panose="020B0604020202020204" pitchFamily="34" charset="0"/>
              </a:rPr>
              <a:t>Restless Multi-armed Bandit </a:t>
            </a:r>
          </a:p>
          <a:p>
            <a:pPr algn="ctr">
              <a:defRPr sz="1000" b="1">
                <a:latin typeface="CMU Typewriter Text Variable Wi"/>
                <a:ea typeface="CMU Typewriter Text Variable Wi"/>
                <a:cs typeface="CMU Typewriter Text Variable Wi"/>
                <a:sym typeface="CMU Typewriter Text Variable Wi"/>
              </a:defRPr>
            </a:pPr>
            <a:endParaRPr dirty="0"/>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Each patient is </a:t>
            </a:r>
            <a:r>
              <a:rPr lang="en-IN" dirty="0">
                <a:latin typeface="Arial" panose="020B0604020202020204" pitchFamily="34" charset="0"/>
                <a:cs typeface="Arial" panose="020B0604020202020204" pitchFamily="34" charset="0"/>
              </a:rPr>
              <a:t>modelled as </a:t>
            </a:r>
            <a:r>
              <a:rPr dirty="0">
                <a:latin typeface="Arial" panose="020B0604020202020204" pitchFamily="34" charset="0"/>
                <a:cs typeface="Arial" panose="020B0604020202020204" pitchFamily="34" charset="0"/>
              </a:rPr>
              <a:t>an ‘arm’. Total number of arms = N</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Providing intervention to a patient is called ‘pulling’ that arm.</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Each arm has two states: ‘good’ and ‘bad’.</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Arms transition from one state to another </a:t>
            </a:r>
            <a:r>
              <a:rPr lang="en-IN" dirty="0">
                <a:latin typeface="Arial" panose="020B0604020202020204" pitchFamily="34" charset="0"/>
                <a:cs typeface="Arial" panose="020B0604020202020204" pitchFamily="34" charset="0"/>
              </a:rPr>
              <a:t>based on</a:t>
            </a:r>
            <a:r>
              <a:rPr dirty="0">
                <a:latin typeface="Arial" panose="020B0604020202020204" pitchFamily="34" charset="0"/>
                <a:cs typeface="Arial" panose="020B0604020202020204" pitchFamily="34" charset="0"/>
              </a:rPr>
              <a:t> their ‘transition probabilities’ P.</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We </a:t>
            </a:r>
            <a:r>
              <a:rPr lang="en-IN" dirty="0">
                <a:latin typeface="Arial" panose="020B0604020202020204" pitchFamily="34" charset="0"/>
                <a:cs typeface="Arial" panose="020B0604020202020204" pitchFamily="34" charset="0"/>
              </a:rPr>
              <a:t>run our algorithm (policy) for total </a:t>
            </a:r>
            <a:r>
              <a:rPr dirty="0">
                <a:latin typeface="Arial" panose="020B0604020202020204" pitchFamily="34" charset="0"/>
                <a:cs typeface="Arial" panose="020B0604020202020204" pitchFamily="34" charset="0"/>
              </a:rPr>
              <a:t>T episodes</a:t>
            </a:r>
            <a:r>
              <a:rPr lang="en-IN"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We can only pull K (&lt; N) arms at </a:t>
            </a:r>
            <a:r>
              <a:rPr lang="en-IN" dirty="0">
                <a:latin typeface="Arial" panose="020B0604020202020204" pitchFamily="34" charset="0"/>
                <a:cs typeface="Arial" panose="020B0604020202020204" pitchFamily="34" charset="0"/>
              </a:rPr>
              <a:t>one-time</a:t>
            </a:r>
            <a:r>
              <a:rPr dirty="0">
                <a:latin typeface="Arial" panose="020B0604020202020204" pitchFamily="34" charset="0"/>
                <a:cs typeface="Arial" panose="020B0604020202020204" pitchFamily="34" charset="0"/>
              </a:rPr>
              <a:t> step.</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Ideally, we want to pull the arm which will go from bad to good state due to our intervention.</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We can define the ‘reward’ of an arm as the benefit the arm receives from getting pulled.  </a:t>
            </a:r>
          </a:p>
        </p:txBody>
      </p:sp>
      <p:sp>
        <p:nvSpPr>
          <p:cNvPr id="80" name="Rectangle 9"/>
          <p:cNvSpPr txBox="1"/>
          <p:nvPr/>
        </p:nvSpPr>
        <p:spPr>
          <a:xfrm>
            <a:off x="510453" y="22215375"/>
            <a:ext cx="14231444"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000" b="1">
                <a:solidFill>
                  <a:srgbClr val="FF0000"/>
                </a:solidFill>
                <a:latin typeface="CMU Typewriter Text Variable Wi"/>
                <a:ea typeface="CMU Typewriter Text Variable Wi"/>
                <a:cs typeface="CMU Typewriter Text Variable Wi"/>
                <a:sym typeface="CMU Typewriter Text Variable Wi"/>
              </a:defRPr>
            </a:lvl1pPr>
          </a:lstStyle>
          <a:p>
            <a:endParaRPr dirty="0"/>
          </a:p>
        </p:txBody>
      </p:sp>
      <p:sp>
        <p:nvSpPr>
          <p:cNvPr id="81" name="Text Placeholder 6"/>
          <p:cNvSpPr>
            <a:spLocks noGrp="1"/>
          </p:cNvSpPr>
          <p:nvPr>
            <p:ph type="body" idx="25"/>
          </p:nvPr>
        </p:nvSpPr>
        <p:spPr>
          <a:xfrm>
            <a:off x="15481603" y="16472192"/>
            <a:ext cx="14401803" cy="64633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Autofit/>
          </a:bodyPr>
          <a:lstStyle>
            <a:lvl1pPr>
              <a:defRPr>
                <a:latin typeface="Arial"/>
                <a:ea typeface="Arial"/>
                <a:cs typeface="Arial"/>
                <a:sym typeface="Arial"/>
              </a:defRPr>
            </a:lvl1pPr>
          </a:lstStyle>
          <a:p>
            <a:r>
              <a:rPr sz="4000" dirty="0"/>
              <a:t>Fairness Regret</a:t>
            </a:r>
          </a:p>
        </p:txBody>
      </p:sp>
      <p:pic>
        <p:nvPicPr>
          <p:cNvPr id="83" name="pasted-movie.png" descr="pasted-movie.png"/>
          <p:cNvPicPr>
            <a:picLocks noChangeAspect="1"/>
          </p:cNvPicPr>
          <p:nvPr/>
        </p:nvPicPr>
        <p:blipFill>
          <a:blip r:embed="rId9"/>
          <a:stretch>
            <a:fillRect/>
          </a:stretch>
        </p:blipFill>
        <p:spPr>
          <a:xfrm>
            <a:off x="2550221" y="25775683"/>
            <a:ext cx="10151906" cy="6275724"/>
          </a:xfrm>
          <a:prstGeom prst="rect">
            <a:avLst/>
          </a:prstGeom>
          <a:ln w="12700">
            <a:miter lim="400000"/>
          </a:ln>
        </p:spPr>
      </p:pic>
      <p:sp>
        <p:nvSpPr>
          <p:cNvPr id="84" name="TextBox 118"/>
          <p:cNvSpPr txBox="1"/>
          <p:nvPr/>
        </p:nvSpPr>
        <p:spPr>
          <a:xfrm>
            <a:off x="472887" y="34720498"/>
            <a:ext cx="14401802" cy="3477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1000" b="1">
                <a:latin typeface="CMU Typewriter Text Variable Wi"/>
                <a:ea typeface="CMU Typewriter Text Variable Wi"/>
                <a:cs typeface="CMU Typewriter Text Variable Wi"/>
                <a:sym typeface="CMU Typewriter Text Variable Wi"/>
              </a:defRPr>
            </a:pPr>
            <a:endParaRPr dirty="0"/>
          </a:p>
          <a:p>
            <a:pPr algn="ctr">
              <a:defRPr sz="3400">
                <a:latin typeface="CMU Typewriter Text Variable Wi"/>
                <a:ea typeface="CMU Typewriter Text Variable Wi"/>
                <a:cs typeface="CMU Typewriter Text Variable Wi"/>
                <a:sym typeface="CMU Typewriter Text Variable Wi"/>
              </a:defRPr>
            </a:pPr>
            <a:r>
              <a:rPr lang="en-IN" sz="4000" b="1" dirty="0">
                <a:solidFill>
                  <a:schemeClr val="accent1">
                    <a:lumMod val="50000"/>
                  </a:schemeClr>
                </a:solidFill>
                <a:latin typeface="Arial" panose="020B0604020202020204" pitchFamily="34" charset="0"/>
                <a:cs typeface="Arial" panose="020B0604020202020204" pitchFamily="34" charset="0"/>
              </a:rPr>
              <a:t>Motivation</a:t>
            </a:r>
          </a:p>
          <a:p>
            <a:pPr>
              <a:defRPr sz="3400">
                <a:latin typeface="CMU Typewriter Text Variable Wi"/>
                <a:ea typeface="CMU Typewriter Text Variable Wi"/>
                <a:cs typeface="CMU Typewriter Text Variable Wi"/>
                <a:sym typeface="CMU Typewriter Text Variable Wi"/>
              </a:defRPr>
            </a:pPr>
            <a:endParaRPr dirty="0"/>
          </a:p>
          <a:p>
            <a:pPr>
              <a:defRPr sz="3400">
                <a:latin typeface="CMU Typewriter Text Variable Wi"/>
                <a:ea typeface="CMU Typewriter Text Variable Wi"/>
                <a:cs typeface="CMU Typewriter Text Variable Wi"/>
                <a:sym typeface="CMU Typewriter Text Variable Wi"/>
              </a:defRPr>
            </a:pPr>
            <a:endParaRPr lang="en-IN" dirty="0">
              <a:latin typeface="Arial" panose="020B0604020202020204" pitchFamily="34" charset="0"/>
              <a:cs typeface="Arial" panose="020B0604020202020204" pitchFamily="34" charset="0"/>
            </a:endParaRPr>
          </a:p>
          <a:p>
            <a:pPr>
              <a:defRPr sz="3400">
                <a:latin typeface="CMU Typewriter Text Variable Wi"/>
                <a:ea typeface="CMU Typewriter Text Variable Wi"/>
                <a:cs typeface="CMU Typewriter Text Variable Wi"/>
                <a:sym typeface="CMU Typewriter Text Variable Wi"/>
              </a:defRPr>
            </a:pPr>
            <a:endParaRPr lang="en-IN" dirty="0">
              <a:latin typeface="Arial" panose="020B0604020202020204" pitchFamily="34" charset="0"/>
              <a:cs typeface="Arial" panose="020B0604020202020204" pitchFamily="34" charset="0"/>
            </a:endParaRPr>
          </a:p>
          <a:p>
            <a:pPr>
              <a:defRPr sz="3400">
                <a:latin typeface="CMU Typewriter Text Variable Wi"/>
                <a:ea typeface="CMU Typewriter Text Variable Wi"/>
                <a:cs typeface="CMU Typewriter Text Variable Wi"/>
                <a:sym typeface="CMU Typewriter Text Variable Wi"/>
              </a:defRPr>
            </a:pPr>
            <a:endParaRPr lang="en-IN" dirty="0">
              <a:latin typeface="Arial" panose="020B0604020202020204" pitchFamily="34" charset="0"/>
              <a:cs typeface="Arial" panose="020B0604020202020204" pitchFamily="34" charset="0"/>
            </a:endParaRPr>
          </a:p>
          <a:p>
            <a:pPr>
              <a:defRPr sz="3400">
                <a:latin typeface="CMU Typewriter Text Variable Wi"/>
                <a:ea typeface="CMU Typewriter Text Variable Wi"/>
                <a:cs typeface="CMU Typewriter Text Variable Wi"/>
                <a:sym typeface="CMU Typewriter Text Variable Wi"/>
              </a:defRPr>
            </a:pP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5" name="Suppose we already know the true transition probabilities   of all the arms. The subsequent policy according to MF-RMAB is denoted by  .…"/>
              <p:cNvSpPr txBox="1"/>
              <p:nvPr/>
            </p:nvSpPr>
            <p:spPr>
              <a:xfrm>
                <a:off x="15566995" y="17410960"/>
                <a:ext cx="14025022" cy="335790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spAutoFit/>
              </a:bodyPr>
              <a:lstStyle/>
              <a:p>
                <a:pPr>
                  <a:defRPr sz="34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Suppose we already know the true </a:t>
                </a:r>
                <a:r>
                  <a:rPr sz="3400" dirty="0" err="1">
                    <a:latin typeface="Arial" panose="020B0604020202020204" pitchFamily="34" charset="0"/>
                    <a:cs typeface="Arial" panose="020B0604020202020204" pitchFamily="34" charset="0"/>
                  </a:rPr>
                  <a:t>transi</a:t>
                </a:r>
                <a:r>
                  <a:rPr lang="en-IN" sz="3400" dirty="0" err="1">
                    <a:latin typeface="Arial" panose="020B0604020202020204" pitchFamily="34" charset="0"/>
                    <a:cs typeface="Arial" panose="020B0604020202020204" pitchFamily="34" charset="0"/>
                  </a:rPr>
                  <a:t>ti</a:t>
                </a:r>
                <a:r>
                  <a:rPr sz="3400" dirty="0">
                    <a:latin typeface="Arial" panose="020B0604020202020204" pitchFamily="34" charset="0"/>
                    <a:cs typeface="Arial" panose="020B0604020202020204" pitchFamily="34" charset="0"/>
                  </a:rPr>
                  <a:t>on probabilities </a:t>
                </a:r>
                <a14:m>
                  <m:oMath xmlns:m="http://schemas.openxmlformats.org/officeDocument/2006/math">
                    <m:sSup>
                      <m:sSupPr>
                        <m:ctrlPr>
                          <a:rPr sz="3400" i="1">
                            <a:solidFill>
                              <a:srgbClr val="000000"/>
                            </a:solidFill>
                            <a:latin typeface="Cambria Math" panose="02040503050406030204" pitchFamily="18" charset="0"/>
                          </a:rPr>
                        </m:ctrlPr>
                      </m:sSupPr>
                      <m:e>
                        <m:r>
                          <a:rPr sz="3400" i="1">
                            <a:solidFill>
                              <a:srgbClr val="000000"/>
                            </a:solidFill>
                            <a:latin typeface="Cambria Math" panose="02040503050406030204" pitchFamily="18" charset="0"/>
                          </a:rPr>
                          <m:t>𝑃</m:t>
                        </m:r>
                      </m:e>
                      <m:sup>
                        <m:r>
                          <a:rPr sz="3400" i="1">
                            <a:solidFill>
                              <a:srgbClr val="000000"/>
                            </a:solidFill>
                            <a:latin typeface="Cambria Math" panose="02040503050406030204" pitchFamily="18" charset="0"/>
                          </a:rPr>
                          <m:t>∗</m:t>
                        </m:r>
                      </m:sup>
                    </m:sSup>
                  </m:oMath>
                </a14:m>
                <a:r>
                  <a:rPr sz="3400" dirty="0">
                    <a:latin typeface="Arial" panose="020B0604020202020204" pitchFamily="34" charset="0"/>
                    <a:cs typeface="Arial" panose="020B0604020202020204" pitchFamily="34" charset="0"/>
                  </a:rPr>
                  <a:t> of all the arms. The subsequent policy according to MF-RMAB is denoted by </a:t>
                </a:r>
                <a14:m>
                  <m:oMath xmlns:m="http://schemas.openxmlformats.org/officeDocument/2006/math">
                    <m:sSup>
                      <m:sSupPr>
                        <m:ctrlPr>
                          <a:rPr sz="3400" i="1">
                            <a:solidFill>
                              <a:srgbClr val="000000"/>
                            </a:solidFill>
                            <a:latin typeface="Cambria Math" panose="02040503050406030204" pitchFamily="18" charset="0"/>
                          </a:rPr>
                        </m:ctrlPr>
                      </m:sSupPr>
                      <m:e>
                        <m:r>
                          <a:rPr sz="3400" i="1">
                            <a:solidFill>
                              <a:srgbClr val="000000"/>
                            </a:solidFill>
                            <a:latin typeface="Cambria Math" panose="02040503050406030204" pitchFamily="18" charset="0"/>
                          </a:rPr>
                          <m:t>𝜋</m:t>
                        </m:r>
                      </m:e>
                      <m:sup>
                        <m:r>
                          <a:rPr sz="3400" i="1">
                            <a:solidFill>
                              <a:srgbClr val="000000"/>
                            </a:solidFill>
                            <a:latin typeface="Cambria Math" panose="02040503050406030204" pitchFamily="18" charset="0"/>
                          </a:rPr>
                          <m:t>∗</m:t>
                        </m:r>
                      </m:sup>
                    </m:sSup>
                  </m:oMath>
                </a14:m>
                <a:r>
                  <a:rPr sz="3400" dirty="0">
                    <a:latin typeface="Arial" panose="020B0604020202020204" pitchFamily="34" charset="0"/>
                    <a:cs typeface="Arial" panose="020B0604020202020204" pitchFamily="34" charset="0"/>
                  </a:rPr>
                  <a:t>.</a:t>
                </a:r>
              </a:p>
              <a:p>
                <a:pPr>
                  <a:defRPr sz="3400">
                    <a:latin typeface="CMU Typewriter Text Variable Wi"/>
                    <a:ea typeface="CMU Typewriter Text Variable Wi"/>
                    <a:cs typeface="CMU Typewriter Text Variable Wi"/>
                    <a:sym typeface="CMU Typewriter Text Variable Wi"/>
                  </a:defRPr>
                </a:pPr>
                <a:endParaRPr sz="3400" dirty="0">
                  <a:latin typeface="Arial" panose="020B0604020202020204" pitchFamily="34" charset="0"/>
                  <a:cs typeface="Arial" panose="020B0604020202020204" pitchFamily="34" charset="0"/>
                </a:endParaRPr>
              </a:p>
              <a:p>
                <a:pPr>
                  <a:defRPr sz="34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The Fairness Regret (FR) is defined as the difference between the policies when all information is known vs when we have to estimate the transition probabilities. </a:t>
                </a:r>
              </a:p>
            </p:txBody>
          </p:sp>
        </mc:Choice>
        <mc:Fallback xmlns="">
          <p:sp>
            <p:nvSpPr>
              <p:cNvPr id="85" name="Suppose we already know the true transition probabilities   of all the arms. The subsequent policy according to MF-RMAB is denoted by  .…"/>
              <p:cNvSpPr txBox="1">
                <a:spLocks noRot="1" noChangeAspect="1" noMove="1" noResize="1" noEditPoints="1" noAdjustHandles="1" noChangeArrowheads="1" noChangeShapeType="1" noTextEdit="1"/>
              </p:cNvSpPr>
              <p:nvPr/>
            </p:nvSpPr>
            <p:spPr>
              <a:xfrm>
                <a:off x="15566995" y="17410960"/>
                <a:ext cx="14025022" cy="3357907"/>
              </a:xfrm>
              <a:prstGeom prst="rect">
                <a:avLst/>
              </a:prstGeom>
              <a:blipFill>
                <a:blip r:embed="rId10"/>
                <a:stretch>
                  <a:fillRect l="-1565" t="-2541" b="-1815"/>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IN">
                    <a:noFill/>
                  </a:rPr>
                  <a:t> </a:t>
                </a:r>
              </a:p>
            </p:txBody>
          </p:sp>
        </mc:Fallback>
      </mc:AlternateContent>
      <p:pic>
        <p:nvPicPr>
          <p:cNvPr id="88" name="regret_N=5,K=1.png" descr="regret_N=5,K=1.png"/>
          <p:cNvPicPr>
            <a:picLocks noChangeAspect="1"/>
          </p:cNvPicPr>
          <p:nvPr/>
        </p:nvPicPr>
        <p:blipFill>
          <a:blip r:embed="rId11"/>
          <a:stretch>
            <a:fillRect/>
          </a:stretch>
        </p:blipFill>
        <p:spPr>
          <a:xfrm>
            <a:off x="15452762" y="27109447"/>
            <a:ext cx="6539216" cy="4904412"/>
          </a:xfrm>
          <a:prstGeom prst="rect">
            <a:avLst/>
          </a:prstGeom>
          <a:ln w="12700">
            <a:miter lim="400000"/>
          </a:ln>
        </p:spPr>
      </p:pic>
      <p:pic>
        <p:nvPicPr>
          <p:cNvPr id="89" name="regret_N=40,K=8.png" descr="regret_N=40,K=8.png"/>
          <p:cNvPicPr>
            <a:picLocks noChangeAspect="1"/>
          </p:cNvPicPr>
          <p:nvPr/>
        </p:nvPicPr>
        <p:blipFill>
          <a:blip r:embed="rId12"/>
          <a:stretch>
            <a:fillRect/>
          </a:stretch>
        </p:blipFill>
        <p:spPr>
          <a:xfrm>
            <a:off x="22598050" y="27190098"/>
            <a:ext cx="6635840" cy="4976880"/>
          </a:xfrm>
          <a:prstGeom prst="rect">
            <a:avLst/>
          </a:prstGeom>
          <a:ln w="12700">
            <a:miter lim="400000"/>
          </a:ln>
        </p:spPr>
      </p:pic>
      <p:pic>
        <p:nvPicPr>
          <p:cNvPr id="90" name="regret_N=100,K=20.png" descr="regret_N=100,K=20.png"/>
          <p:cNvPicPr>
            <a:picLocks noChangeAspect="1"/>
          </p:cNvPicPr>
          <p:nvPr/>
        </p:nvPicPr>
        <p:blipFill>
          <a:blip r:embed="rId13"/>
          <a:stretch>
            <a:fillRect/>
          </a:stretch>
        </p:blipFill>
        <p:spPr>
          <a:xfrm>
            <a:off x="19076424" y="32387906"/>
            <a:ext cx="6849407" cy="5137057"/>
          </a:xfrm>
          <a:prstGeom prst="rect">
            <a:avLst/>
          </a:prstGeom>
          <a:ln w="12700">
            <a:miter lim="400000"/>
          </a:ln>
        </p:spPr>
      </p:pic>
      <p:sp>
        <p:nvSpPr>
          <p:cNvPr id="91" name="Text Placeholder 16"/>
          <p:cNvSpPr txBox="1"/>
          <p:nvPr/>
        </p:nvSpPr>
        <p:spPr>
          <a:xfrm>
            <a:off x="3342914" y="41503562"/>
            <a:ext cx="5128101" cy="1231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fontScale="92500"/>
          </a:bodyPr>
          <a:lstStyle>
            <a:lvl1pPr defTabSz="5381712">
              <a:spcBef>
                <a:spcPts val="1100"/>
              </a:spcBef>
              <a:defRPr sz="4800" b="1">
                <a:solidFill>
                  <a:srgbClr val="3864B3"/>
                </a:solidFill>
                <a:latin typeface="Comic Sans MS"/>
                <a:ea typeface="Comic Sans MS"/>
                <a:cs typeface="Comic Sans MS"/>
                <a:sym typeface="Comic Sans MS"/>
              </a:defRPr>
            </a:lvl1pPr>
          </a:lstStyle>
          <a:p>
            <a:r>
              <a:t>Acknowledgment:   </a:t>
            </a:r>
          </a:p>
        </p:txBody>
      </p:sp>
      <p:pic>
        <p:nvPicPr>
          <p:cNvPr id="3" name="Picture 2" descr="A logo with text and a star&#10;&#10;Description automatically generated with medium confidence">
            <a:extLst>
              <a:ext uri="{FF2B5EF4-FFF2-40B4-BE49-F238E27FC236}">
                <a16:creationId xmlns:a16="http://schemas.microsoft.com/office/drawing/2014/main" id="{B7A77423-54DD-BA7C-09D2-79DEC7E9B1F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7585" y="2394037"/>
            <a:ext cx="5595511" cy="2819112"/>
          </a:xfrm>
          <a:prstGeom prst="rect">
            <a:avLst/>
          </a:prstGeom>
        </p:spPr>
      </p:pic>
      <p:pic>
        <p:nvPicPr>
          <p:cNvPr id="4" name="Picture 216" descr="Picture 216"/>
          <p:cNvPicPr>
            <a:picLocks noChangeAspect="1"/>
          </p:cNvPicPr>
          <p:nvPr/>
        </p:nvPicPr>
        <p:blipFill>
          <a:blip r:embed="rId15"/>
          <a:srcRect l="17392" t="31268" r="14610" b="29840"/>
          <a:stretch>
            <a:fillRect/>
          </a:stretch>
        </p:blipFill>
        <p:spPr>
          <a:xfrm>
            <a:off x="22160227" y="41613588"/>
            <a:ext cx="1986001" cy="1135891"/>
          </a:xfrm>
          <a:prstGeom prst="rect">
            <a:avLst/>
          </a:prstGeom>
          <a:ln w="12700">
            <a:miter lim="400000"/>
          </a:ln>
        </p:spPr>
      </p:pic>
      <p:pic>
        <p:nvPicPr>
          <p:cNvPr id="6" name="Picture 5" descr="A logo with a tree and text&#10;&#10;Description automatically generated">
            <a:extLst>
              <a:ext uri="{FF2B5EF4-FFF2-40B4-BE49-F238E27FC236}">
                <a16:creationId xmlns:a16="http://schemas.microsoft.com/office/drawing/2014/main" id="{3EACC9D9-3FAE-6986-327E-AD72F8EDAB9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132051" y="41622497"/>
            <a:ext cx="2169062" cy="1118073"/>
          </a:xfrm>
          <a:prstGeom prst="rect">
            <a:avLst/>
          </a:prstGeom>
        </p:spPr>
      </p:pic>
      <p:sp>
        <p:nvSpPr>
          <p:cNvPr id="9" name="Rectangle: Rounded Corners 8">
            <a:extLst>
              <a:ext uri="{FF2B5EF4-FFF2-40B4-BE49-F238E27FC236}">
                <a16:creationId xmlns:a16="http://schemas.microsoft.com/office/drawing/2014/main" id="{E775A000-0F23-5CD2-B7EB-3EC7F65191A1}"/>
              </a:ext>
            </a:extLst>
          </p:cNvPr>
          <p:cNvSpPr/>
          <p:nvPr/>
        </p:nvSpPr>
        <p:spPr>
          <a:xfrm>
            <a:off x="493485" y="19997461"/>
            <a:ext cx="14367104" cy="681035"/>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algn="ctr"/>
            <a:r>
              <a:rPr lang="en-US" sz="3400" dirty="0">
                <a:solidFill>
                  <a:srgbClr val="C00000"/>
                </a:solidFill>
              </a:rPr>
              <a:t>The Optimal Policy need not be fair!</a:t>
            </a:r>
          </a:p>
        </p:txBody>
      </p:sp>
      <p:sp>
        <p:nvSpPr>
          <p:cNvPr id="11" name="Rectangle: Rounded Corners 10">
            <a:extLst>
              <a:ext uri="{FF2B5EF4-FFF2-40B4-BE49-F238E27FC236}">
                <a16:creationId xmlns:a16="http://schemas.microsoft.com/office/drawing/2014/main" id="{EF43A039-427F-6C08-C7F6-E79B457C8821}"/>
              </a:ext>
            </a:extLst>
          </p:cNvPr>
          <p:cNvSpPr/>
          <p:nvPr/>
        </p:nvSpPr>
        <p:spPr>
          <a:xfrm>
            <a:off x="472886" y="32805669"/>
            <a:ext cx="14401803" cy="681035"/>
          </a:xfrm>
          <a:prstGeom prst="roundRect">
            <a:avLst/>
          </a:prstGeom>
          <a:solidFill>
            <a:schemeClr val="accent5">
              <a:lumMod val="40000"/>
              <a:lumOff val="6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sz="3400" dirty="0">
                <a:solidFill>
                  <a:srgbClr val="C00000"/>
                </a:solidFill>
              </a:rPr>
              <a:t>Pull each arm with probability proportional to their reward.</a:t>
            </a:r>
            <a:r>
              <a:rPr lang="en-US" sz="3400" b="1" dirty="0">
                <a:solidFill>
                  <a:srgbClr val="C00000"/>
                </a:solidFill>
              </a:rPr>
              <a:t> </a:t>
            </a:r>
          </a:p>
        </p:txBody>
      </p:sp>
      <p:cxnSp>
        <p:nvCxnSpPr>
          <p:cNvPr id="23" name="Straight Connector 22">
            <a:extLst>
              <a:ext uri="{FF2B5EF4-FFF2-40B4-BE49-F238E27FC236}">
                <a16:creationId xmlns:a16="http://schemas.microsoft.com/office/drawing/2014/main" id="{1AA746ED-D195-CC21-C87D-A05A8020EC07}"/>
              </a:ext>
            </a:extLst>
          </p:cNvPr>
          <p:cNvCxnSpPr>
            <a:cxnSpLocks/>
          </p:cNvCxnSpPr>
          <p:nvPr/>
        </p:nvCxnSpPr>
        <p:spPr>
          <a:xfrm>
            <a:off x="666947" y="12628605"/>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6" name="Straight Connector 25">
            <a:extLst>
              <a:ext uri="{FF2B5EF4-FFF2-40B4-BE49-F238E27FC236}">
                <a16:creationId xmlns:a16="http://schemas.microsoft.com/office/drawing/2014/main" id="{664F3A4C-0ACE-39E6-E2F6-7B5FC65D52D4}"/>
              </a:ext>
            </a:extLst>
          </p:cNvPr>
          <p:cNvCxnSpPr>
            <a:cxnSpLocks/>
          </p:cNvCxnSpPr>
          <p:nvPr/>
        </p:nvCxnSpPr>
        <p:spPr>
          <a:xfrm>
            <a:off x="695777" y="21430737"/>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56156CE7-D9D4-849C-D0A0-F23B734A2450}"/>
              </a:ext>
            </a:extLst>
          </p:cNvPr>
          <p:cNvCxnSpPr>
            <a:cxnSpLocks/>
          </p:cNvCxnSpPr>
          <p:nvPr/>
        </p:nvCxnSpPr>
        <p:spPr>
          <a:xfrm>
            <a:off x="749321" y="34310612"/>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31" name="Picture 30">
            <a:extLst>
              <a:ext uri="{FF2B5EF4-FFF2-40B4-BE49-F238E27FC236}">
                <a16:creationId xmlns:a16="http://schemas.microsoft.com/office/drawing/2014/main" id="{7D975D7A-4630-2E94-4D97-2B82024DD855}"/>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362" y="36048302"/>
            <a:ext cx="1706785" cy="2103712"/>
          </a:xfrm>
          <a:prstGeom prst="rect">
            <a:avLst/>
          </a:prstGeom>
        </p:spPr>
      </p:pic>
      <p:pic>
        <p:nvPicPr>
          <p:cNvPr id="32" name="Picture 31">
            <a:extLst>
              <a:ext uri="{FF2B5EF4-FFF2-40B4-BE49-F238E27FC236}">
                <a16:creationId xmlns:a16="http://schemas.microsoft.com/office/drawing/2014/main" id="{1E658523-EA69-2B87-B045-83717039100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370890" y="36126560"/>
            <a:ext cx="1643293" cy="2025454"/>
          </a:xfrm>
          <a:prstGeom prst="rect">
            <a:avLst/>
          </a:prstGeom>
        </p:spPr>
      </p:pic>
      <p:pic>
        <p:nvPicPr>
          <p:cNvPr id="33" name="Picture 32">
            <a:extLst>
              <a:ext uri="{FF2B5EF4-FFF2-40B4-BE49-F238E27FC236}">
                <a16:creationId xmlns:a16="http://schemas.microsoft.com/office/drawing/2014/main" id="{818A4C5D-7C96-2F1A-B909-FB48BD23DA86}"/>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169437" y="36048300"/>
            <a:ext cx="1706786" cy="2103713"/>
          </a:xfrm>
          <a:prstGeom prst="rect">
            <a:avLst/>
          </a:prstGeom>
        </p:spPr>
      </p:pic>
      <p:sp>
        <p:nvSpPr>
          <p:cNvPr id="34" name="TextBox 33">
            <a:extLst>
              <a:ext uri="{FF2B5EF4-FFF2-40B4-BE49-F238E27FC236}">
                <a16:creationId xmlns:a16="http://schemas.microsoft.com/office/drawing/2014/main" id="{FF81A85A-5EBF-136D-BCCE-98B3EEC49641}"/>
              </a:ext>
            </a:extLst>
          </p:cNvPr>
          <p:cNvSpPr txBox="1"/>
          <p:nvPr/>
        </p:nvSpPr>
        <p:spPr>
          <a:xfrm>
            <a:off x="3070508" y="36921987"/>
            <a:ext cx="698266"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r>
              <a:rPr kumimoji="0" lang="en-IN" sz="3400" b="0" i="0" u="none" strike="noStrike" cap="none" spc="0" normalizeH="0" baseline="0" dirty="0">
                <a:ln>
                  <a:noFill/>
                </a:ln>
                <a:solidFill>
                  <a:srgbClr val="000000"/>
                </a:solidFill>
                <a:effectLst/>
                <a:uFillTx/>
                <a:latin typeface="Arial"/>
                <a:ea typeface="Arial"/>
                <a:cs typeface="Arial"/>
                <a:sym typeface="Arial"/>
              </a:rPr>
              <a:t>0.1</a:t>
            </a:r>
          </a:p>
        </p:txBody>
      </p:sp>
      <p:sp>
        <p:nvSpPr>
          <p:cNvPr id="35" name="TextBox 34">
            <a:extLst>
              <a:ext uri="{FF2B5EF4-FFF2-40B4-BE49-F238E27FC236}">
                <a16:creationId xmlns:a16="http://schemas.microsoft.com/office/drawing/2014/main" id="{BFC03742-6779-844E-92FA-7AC9D7C091C5}"/>
              </a:ext>
            </a:extLst>
          </p:cNvPr>
          <p:cNvSpPr txBox="1"/>
          <p:nvPr/>
        </p:nvSpPr>
        <p:spPr>
          <a:xfrm>
            <a:off x="8017329" y="36950817"/>
            <a:ext cx="698266"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r>
              <a:rPr kumimoji="0" lang="en-IN" sz="3400" b="0" i="0" u="none" strike="noStrike" cap="none" spc="0" normalizeH="0" baseline="0" dirty="0">
                <a:ln>
                  <a:noFill/>
                </a:ln>
                <a:solidFill>
                  <a:srgbClr val="000000"/>
                </a:solidFill>
                <a:effectLst/>
                <a:uFillTx/>
                <a:latin typeface="Arial"/>
                <a:ea typeface="Arial"/>
                <a:cs typeface="Arial"/>
                <a:sym typeface="Arial"/>
              </a:rPr>
              <a:t>0.8</a:t>
            </a:r>
          </a:p>
        </p:txBody>
      </p:sp>
      <p:sp>
        <p:nvSpPr>
          <p:cNvPr id="36" name="TextBox 35">
            <a:extLst>
              <a:ext uri="{FF2B5EF4-FFF2-40B4-BE49-F238E27FC236}">
                <a16:creationId xmlns:a16="http://schemas.microsoft.com/office/drawing/2014/main" id="{CFBE60FA-AA54-0C9A-B16A-90E5CF3767A1}"/>
              </a:ext>
            </a:extLst>
          </p:cNvPr>
          <p:cNvSpPr txBox="1"/>
          <p:nvPr/>
        </p:nvSpPr>
        <p:spPr>
          <a:xfrm>
            <a:off x="12791162" y="36954933"/>
            <a:ext cx="698266"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r>
              <a:rPr kumimoji="0" lang="en-IN" sz="3400" b="0" i="0" u="none" strike="noStrike" cap="none" spc="0" normalizeH="0" baseline="0" dirty="0">
                <a:ln>
                  <a:noFill/>
                </a:ln>
                <a:solidFill>
                  <a:srgbClr val="000000"/>
                </a:solidFill>
                <a:effectLst/>
                <a:uFillTx/>
                <a:latin typeface="Arial"/>
                <a:ea typeface="Arial"/>
                <a:cs typeface="Arial"/>
                <a:sym typeface="Arial"/>
              </a:rPr>
              <a:t>0.9</a:t>
            </a:r>
          </a:p>
        </p:txBody>
      </p:sp>
      <p:sp>
        <p:nvSpPr>
          <p:cNvPr id="37" name="TextBox 36">
            <a:extLst>
              <a:ext uri="{FF2B5EF4-FFF2-40B4-BE49-F238E27FC236}">
                <a16:creationId xmlns:a16="http://schemas.microsoft.com/office/drawing/2014/main" id="{6C64BD48-919E-A4B8-C3D8-66D5D0EA9729}"/>
              </a:ext>
            </a:extLst>
          </p:cNvPr>
          <p:cNvSpPr txBox="1"/>
          <p:nvPr/>
        </p:nvSpPr>
        <p:spPr>
          <a:xfrm>
            <a:off x="963816" y="39096772"/>
            <a:ext cx="8088110"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r>
              <a:rPr kumimoji="0" lang="en-IN" sz="3400" b="0" i="0" u="none" strike="noStrike" cap="none" spc="0" normalizeH="0" baseline="0" dirty="0">
                <a:ln>
                  <a:noFill/>
                </a:ln>
                <a:solidFill>
                  <a:srgbClr val="C00000"/>
                </a:solidFill>
                <a:effectLst/>
                <a:uFillTx/>
                <a:latin typeface="Arial"/>
                <a:ea typeface="Arial"/>
                <a:cs typeface="Arial"/>
                <a:sym typeface="Arial"/>
              </a:rPr>
              <a:t>Optimal Allocation: </a:t>
            </a:r>
            <a:r>
              <a:rPr kumimoji="0" lang="en-IN" sz="3400" b="0" i="0" u="none" strike="noStrike" cap="none" spc="0" normalizeH="0" baseline="0" dirty="0">
                <a:ln>
                  <a:noFill/>
                </a:ln>
                <a:solidFill>
                  <a:schemeClr val="tx1"/>
                </a:solidFill>
                <a:effectLst/>
                <a:uFillTx/>
                <a:latin typeface="Arial"/>
                <a:ea typeface="Arial"/>
                <a:cs typeface="Arial"/>
                <a:sym typeface="Arial"/>
              </a:rPr>
              <a:t>Arm 3 with reward 0.9</a:t>
            </a:r>
          </a:p>
        </p:txBody>
      </p:sp>
      <p:sp>
        <p:nvSpPr>
          <p:cNvPr id="38" name="TextBox 37">
            <a:extLst>
              <a:ext uri="{FF2B5EF4-FFF2-40B4-BE49-F238E27FC236}">
                <a16:creationId xmlns:a16="http://schemas.microsoft.com/office/drawing/2014/main" id="{DF81B208-27B5-059D-8AD2-1CDAB26334B5}"/>
              </a:ext>
            </a:extLst>
          </p:cNvPr>
          <p:cNvSpPr txBox="1"/>
          <p:nvPr/>
        </p:nvSpPr>
        <p:spPr>
          <a:xfrm>
            <a:off x="943221" y="40138875"/>
            <a:ext cx="13753122"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r>
              <a:rPr lang="en-IN" sz="3400" dirty="0">
                <a:solidFill>
                  <a:srgbClr val="C00000"/>
                </a:solidFill>
              </a:rPr>
              <a:t>Fair Allocation</a:t>
            </a:r>
            <a:r>
              <a:rPr kumimoji="0" lang="en-IN" sz="3400" b="0" i="0" u="none" strike="noStrike" cap="none" spc="0" normalizeH="0" baseline="0" dirty="0">
                <a:ln>
                  <a:noFill/>
                </a:ln>
                <a:solidFill>
                  <a:srgbClr val="C00000"/>
                </a:solidFill>
                <a:effectLst/>
                <a:uFillTx/>
                <a:latin typeface="Arial"/>
                <a:ea typeface="Arial"/>
                <a:cs typeface="Arial"/>
                <a:sym typeface="Arial"/>
              </a:rPr>
              <a:t>: </a:t>
            </a:r>
            <a:r>
              <a:rPr lang="en-US" sz="3400" dirty="0">
                <a:solidFill>
                  <a:schemeClr val="tx1"/>
                </a:solidFill>
              </a:rPr>
              <a:t>Pulling p</a:t>
            </a:r>
            <a:r>
              <a:rPr kumimoji="0" lang="en-US" sz="3400" b="0" i="0" u="none" strike="noStrike" cap="none" spc="0" normalizeH="0" baseline="0" dirty="0">
                <a:ln>
                  <a:noFill/>
                </a:ln>
                <a:solidFill>
                  <a:schemeClr val="tx1"/>
                </a:solidFill>
                <a:effectLst/>
                <a:uFillTx/>
                <a:latin typeface="Arial"/>
                <a:ea typeface="Arial"/>
                <a:cs typeface="Arial"/>
                <a:sym typeface="Arial"/>
              </a:rPr>
              <a:t>robabilities of 0.055, 0.44, and 0.5 respectively</a:t>
            </a:r>
            <a:endParaRPr kumimoji="0" lang="en-IN" sz="3400" b="0" i="0" u="none" strike="noStrike" cap="none" spc="0" normalizeH="0" baseline="0" dirty="0">
              <a:ln>
                <a:noFill/>
              </a:ln>
              <a:solidFill>
                <a:schemeClr val="tx1"/>
              </a:solidFill>
              <a:effectLst/>
              <a:uFillTx/>
              <a:latin typeface="Arial"/>
              <a:ea typeface="Arial"/>
              <a:cs typeface="Arial"/>
              <a:sym typeface="Arial"/>
            </a:endParaRPr>
          </a:p>
        </p:txBody>
      </p:sp>
      <p:cxnSp>
        <p:nvCxnSpPr>
          <p:cNvPr id="39" name="Straight Connector 38">
            <a:extLst>
              <a:ext uri="{FF2B5EF4-FFF2-40B4-BE49-F238E27FC236}">
                <a16:creationId xmlns:a16="http://schemas.microsoft.com/office/drawing/2014/main" id="{906B8061-42B3-9942-F1F4-D46060A9EF7C}"/>
              </a:ext>
            </a:extLst>
          </p:cNvPr>
          <p:cNvCxnSpPr>
            <a:cxnSpLocks/>
          </p:cNvCxnSpPr>
          <p:nvPr/>
        </p:nvCxnSpPr>
        <p:spPr>
          <a:xfrm>
            <a:off x="15581561" y="38170058"/>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0" name="Straight Connector 39">
            <a:extLst>
              <a:ext uri="{FF2B5EF4-FFF2-40B4-BE49-F238E27FC236}">
                <a16:creationId xmlns:a16="http://schemas.microsoft.com/office/drawing/2014/main" id="{AC144F92-9050-E43B-FA9E-F338B825F0AA}"/>
              </a:ext>
            </a:extLst>
          </p:cNvPr>
          <p:cNvCxnSpPr>
            <a:cxnSpLocks/>
          </p:cNvCxnSpPr>
          <p:nvPr/>
        </p:nvCxnSpPr>
        <p:spPr>
          <a:xfrm>
            <a:off x="15585677" y="25372582"/>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64359EE7-B025-88B8-2B08-0B8E7FF58F83}"/>
              </a:ext>
            </a:extLst>
          </p:cNvPr>
          <p:cNvCxnSpPr>
            <a:cxnSpLocks/>
          </p:cNvCxnSpPr>
          <p:nvPr/>
        </p:nvCxnSpPr>
        <p:spPr>
          <a:xfrm>
            <a:off x="15639221" y="15936125"/>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2" name="Straight Connector 41">
            <a:extLst>
              <a:ext uri="{FF2B5EF4-FFF2-40B4-BE49-F238E27FC236}">
                <a16:creationId xmlns:a16="http://schemas.microsoft.com/office/drawing/2014/main" id="{806CC526-2634-6F38-7381-3E5B9B7B3AC5}"/>
              </a:ext>
            </a:extLst>
          </p:cNvPr>
          <p:cNvCxnSpPr>
            <a:cxnSpLocks/>
          </p:cNvCxnSpPr>
          <p:nvPr/>
        </p:nvCxnSpPr>
        <p:spPr>
          <a:xfrm>
            <a:off x="861964" y="41301136"/>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3" name="Straight Connector 42">
            <a:extLst>
              <a:ext uri="{FF2B5EF4-FFF2-40B4-BE49-F238E27FC236}">
                <a16:creationId xmlns:a16="http://schemas.microsoft.com/office/drawing/2014/main" id="{4A17D317-4FC2-ED2E-E3C3-F35233517581}"/>
              </a:ext>
            </a:extLst>
          </p:cNvPr>
          <p:cNvCxnSpPr>
            <a:cxnSpLocks/>
          </p:cNvCxnSpPr>
          <p:nvPr/>
        </p:nvCxnSpPr>
        <p:spPr>
          <a:xfrm>
            <a:off x="15611640" y="41301150"/>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99B8B0C-8415-D44E-9B44-98CB6126F667}"/>
                  </a:ext>
                </a:extLst>
              </p:cNvPr>
              <p:cNvSpPr txBox="1"/>
              <p:nvPr/>
            </p:nvSpPr>
            <p:spPr>
              <a:xfrm>
                <a:off x="15417435" y="24352421"/>
                <a:ext cx="14369567" cy="568038"/>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1" vertOverflow="overflow" horzOverflow="overflow" vert="horz" wrap="square" lIns="45719" tIns="45719" rIns="45719" bIns="45719" numCol="1" spcCol="38100" rtlCol="0" anchor="t">
                <a:spAutoFit/>
              </a:bodyPr>
              <a:lstStyle/>
              <a:p>
                <a:r>
                  <a:rPr kumimoji="0" lang="en-US" sz="2800" b="1" i="0" u="none" strike="noStrike" cap="none" spc="0" normalizeH="0" baseline="0" dirty="0">
                    <a:ln>
                      <a:noFill/>
                    </a:ln>
                    <a:solidFill>
                      <a:schemeClr val="tx1"/>
                    </a:solidFill>
                    <a:effectLst/>
                    <a:uFillTx/>
                    <a:sym typeface="Arial"/>
                  </a:rPr>
                  <a:t>Theorem</a:t>
                </a:r>
                <a:r>
                  <a:rPr kumimoji="0" lang="en-US" sz="2800" b="0" i="0" u="none" strike="noStrike" cap="none" spc="0" normalizeH="0" baseline="0" dirty="0">
                    <a:ln>
                      <a:noFill/>
                    </a:ln>
                    <a:solidFill>
                      <a:schemeClr val="tx1"/>
                    </a:solidFill>
                    <a:effectLst/>
                    <a:uFillTx/>
                    <a:sym typeface="Arial"/>
                  </a:rPr>
                  <a:t>: MF-RMAB incurs </a:t>
                </a:r>
                <a14:m>
                  <m:oMath xmlns:m="http://schemas.openxmlformats.org/officeDocument/2006/math">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𝑂</m:t>
                    </m:r>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m:t>
                    </m:r>
                    <m:rad>
                      <m:radPr>
                        <m:degHide m:val="on"/>
                        <m:ctrlP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ctrlPr>
                      </m:radPr>
                      <m:deg/>
                      <m:e>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𝑇𝑙𝑛</m:t>
                        </m:r>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 </m:t>
                        </m:r>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𝑇</m:t>
                        </m:r>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 </m:t>
                        </m:r>
                      </m:e>
                    </m:rad>
                  </m:oMath>
                </a14:m>
                <a:r>
                  <a:rPr kumimoji="0" lang="en-US" sz="2800" b="0" i="0" u="none" strike="noStrike" cap="none" spc="0" normalizeH="0" baseline="0" dirty="0">
                    <a:ln>
                      <a:noFill/>
                    </a:ln>
                    <a:solidFill>
                      <a:schemeClr val="tx1"/>
                    </a:solidFill>
                    <a:effectLst/>
                    <a:uFillTx/>
                    <a:sym typeface="Arial"/>
                  </a:rPr>
                  <a:t>)</a:t>
                </a:r>
                <a:r>
                  <a:rPr kumimoji="0" lang="en-US" sz="2800" b="0" i="0" u="none" strike="noStrike" cap="none" spc="0" normalizeH="0" dirty="0">
                    <a:ln>
                      <a:noFill/>
                    </a:ln>
                    <a:solidFill>
                      <a:schemeClr val="tx1"/>
                    </a:solidFill>
                    <a:effectLst/>
                    <a:uFillTx/>
                    <a:sym typeface="Arial"/>
                  </a:rPr>
                  <a:t> </a:t>
                </a:r>
                <a:r>
                  <a:rPr lang="en-US" sz="2800" dirty="0">
                    <a:solidFill>
                      <a:schemeClr val="tx1"/>
                    </a:solidFill>
                  </a:rPr>
                  <a:t>fairness</a:t>
                </a:r>
                <a:r>
                  <a:rPr kumimoji="0" lang="en-US" sz="2800" b="0" i="0" u="none" strike="noStrike" cap="none" spc="0" normalizeH="0" baseline="0" dirty="0">
                    <a:ln>
                      <a:noFill/>
                    </a:ln>
                    <a:solidFill>
                      <a:schemeClr val="tx1"/>
                    </a:solidFill>
                    <a:effectLst/>
                    <a:uFillTx/>
                    <a:sym typeface="Arial"/>
                  </a:rPr>
                  <a:t> regret for sufficiently larg</a:t>
                </a:r>
                <a:r>
                  <a:rPr lang="en-US" sz="2800" dirty="0">
                    <a:solidFill>
                      <a:schemeClr val="tx1"/>
                    </a:solidFill>
                  </a:rPr>
                  <a:t>e </a:t>
                </a:r>
                <a14:m>
                  <m:oMath xmlns:m="http://schemas.openxmlformats.org/officeDocument/2006/math">
                    <m:r>
                      <a:rPr lang="en-US" sz="2800" b="0" i="1" smtClean="0">
                        <a:solidFill>
                          <a:schemeClr val="tx1"/>
                        </a:solidFill>
                        <a:latin typeface="Cambria Math" panose="02040503050406030204" pitchFamily="18" charset="0"/>
                      </a:rPr>
                      <m:t>𝑇</m:t>
                    </m:r>
                  </m:oMath>
                </a14:m>
                <a:r>
                  <a:rPr kumimoji="0" lang="en-US" sz="2800" b="0" i="0" u="none" strike="noStrike" cap="none" spc="0" normalizeH="0" baseline="0" dirty="0">
                    <a:ln>
                      <a:noFill/>
                    </a:ln>
                    <a:solidFill>
                      <a:schemeClr val="tx1"/>
                    </a:solidFill>
                    <a:effectLst/>
                    <a:uFillTx/>
                    <a:sym typeface="Arial"/>
                  </a:rPr>
                  <a:t> and </a:t>
                </a:r>
                <a14:m>
                  <m:oMath xmlns:m="http://schemas.openxmlformats.org/officeDocument/2006/math">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𝐾</m:t>
                    </m:r>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=1</m:t>
                    </m:r>
                  </m:oMath>
                </a14:m>
                <a:r>
                  <a:rPr kumimoji="0" lang="en-US" sz="2800" b="0" i="0" u="none" strike="noStrike" cap="none" spc="0" normalizeH="0" baseline="0" dirty="0">
                    <a:ln>
                      <a:noFill/>
                    </a:ln>
                    <a:solidFill>
                      <a:schemeClr val="tx1"/>
                    </a:solidFill>
                    <a:effectLst/>
                    <a:uFillTx/>
                    <a:sym typeface="Arial"/>
                  </a:rPr>
                  <a:t>. </a:t>
                </a:r>
              </a:p>
            </p:txBody>
          </p:sp>
        </mc:Choice>
        <mc:Fallback>
          <p:sp>
            <p:nvSpPr>
              <p:cNvPr id="5" name="TextBox 4">
                <a:extLst>
                  <a:ext uri="{FF2B5EF4-FFF2-40B4-BE49-F238E27FC236}">
                    <a16:creationId xmlns:a16="http://schemas.microsoft.com/office/drawing/2014/main" id="{E99B8B0C-8415-D44E-9B44-98CB6126F667}"/>
                  </a:ext>
                </a:extLst>
              </p:cNvPr>
              <p:cNvSpPr txBox="1">
                <a:spLocks noRot="1" noChangeAspect="1" noMove="1" noResize="1" noEditPoints="1" noAdjustHandles="1" noChangeArrowheads="1" noChangeShapeType="1" noTextEdit="1"/>
              </p:cNvSpPr>
              <p:nvPr/>
            </p:nvSpPr>
            <p:spPr>
              <a:xfrm>
                <a:off x="15417435" y="24352421"/>
                <a:ext cx="14369567" cy="568038"/>
              </a:xfrm>
              <a:prstGeom prst="rect">
                <a:avLst/>
              </a:prstGeom>
              <a:blipFill>
                <a:blip r:embed="rId19"/>
                <a:stretch>
                  <a:fillRect/>
                </a:stretch>
              </a:blip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08AE603-CE15-A353-5C86-3D23F256C489}"/>
                  </a:ext>
                </a:extLst>
              </p:cNvPr>
              <p:cNvSpPr txBox="1"/>
              <p:nvPr/>
            </p:nvSpPr>
            <p:spPr>
              <a:xfrm>
                <a:off x="20245606" y="20754161"/>
                <a:ext cx="4511042" cy="1449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𝐹</m:t>
                      </m:r>
                      <m:sSup>
                        <m:sSupPr>
                          <m:ctrlP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sSupPr>
                        <m:e>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𝑅</m:t>
                          </m:r>
                        </m:e>
                        <m: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𝑇</m:t>
                          </m:r>
                        </m:sup>
                      </m:s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nary>
                        <m:naryPr>
                          <m:chr m:val="∑"/>
                          <m:ctrlP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naryPr>
                        <m:sub>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𝑡</m:t>
                          </m:r>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=1</m:t>
                          </m:r>
                        </m:sub>
                        <m: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𝑇</m:t>
                          </m:r>
                        </m:sup>
                        <m:e>
                          <m:nary>
                            <m:naryPr>
                              <m:chr m:val="∑"/>
                              <m:supHide m:val="on"/>
                              <m:ctrlP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naryPr>
                            <m:sub>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𝑖</m:t>
                              </m:r>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𝑁</m:t>
                              </m:r>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sub>
                            <m:sup/>
                            <m:e>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sSubSup>
                                <m:sSubSupPr>
                                  <m:ctrlP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sSubSupPr>
                                <m:e>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𝜋</m:t>
                                  </m:r>
                                </m:e>
                                <m:sub>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𝑖</m:t>
                                  </m:r>
                                </m:sub>
                                <m: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sup>
                              </m:sSub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 −</m:t>
                              </m:r>
                              <m:sSubSup>
                                <m:sSubSupPr>
                                  <m:ctrlP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sSubSupPr>
                                <m:e>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𝜋</m:t>
                                  </m:r>
                                </m:e>
                                <m:sub>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𝑖</m:t>
                                  </m:r>
                                </m:sub>
                                <m: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𝑡</m:t>
                                  </m:r>
                                </m:sup>
                              </m:sSub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e>
                          </m:nary>
                        </m:e>
                      </m:nary>
                    </m:oMath>
                  </m:oMathPara>
                </a14:m>
                <a:endParaRPr kumimoji="0" lang="en-US" sz="3200" b="0" i="0" u="none" strike="noStrike" cap="none" spc="0" normalizeH="0" baseline="0" dirty="0">
                  <a:ln>
                    <a:noFill/>
                  </a:ln>
                  <a:solidFill>
                    <a:srgbClr val="000000"/>
                  </a:solidFill>
                  <a:effectLst/>
                  <a:uFillTx/>
                  <a:ea typeface="Arial"/>
                  <a:cs typeface="Arial"/>
                  <a:sym typeface="Arial"/>
                </a:endParaRPr>
              </a:p>
            </p:txBody>
          </p:sp>
        </mc:Choice>
        <mc:Fallback>
          <p:sp>
            <p:nvSpPr>
              <p:cNvPr id="7" name="TextBox 6">
                <a:extLst>
                  <a:ext uri="{FF2B5EF4-FFF2-40B4-BE49-F238E27FC236}">
                    <a16:creationId xmlns:a16="http://schemas.microsoft.com/office/drawing/2014/main" id="{D08AE603-CE15-A353-5C86-3D23F256C489}"/>
                  </a:ext>
                </a:extLst>
              </p:cNvPr>
              <p:cNvSpPr txBox="1">
                <a:spLocks noRot="1" noChangeAspect="1" noMove="1" noResize="1" noEditPoints="1" noAdjustHandles="1" noChangeArrowheads="1" noChangeShapeType="1" noTextEdit="1"/>
              </p:cNvSpPr>
              <p:nvPr/>
            </p:nvSpPr>
            <p:spPr>
              <a:xfrm>
                <a:off x="20245606" y="20754161"/>
                <a:ext cx="4511042" cy="1449051"/>
              </a:xfrm>
              <a:prstGeom prst="rect">
                <a:avLst/>
              </a:prstGeom>
              <a:blipFill>
                <a:blip r:embed="rId20"/>
                <a:stretch>
                  <a:fillRect l="-4494" t="-108696" r="-2247" b="-163478"/>
                </a:stretch>
              </a:blipFill>
              <a:ln w="12700" cap="flat">
                <a:noFill/>
                <a:miter lim="400000"/>
              </a:ln>
              <a:effectLst/>
            </p:spPr>
            <p:txBody>
              <a:bodyPr/>
              <a:lstStyle/>
              <a:p>
                <a:r>
                  <a:rPr lang="en-US">
                    <a:noFill/>
                  </a:rPr>
                  <a:t> </a:t>
                </a:r>
              </a:p>
            </p:txBody>
          </p:sp>
        </mc:Fallback>
      </mc:AlternateContent>
      <p:pic>
        <p:nvPicPr>
          <p:cNvPr id="10" name="Picture 9" descr="A blue and orange logo&#10;&#10;Description automatically generated">
            <a:extLst>
              <a:ext uri="{FF2B5EF4-FFF2-40B4-BE49-F238E27FC236}">
                <a16:creationId xmlns:a16="http://schemas.microsoft.com/office/drawing/2014/main" id="{9777C00D-CD6F-D73F-21B4-4B91B744DC5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8187685" y="41596521"/>
            <a:ext cx="1197662" cy="1170024"/>
          </a:xfrm>
          <a:prstGeom prst="rect">
            <a:avLst/>
          </a:prstGeom>
        </p:spPr>
      </p:pic>
    </p:spTree>
  </p:cSld>
  <p:clrMapOvr>
    <a:masterClrMapping/>
  </p:clrMapOvr>
  <p:transition spd="med"/>
</p:sld>
</file>

<file path=ppt/theme/theme1.xml><?xml version="1.0" encoding="utf-8"?>
<a:theme xmlns:a="http://schemas.openxmlformats.org/drawingml/2006/main" name="With Guides">
  <a:themeElements>
    <a:clrScheme name="With Guides">
      <a:dk1>
        <a:srgbClr val="000000"/>
      </a:dk1>
      <a:lt1>
        <a:srgbClr val="FFFFFF"/>
      </a:lt1>
      <a:dk2>
        <a:srgbClr val="A7A7A7"/>
      </a:dk2>
      <a:lt2>
        <a:srgbClr val="535353"/>
      </a:lt2>
      <a:accent1>
        <a:srgbClr val="6A8ED0"/>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With Guides">
      <a:majorFont>
        <a:latin typeface="Calibri"/>
        <a:ea typeface="Calibri"/>
        <a:cs typeface="Calibri"/>
      </a:majorFont>
      <a:minorFont>
        <a:latin typeface="Helvetica"/>
        <a:ea typeface="Helvetica"/>
        <a:cs typeface="Helvetica"/>
      </a:minorFont>
    </a:fontScheme>
    <a:fmtScheme name="With Gu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ith Guides">
  <a:themeElements>
    <a:clrScheme name="With Guides">
      <a:dk1>
        <a:srgbClr val="000000"/>
      </a:dk1>
      <a:lt1>
        <a:srgbClr val="FFFFFF"/>
      </a:lt1>
      <a:dk2>
        <a:srgbClr val="A7A7A7"/>
      </a:dk2>
      <a:lt2>
        <a:srgbClr val="535353"/>
      </a:lt2>
      <a:accent1>
        <a:srgbClr val="6A8ED0"/>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With Guides">
      <a:majorFont>
        <a:latin typeface="Calibri"/>
        <a:ea typeface="Calibri"/>
        <a:cs typeface="Calibri"/>
      </a:majorFont>
      <a:minorFont>
        <a:latin typeface="Helvetica"/>
        <a:ea typeface="Helvetica"/>
        <a:cs typeface="Helvetica"/>
      </a:minorFont>
    </a:fontScheme>
    <a:fmtScheme name="With Gu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236</TotalTime>
  <Words>629</Words>
  <Application>Microsoft Macintosh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Arial Black</vt:lpstr>
      <vt:lpstr>Calibri</vt:lpstr>
      <vt:lpstr>Cambria Math</vt:lpstr>
      <vt:lpstr>CMU Bright</vt:lpstr>
      <vt:lpstr>CMU Typewriter Text Variable Wi</vt:lpstr>
      <vt:lpstr>Comic Sans MS</vt:lpstr>
      <vt:lpstr>Helvetica</vt:lpstr>
      <vt:lpstr>Trebuchet MS</vt:lpstr>
      <vt:lpstr>With Guides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Sujit  Gujar</cp:lastModifiedBy>
  <cp:revision>6</cp:revision>
  <dcterms:modified xsi:type="dcterms:W3CDTF">2024-05-01T06:54:03Z</dcterms:modified>
</cp:coreProperties>
</file>