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6" r:id="rId2"/>
    <p:sldId id="291" r:id="rId3"/>
    <p:sldId id="292" r:id="rId4"/>
    <p:sldId id="293" r:id="rId5"/>
    <p:sldId id="294" r:id="rId6"/>
    <p:sldId id="29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1" autoAdjust="0"/>
    <p:restoredTop sz="94660"/>
  </p:normalViewPr>
  <p:slideViewPr>
    <p:cSldViewPr snapToGrid="0">
      <p:cViewPr>
        <p:scale>
          <a:sx n="66" d="100"/>
          <a:sy n="66" d="100"/>
        </p:scale>
        <p:origin x="-210"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232A-58F0-4661-A676-52FBC7F92F49}" type="datetimeFigureOut">
              <a:rPr lang="zh-CN" altLang="en-US" smtClean="0"/>
              <a:t>2022/11/30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6A54F-F0D2-445D-B27E-9054861705BE}" type="slidenum">
              <a:rPr lang="zh-CN" altLang="en-US" smtClean="0"/>
              <a:t>‹#›</a:t>
            </a:fld>
            <a:endParaRPr lang="zh-CN" altLang="en-US"/>
          </a:p>
        </p:txBody>
      </p:sp>
    </p:spTree>
    <p:extLst>
      <p:ext uri="{BB962C8B-B14F-4D97-AF65-F5344CB8AC3E}">
        <p14:creationId xmlns:p14="http://schemas.microsoft.com/office/powerpoint/2010/main" val="25684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66A54F-F0D2-445D-B27E-9054861705BE}" type="slidenum">
              <a:rPr lang="zh-CN" altLang="en-US" smtClean="0"/>
              <a:t>5</a:t>
            </a:fld>
            <a:endParaRPr lang="zh-CN" altLang="en-US"/>
          </a:p>
        </p:txBody>
      </p:sp>
    </p:spTree>
    <p:extLst>
      <p:ext uri="{BB962C8B-B14F-4D97-AF65-F5344CB8AC3E}">
        <p14:creationId xmlns:p14="http://schemas.microsoft.com/office/powerpoint/2010/main" val="59572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66A54F-F0D2-445D-B27E-9054861705BE}" type="slidenum">
              <a:rPr lang="zh-CN" altLang="en-US" smtClean="0"/>
              <a:t>6</a:t>
            </a:fld>
            <a:endParaRPr lang="zh-CN" altLang="en-US"/>
          </a:p>
        </p:txBody>
      </p:sp>
    </p:spTree>
    <p:extLst>
      <p:ext uri="{BB962C8B-B14F-4D97-AF65-F5344CB8AC3E}">
        <p14:creationId xmlns:p14="http://schemas.microsoft.com/office/powerpoint/2010/main" val="394175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57909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407495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292122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428351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41321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397322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317543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50255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61892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99981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C8C5AC4-2E8F-49D5-A58D-33C7176E69BA}"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22826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C5AC4-2E8F-49D5-A58D-33C7176E69BA}" type="datetimeFigureOut">
              <a:rPr lang="zh-CN" altLang="en-US" smtClean="0"/>
              <a:t>2022/11/30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8F8AD-3A9E-4245-A583-7D46BC523A38}" type="slidenum">
              <a:rPr lang="zh-CN" altLang="en-US" smtClean="0"/>
              <a:t>‹#›</a:t>
            </a:fld>
            <a:endParaRPr lang="zh-CN" altLang="en-US"/>
          </a:p>
        </p:txBody>
      </p:sp>
    </p:spTree>
    <p:extLst>
      <p:ext uri="{BB962C8B-B14F-4D97-AF65-F5344CB8AC3E}">
        <p14:creationId xmlns:p14="http://schemas.microsoft.com/office/powerpoint/2010/main" val="298215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png"/><Relationship Id="rId7" Type="http://schemas.openxmlformats.org/officeDocument/2006/relationships/image" Target="../media/image3.wmf"/><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运动轨迹预测</a:t>
            </a:r>
          </a:p>
        </p:txBody>
      </p:sp>
      <p:sp>
        <p:nvSpPr>
          <p:cNvPr id="3" name="内容占位符 2"/>
          <p:cNvSpPr>
            <a:spLocks noGrp="1"/>
          </p:cNvSpPr>
          <p:nvPr>
            <p:ph idx="1"/>
          </p:nvPr>
        </p:nvSpPr>
        <p:spPr>
          <a:xfrm>
            <a:off x="838200" y="1502352"/>
            <a:ext cx="10515600" cy="4351338"/>
          </a:xfrm>
        </p:spPr>
        <p:txBody>
          <a:bodyPr>
            <a:normAutofit/>
          </a:bodyPr>
          <a:lstStyle/>
          <a:p>
            <a:r>
              <a:rPr lang="zh-CN" altLang="en-US" sz="2000" dirty="0"/>
              <a:t>输入：目标框中心序列（</a:t>
            </a:r>
            <a:r>
              <a:rPr lang="en-US" altLang="zh-CN" sz="2000" dirty="0"/>
              <a:t>x1,x2…,</a:t>
            </a:r>
            <a:r>
              <a:rPr lang="en-US" altLang="zh-CN" sz="2000" dirty="0" err="1"/>
              <a:t>xn</a:t>
            </a:r>
            <a:r>
              <a:rPr lang="zh-CN" altLang="en-US" sz="2000" dirty="0"/>
              <a:t>）和每帧对应的手机相对于第一帧的角度（</a:t>
            </a:r>
            <a:r>
              <a:rPr lang="en-US" altLang="zh-CN" sz="2000" dirty="0" err="1"/>
              <a:t>r,p,y</a:t>
            </a:r>
            <a:r>
              <a:rPr lang="zh-CN" altLang="en-US" sz="2000" dirty="0"/>
              <a:t>）（</a:t>
            </a:r>
            <a:r>
              <a:rPr lang="en-US" altLang="zh-CN" sz="2000" dirty="0"/>
              <a:t>GYRO</a:t>
            </a:r>
            <a:r>
              <a:rPr lang="zh-CN" altLang="en-US" sz="2000" dirty="0"/>
              <a:t>角速度积分）</a:t>
            </a:r>
            <a:endParaRPr lang="en-US" altLang="zh-CN" sz="2000" dirty="0"/>
          </a:p>
          <a:p>
            <a:r>
              <a:rPr lang="zh-CN" altLang="en-US" sz="2000" dirty="0"/>
              <a:t>输出：预测的下一帧目标角速度 ，格式：</a:t>
            </a:r>
            <a:r>
              <a:rPr lang="en-US" altLang="zh-CN" sz="2000" dirty="0"/>
              <a:t>N-</a:t>
            </a:r>
            <a:r>
              <a:rPr lang="en-US" altLang="zh-CN" sz="2000" dirty="0" err="1"/>
              <a:t>VxVy</a:t>
            </a:r>
            <a:r>
              <a:rPr lang="en-US" altLang="zh-CN" sz="2000" dirty="0"/>
              <a:t> </a:t>
            </a:r>
            <a:r>
              <a:rPr lang="zh-CN" altLang="en-US" sz="2000" dirty="0"/>
              <a:t>（弧度）</a:t>
            </a:r>
            <a:endParaRPr lang="en-US" altLang="zh-CN" sz="2000" dirty="0"/>
          </a:p>
          <a:p>
            <a:pPr marL="0" indent="0">
              <a:buNone/>
            </a:pPr>
            <a:r>
              <a:rPr lang="zh-CN" altLang="en-US" sz="2000" dirty="0"/>
              <a:t>假设镜头只有三个方向的旋转运动，只对这三个角度（</a:t>
            </a:r>
            <a:r>
              <a:rPr lang="en-US" altLang="zh-CN" sz="2000" dirty="0" err="1"/>
              <a:t>r,p,y</a:t>
            </a:r>
            <a:r>
              <a:rPr lang="zh-CN" altLang="en-US" sz="2000" dirty="0"/>
              <a:t>）进行解耦。</a:t>
            </a:r>
            <a:endParaRPr lang="en-US" altLang="zh-CN" sz="2000" dirty="0"/>
          </a:p>
          <a:p>
            <a:pPr marL="0" indent="0">
              <a:buNone/>
            </a:pPr>
            <a:endParaRPr lang="en-US" altLang="zh-CN" sz="2000" u="sng"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11" name="图片 10">
            <a:extLst>
              <a:ext uri="{FF2B5EF4-FFF2-40B4-BE49-F238E27FC236}">
                <a16:creationId xmlns:a16="http://schemas.microsoft.com/office/drawing/2014/main" id="{47EC3595-2903-4295-A6A9-0D9500BB7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1639" y="3678021"/>
            <a:ext cx="6308178" cy="1610595"/>
          </a:xfrm>
          <a:prstGeom prst="rect">
            <a:avLst/>
          </a:prstGeom>
        </p:spPr>
      </p:pic>
    </p:spTree>
    <p:extLst>
      <p:ext uri="{BB962C8B-B14F-4D97-AF65-F5344CB8AC3E}">
        <p14:creationId xmlns:p14="http://schemas.microsoft.com/office/powerpoint/2010/main" val="378706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运动轨迹预测</a:t>
            </a:r>
          </a:p>
        </p:txBody>
      </p:sp>
      <p:sp>
        <p:nvSpPr>
          <p:cNvPr id="3" name="内容占位符 2"/>
          <p:cNvSpPr>
            <a:spLocks noGrp="1"/>
          </p:cNvSpPr>
          <p:nvPr>
            <p:ph idx="1"/>
          </p:nvPr>
        </p:nvSpPr>
        <p:spPr>
          <a:xfrm>
            <a:off x="838200" y="1502352"/>
            <a:ext cx="10515600" cy="4351338"/>
          </a:xfrm>
        </p:spPr>
        <p:txBody>
          <a:bodyPr>
            <a:normAutofit/>
          </a:bodyPr>
          <a:lstStyle/>
          <a:p>
            <a:pPr marL="0" indent="0">
              <a:buNone/>
            </a:pPr>
            <a:endParaRPr lang="en-US" altLang="zh-CN" sz="2000" u="sng" dirty="0"/>
          </a:p>
          <a:p>
            <a:pPr marL="0" indent="0">
              <a:buNone/>
            </a:pPr>
            <a:endParaRPr lang="en-US" altLang="zh-CN" sz="2000" dirty="0"/>
          </a:p>
          <a:p>
            <a:pPr marL="0" indent="0">
              <a:buNone/>
            </a:pPr>
            <a:endParaRPr lang="en-US" altLang="zh-CN" sz="2000" dirty="0"/>
          </a:p>
          <a:p>
            <a:pPr marL="0" indent="0">
              <a:buNone/>
            </a:pPr>
            <a:endParaRPr lang="en-US" altLang="zh-CN" sz="2000" dirty="0"/>
          </a:p>
        </p:txBody>
      </p:sp>
      <p:sp>
        <p:nvSpPr>
          <p:cNvPr id="4" name="文本框 3">
            <a:extLst>
              <a:ext uri="{FF2B5EF4-FFF2-40B4-BE49-F238E27FC236}">
                <a16:creationId xmlns:a16="http://schemas.microsoft.com/office/drawing/2014/main" id="{10E4F0E1-8668-4F57-A328-BAA240A577AF}"/>
              </a:ext>
            </a:extLst>
          </p:cNvPr>
          <p:cNvSpPr txBox="1"/>
          <p:nvPr/>
        </p:nvSpPr>
        <p:spPr>
          <a:xfrm>
            <a:off x="2835563" y="2271406"/>
            <a:ext cx="8802257" cy="2862322"/>
          </a:xfrm>
          <a:prstGeom prst="rect">
            <a:avLst/>
          </a:prstGeom>
          <a:noFill/>
        </p:spPr>
        <p:txBody>
          <a:bodyPr wrap="square" rtlCol="0">
            <a:spAutoFit/>
          </a:bodyPr>
          <a:lstStyle/>
          <a:p>
            <a:r>
              <a:rPr lang="zh-CN" altLang="en-US" dirty="0"/>
              <a:t>假设第</a:t>
            </a:r>
            <a:r>
              <a:rPr lang="en-US" altLang="zh-CN" dirty="0"/>
              <a:t>m</a:t>
            </a:r>
            <a:r>
              <a:rPr lang="zh-CN" altLang="en-US" dirty="0"/>
              <a:t>帧相对于第</a:t>
            </a:r>
            <a:r>
              <a:rPr lang="en-US" altLang="zh-CN" dirty="0"/>
              <a:t>1</a:t>
            </a:r>
            <a:r>
              <a:rPr lang="zh-CN" altLang="en-US" dirty="0"/>
              <a:t>帧的角度为（</a:t>
            </a:r>
            <a:r>
              <a:rPr lang="en-US" altLang="zh-CN" dirty="0" err="1"/>
              <a:t>r</a:t>
            </a:r>
            <a:r>
              <a:rPr lang="en-US" altLang="zh-CN" sz="1200" dirty="0" err="1"/>
              <a:t>m</a:t>
            </a:r>
            <a:r>
              <a:rPr lang="en-US" altLang="zh-CN" dirty="0" err="1"/>
              <a:t>,p</a:t>
            </a:r>
            <a:r>
              <a:rPr lang="en-US" altLang="zh-CN" sz="1200" dirty="0" err="1"/>
              <a:t>m</a:t>
            </a:r>
            <a:r>
              <a:rPr lang="en-US" altLang="zh-CN" dirty="0" err="1"/>
              <a:t>,y</a:t>
            </a:r>
            <a:r>
              <a:rPr lang="en-US" altLang="zh-CN" sz="1200" dirty="0" err="1"/>
              <a:t>m</a:t>
            </a:r>
            <a:r>
              <a:rPr lang="en-US" altLang="zh-CN" dirty="0"/>
              <a:t>)</a:t>
            </a:r>
            <a:r>
              <a:rPr lang="zh-CN" altLang="en-US" dirty="0"/>
              <a:t>。第</a:t>
            </a:r>
            <a:r>
              <a:rPr lang="en-US" altLang="zh-CN" dirty="0"/>
              <a:t>m</a:t>
            </a:r>
            <a:r>
              <a:rPr lang="zh-CN" altLang="en-US" dirty="0"/>
              <a:t>帧目标中心的像素坐标为（</a:t>
            </a:r>
            <a:r>
              <a:rPr lang="en-US" altLang="zh-CN" dirty="0" err="1"/>
              <a:t>u</a:t>
            </a:r>
            <a:r>
              <a:rPr lang="en-US" altLang="zh-CN" sz="1200" dirty="0" err="1"/>
              <a:t>m</a:t>
            </a:r>
            <a:r>
              <a:rPr lang="en-US" altLang="zh-CN" dirty="0" err="1"/>
              <a:t>,v</a:t>
            </a:r>
            <a:r>
              <a:rPr lang="en-US" altLang="zh-CN" sz="1200" dirty="0" err="1"/>
              <a:t>m</a:t>
            </a:r>
            <a:r>
              <a:rPr lang="zh-CN" altLang="en-US" dirty="0"/>
              <a:t>）。</a:t>
            </a:r>
            <a:endParaRPr lang="en-US" altLang="zh-CN" dirty="0"/>
          </a:p>
          <a:p>
            <a:endParaRPr lang="en-US" altLang="zh-CN" dirty="0"/>
          </a:p>
          <a:p>
            <a:r>
              <a:rPr lang="zh-CN" altLang="en-US" dirty="0"/>
              <a:t>目标相对于第</a:t>
            </a:r>
            <a:r>
              <a:rPr lang="en-US" altLang="zh-CN" dirty="0"/>
              <a:t>m</a:t>
            </a:r>
            <a:r>
              <a:rPr lang="zh-CN" altLang="en-US" dirty="0"/>
              <a:t>帧的偏角为：</a:t>
            </a:r>
            <a:endParaRPr lang="en-US" altLang="zh-CN" dirty="0"/>
          </a:p>
          <a:p>
            <a:endParaRPr lang="en-US" altLang="zh-CN" dirty="0"/>
          </a:p>
          <a:p>
            <a:endParaRPr lang="en-US" altLang="zh-CN" dirty="0"/>
          </a:p>
          <a:p>
            <a:r>
              <a:rPr lang="zh-CN" altLang="en-US" dirty="0"/>
              <a:t>相对于第</a:t>
            </a:r>
            <a:r>
              <a:rPr lang="en-US" altLang="zh-CN" dirty="0"/>
              <a:t>1</a:t>
            </a:r>
            <a:r>
              <a:rPr lang="zh-CN" altLang="en-US" dirty="0"/>
              <a:t>帧偏角为</a:t>
            </a:r>
            <a:endParaRPr lang="en-US" altLang="zh-CN" dirty="0"/>
          </a:p>
          <a:p>
            <a:endParaRPr lang="en-US" altLang="zh-CN" dirty="0"/>
          </a:p>
          <a:p>
            <a:r>
              <a:rPr lang="zh-CN" altLang="en-US" dirty="0"/>
              <a:t>相当于消除了镜头旋转，只需要对</a:t>
            </a:r>
            <a:r>
              <a:rPr lang="en-US" altLang="zh-CN" dirty="0"/>
              <a:t>Am</a:t>
            </a:r>
            <a:r>
              <a:rPr lang="zh-CN" altLang="en-US" dirty="0"/>
              <a:t>和</a:t>
            </a:r>
            <a:r>
              <a:rPr lang="en-US" altLang="zh-CN" dirty="0"/>
              <a:t>Bm</a:t>
            </a:r>
            <a:r>
              <a:rPr lang="zh-CN" altLang="en-US" dirty="0"/>
              <a:t>进行预测得到</a:t>
            </a:r>
            <a:r>
              <a:rPr lang="en-US" altLang="zh-CN" dirty="0"/>
              <a:t>Am</a:t>
            </a:r>
            <a:r>
              <a:rPr lang="en-US" altLang="zh-CN" sz="1400" dirty="0"/>
              <a:t>+1,</a:t>
            </a:r>
            <a:r>
              <a:rPr lang="en-US" altLang="zh-CN" dirty="0"/>
              <a:t>Bm</a:t>
            </a:r>
            <a:r>
              <a:rPr lang="en-US" altLang="zh-CN" sz="1400" dirty="0"/>
              <a:t>+1</a:t>
            </a:r>
            <a:r>
              <a:rPr lang="zh-CN" altLang="en-US" dirty="0"/>
              <a:t>然后转化到第</a:t>
            </a:r>
            <a:endParaRPr lang="en-US" altLang="zh-CN" dirty="0"/>
          </a:p>
          <a:p>
            <a:endParaRPr lang="en-US" altLang="zh-CN" dirty="0"/>
          </a:p>
          <a:p>
            <a:r>
              <a:rPr lang="en-US" altLang="zh-CN" dirty="0"/>
              <a:t>m</a:t>
            </a:r>
            <a:r>
              <a:rPr lang="zh-CN" altLang="en-US" dirty="0"/>
              <a:t>帧得到</a:t>
            </a:r>
            <a:r>
              <a:rPr lang="en-US" altLang="zh-CN" dirty="0"/>
              <a:t>a</a:t>
            </a:r>
            <a:r>
              <a:rPr lang="en-US" altLang="zh-CN" sz="1200" dirty="0"/>
              <a:t>m+1</a:t>
            </a:r>
            <a:r>
              <a:rPr lang="en-US" altLang="zh-CN" dirty="0"/>
              <a:t>,b</a:t>
            </a:r>
            <a:r>
              <a:rPr lang="en-US" altLang="zh-CN" sz="1200" dirty="0"/>
              <a:t>m+1</a:t>
            </a:r>
            <a:r>
              <a:rPr lang="zh-CN" altLang="en-US" dirty="0"/>
              <a:t>即可</a:t>
            </a:r>
            <a:r>
              <a:rPr lang="en-US" altLang="zh-CN" dirty="0"/>
              <a:t>.</a:t>
            </a:r>
          </a:p>
        </p:txBody>
      </p:sp>
      <p:pic>
        <p:nvPicPr>
          <p:cNvPr id="8" name="图片 7">
            <a:extLst>
              <a:ext uri="{FF2B5EF4-FFF2-40B4-BE49-F238E27FC236}">
                <a16:creationId xmlns:a16="http://schemas.microsoft.com/office/drawing/2014/main" id="{9D9FD394-DE4B-4B2A-9DED-DAF86F00F33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700"/>
          <a:stretch/>
        </p:blipFill>
        <p:spPr>
          <a:xfrm>
            <a:off x="229031" y="1816370"/>
            <a:ext cx="2431907" cy="1720869"/>
          </a:xfrm>
          <a:prstGeom prst="rect">
            <a:avLst/>
          </a:prstGeom>
        </p:spPr>
      </p:pic>
      <p:graphicFrame>
        <p:nvGraphicFramePr>
          <p:cNvPr id="10" name="对象 9">
            <a:extLst>
              <a:ext uri="{FF2B5EF4-FFF2-40B4-BE49-F238E27FC236}">
                <a16:creationId xmlns:a16="http://schemas.microsoft.com/office/drawing/2014/main" id="{4F924BAA-FEA7-47CC-88E6-CC940299A76A}"/>
              </a:ext>
            </a:extLst>
          </p:cNvPr>
          <p:cNvGraphicFramePr>
            <a:graphicFrameLocks noChangeAspect="1"/>
          </p:cNvGraphicFramePr>
          <p:nvPr>
            <p:extLst>
              <p:ext uri="{D42A27DB-BD31-4B8C-83A1-F6EECF244321}">
                <p14:modId xmlns:p14="http://schemas.microsoft.com/office/powerpoint/2010/main" val="3754168413"/>
              </p:ext>
            </p:extLst>
          </p:nvPr>
        </p:nvGraphicFramePr>
        <p:xfrm>
          <a:off x="5797550" y="2721571"/>
          <a:ext cx="2566988" cy="604838"/>
        </p:xfrm>
        <a:graphic>
          <a:graphicData uri="http://schemas.openxmlformats.org/presentationml/2006/ole">
            <mc:AlternateContent xmlns:mc="http://schemas.openxmlformats.org/markup-compatibility/2006">
              <mc:Choice xmlns:v="urn:schemas-microsoft-com:vml" Requires="v">
                <p:oleObj spid="_x0000_s1189" name="Equation" r:id="rId4" imgW="1993680" imgH="431640" progId="Equation.DSMT4">
                  <p:embed/>
                </p:oleObj>
              </mc:Choice>
              <mc:Fallback>
                <p:oleObj name="Equation" r:id="rId4" imgW="1993680" imgH="431640" progId="Equation.DSMT4">
                  <p:embed/>
                  <p:pic>
                    <p:nvPicPr>
                      <p:cNvPr id="0" name=""/>
                      <p:cNvPicPr/>
                      <p:nvPr/>
                    </p:nvPicPr>
                    <p:blipFill>
                      <a:blip r:embed="rId5"/>
                      <a:stretch>
                        <a:fillRect/>
                      </a:stretch>
                    </p:blipFill>
                    <p:spPr>
                      <a:xfrm>
                        <a:off x="5797550" y="2721571"/>
                        <a:ext cx="2566988" cy="60483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DB9D250-0056-4B79-9EE8-4EBF2C500648}"/>
              </a:ext>
            </a:extLst>
          </p:cNvPr>
          <p:cNvGraphicFramePr>
            <a:graphicFrameLocks noChangeAspect="1"/>
          </p:cNvGraphicFramePr>
          <p:nvPr>
            <p:extLst>
              <p:ext uri="{D42A27DB-BD31-4B8C-83A1-F6EECF244321}">
                <p14:modId xmlns:p14="http://schemas.microsoft.com/office/powerpoint/2010/main" val="611854112"/>
              </p:ext>
            </p:extLst>
          </p:nvPr>
        </p:nvGraphicFramePr>
        <p:xfrm>
          <a:off x="8523867" y="2721571"/>
          <a:ext cx="2566988" cy="604838"/>
        </p:xfrm>
        <a:graphic>
          <a:graphicData uri="http://schemas.openxmlformats.org/presentationml/2006/ole">
            <mc:AlternateContent xmlns:mc="http://schemas.openxmlformats.org/markup-compatibility/2006">
              <mc:Choice xmlns:v="urn:schemas-microsoft-com:vml" Requires="v">
                <p:oleObj spid="_x0000_s1190" name="Equation" r:id="rId6" imgW="1993680" imgH="469800" progId="Equation.DSMT4">
                  <p:embed/>
                </p:oleObj>
              </mc:Choice>
              <mc:Fallback>
                <p:oleObj name="Equation" r:id="rId6" imgW="1993680" imgH="469800" progId="Equation.DSMT4">
                  <p:embed/>
                  <p:pic>
                    <p:nvPicPr>
                      <p:cNvPr id="0" name=""/>
                      <p:cNvPicPr/>
                      <p:nvPr/>
                    </p:nvPicPr>
                    <p:blipFill>
                      <a:blip r:embed="rId7"/>
                      <a:stretch>
                        <a:fillRect/>
                      </a:stretch>
                    </p:blipFill>
                    <p:spPr>
                      <a:xfrm>
                        <a:off x="8523867" y="2721571"/>
                        <a:ext cx="2566988" cy="604838"/>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4516C85F-E402-4FA2-B4B1-A7DA5317ED31}"/>
              </a:ext>
            </a:extLst>
          </p:cNvPr>
          <p:cNvGraphicFramePr>
            <a:graphicFrameLocks noChangeAspect="1"/>
          </p:cNvGraphicFramePr>
          <p:nvPr>
            <p:extLst>
              <p:ext uri="{D42A27DB-BD31-4B8C-83A1-F6EECF244321}">
                <p14:modId xmlns:p14="http://schemas.microsoft.com/office/powerpoint/2010/main" val="4103542841"/>
              </p:ext>
            </p:extLst>
          </p:nvPr>
        </p:nvGraphicFramePr>
        <p:xfrm>
          <a:off x="4894228" y="3619628"/>
          <a:ext cx="3276600" cy="469900"/>
        </p:xfrm>
        <a:graphic>
          <a:graphicData uri="http://schemas.openxmlformats.org/presentationml/2006/ole">
            <mc:AlternateContent xmlns:mc="http://schemas.openxmlformats.org/markup-compatibility/2006">
              <mc:Choice xmlns:v="urn:schemas-microsoft-com:vml" Requires="v">
                <p:oleObj spid="_x0000_s1191" name="Equation" r:id="rId8" imgW="3276360" imgH="457200" progId="Equation.DSMT4">
                  <p:embed/>
                </p:oleObj>
              </mc:Choice>
              <mc:Fallback>
                <p:oleObj name="Equation" r:id="rId8" imgW="3276360" imgH="457200" progId="Equation.DSMT4">
                  <p:embed/>
                  <p:pic>
                    <p:nvPicPr>
                      <p:cNvPr id="0" name=""/>
                      <p:cNvPicPr/>
                      <p:nvPr/>
                    </p:nvPicPr>
                    <p:blipFill>
                      <a:blip r:embed="rId9"/>
                      <a:stretch>
                        <a:fillRect/>
                      </a:stretch>
                    </p:blipFill>
                    <p:spPr>
                      <a:xfrm>
                        <a:off x="4894228" y="3619628"/>
                        <a:ext cx="3276600" cy="4699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3539FC4B-B0E2-4101-AED5-A1A56FEC8F10}"/>
              </a:ext>
            </a:extLst>
          </p:cNvPr>
          <p:cNvGraphicFramePr>
            <a:graphicFrameLocks noChangeAspect="1"/>
          </p:cNvGraphicFramePr>
          <p:nvPr>
            <p:extLst>
              <p:ext uri="{D42A27DB-BD31-4B8C-83A1-F6EECF244321}">
                <p14:modId xmlns:p14="http://schemas.microsoft.com/office/powerpoint/2010/main" val="2390137995"/>
              </p:ext>
            </p:extLst>
          </p:nvPr>
        </p:nvGraphicFramePr>
        <p:xfrm>
          <a:off x="8343684" y="3619628"/>
          <a:ext cx="3314700" cy="469900"/>
        </p:xfrm>
        <a:graphic>
          <a:graphicData uri="http://schemas.openxmlformats.org/presentationml/2006/ole">
            <mc:AlternateContent xmlns:mc="http://schemas.openxmlformats.org/markup-compatibility/2006">
              <mc:Choice xmlns:v="urn:schemas-microsoft-com:vml" Requires="v">
                <p:oleObj spid="_x0000_s1192" name="Equation" r:id="rId10" imgW="3314520" imgH="469800" progId="Equation.DSMT4">
                  <p:embed/>
                </p:oleObj>
              </mc:Choice>
              <mc:Fallback>
                <p:oleObj name="Equation" r:id="rId10" imgW="3314520" imgH="469800" progId="Equation.DSMT4">
                  <p:embed/>
                  <p:pic>
                    <p:nvPicPr>
                      <p:cNvPr id="0" name=""/>
                      <p:cNvPicPr/>
                      <p:nvPr/>
                    </p:nvPicPr>
                    <p:blipFill>
                      <a:blip r:embed="rId11"/>
                      <a:stretch>
                        <a:fillRect/>
                      </a:stretch>
                    </p:blipFill>
                    <p:spPr>
                      <a:xfrm>
                        <a:off x="8343684" y="3619628"/>
                        <a:ext cx="3314700" cy="469900"/>
                      </a:xfrm>
                      <a:prstGeom prst="rect">
                        <a:avLst/>
                      </a:prstGeom>
                    </p:spPr>
                  </p:pic>
                </p:oleObj>
              </mc:Fallback>
            </mc:AlternateContent>
          </a:graphicData>
        </a:graphic>
      </p:graphicFrame>
      <p:pic>
        <p:nvPicPr>
          <p:cNvPr id="14" name="图片 13">
            <a:extLst>
              <a:ext uri="{FF2B5EF4-FFF2-40B4-BE49-F238E27FC236}">
                <a16:creationId xmlns:a16="http://schemas.microsoft.com/office/drawing/2014/main" id="{B6409C67-8C81-4179-9CE2-A6A8051A46D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66031" r="8639"/>
          <a:stretch/>
        </p:blipFill>
        <p:spPr>
          <a:xfrm>
            <a:off x="424221" y="3689569"/>
            <a:ext cx="2106758" cy="2011791"/>
          </a:xfrm>
          <a:prstGeom prst="rect">
            <a:avLst/>
          </a:prstGeom>
        </p:spPr>
      </p:pic>
    </p:spTree>
    <p:extLst>
      <p:ext uri="{BB962C8B-B14F-4D97-AF65-F5344CB8AC3E}">
        <p14:creationId xmlns:p14="http://schemas.microsoft.com/office/powerpoint/2010/main" val="216574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AD155B1-54E9-44D5-BC9C-CEE641F6F5E2}"/>
              </a:ext>
            </a:extLst>
          </p:cNvPr>
          <p:cNvSpPr>
            <a:spLocks noGrp="1"/>
          </p:cNvSpPr>
          <p:nvPr>
            <p:ph type="title"/>
          </p:nvPr>
        </p:nvSpPr>
        <p:spPr>
          <a:xfrm>
            <a:off x="392367" y="0"/>
            <a:ext cx="4599215" cy="1382032"/>
          </a:xfrm>
        </p:spPr>
        <p:txBody>
          <a:bodyPr>
            <a:normAutofit/>
          </a:bodyPr>
          <a:lstStyle/>
          <a:p>
            <a:r>
              <a:rPr lang="zh-CN" altLang="en-US" sz="3200" b="1" dirty="0">
                <a:latin typeface="黑体" panose="02010609060101010101" pitchFamily="49" charset="-122"/>
                <a:ea typeface="黑体" panose="02010609060101010101" pitchFamily="49" charset="-122"/>
              </a:rPr>
              <a:t>卡尔曼滤波（</a:t>
            </a:r>
            <a:r>
              <a:rPr lang="en-US" altLang="zh-CN" sz="3200" b="1" dirty="0">
                <a:latin typeface="黑体" panose="02010609060101010101" pitchFamily="49" charset="-122"/>
                <a:ea typeface="黑体" panose="02010609060101010101" pitchFamily="49" charset="-122"/>
              </a:rPr>
              <a:t>KF</a:t>
            </a:r>
            <a:r>
              <a:rPr lang="zh-CN" altLang="en-US" sz="3200" b="1" dirty="0">
                <a:latin typeface="黑体" panose="02010609060101010101" pitchFamily="49" charset="-122"/>
                <a:ea typeface="黑体" panose="02010609060101010101" pitchFamily="49" charset="-122"/>
              </a:rPr>
              <a:t>）</a:t>
            </a:r>
          </a:p>
        </p:txBody>
      </p:sp>
      <p:sp>
        <p:nvSpPr>
          <p:cNvPr id="9" name="文本框 8">
            <a:extLst>
              <a:ext uri="{FF2B5EF4-FFF2-40B4-BE49-F238E27FC236}">
                <a16:creationId xmlns:a16="http://schemas.microsoft.com/office/drawing/2014/main" id="{0DF0156A-FCEB-48C1-BE8F-A6E75AED9329}"/>
              </a:ext>
            </a:extLst>
          </p:cNvPr>
          <p:cNvSpPr txBox="1"/>
          <p:nvPr/>
        </p:nvSpPr>
        <p:spPr>
          <a:xfrm>
            <a:off x="728500" y="2716929"/>
            <a:ext cx="10549100"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   Sage-</a:t>
            </a:r>
            <a:r>
              <a:rPr lang="en-US" altLang="zh-CN" dirty="0" err="1"/>
              <a:t>Husa</a:t>
            </a:r>
            <a:r>
              <a:rPr lang="zh-CN" altLang="en-US" dirty="0"/>
              <a:t>自适应卡尔曼滤波（</a:t>
            </a:r>
            <a:r>
              <a:rPr lang="en-US" altLang="zh-CN" dirty="0"/>
              <a:t>AKF</a:t>
            </a:r>
            <a:r>
              <a:rPr lang="zh-CN" altLang="en-US" dirty="0"/>
              <a:t>）</a:t>
            </a:r>
          </a:p>
          <a:p>
            <a:pPr marL="0" lvl="1"/>
            <a:r>
              <a:rPr lang="en-US" altLang="zh-CN" dirty="0"/>
              <a:t>	</a:t>
            </a:r>
            <a:r>
              <a:rPr lang="zh-CN" altLang="en-US" dirty="0"/>
              <a:t>优点：噪声处理好，精度高，轨迹平滑，适应性</a:t>
            </a:r>
          </a:p>
          <a:p>
            <a:pPr marL="0" lvl="1"/>
            <a:r>
              <a:rPr lang="en-US" altLang="zh-CN" dirty="0"/>
              <a:t>	</a:t>
            </a:r>
            <a:r>
              <a:rPr lang="zh-CN" altLang="en-US" dirty="0"/>
              <a:t>缺点：在非线性场景中不太适用</a:t>
            </a:r>
            <a:br>
              <a:rPr lang="zh-CN" altLang="en-US" dirty="0"/>
            </a:br>
            <a:endParaRPr lang="zh-CN" altLang="en-US" dirty="0"/>
          </a:p>
          <a:p>
            <a:pPr marL="285750" indent="-285750">
              <a:buFont typeface="Arial" panose="020B0604020202020204" pitchFamily="34" charset="0"/>
              <a:buChar char="•"/>
            </a:pPr>
            <a:r>
              <a:rPr lang="zh-CN" altLang="en-US" dirty="0"/>
              <a:t>   扩展卡尔曼滤波（</a:t>
            </a:r>
            <a:r>
              <a:rPr lang="en-US" altLang="zh-CN" dirty="0"/>
              <a:t>EKF</a:t>
            </a:r>
            <a:r>
              <a:rPr lang="zh-CN" altLang="en-US" dirty="0"/>
              <a:t>）</a:t>
            </a:r>
          </a:p>
          <a:p>
            <a:pPr marL="0" lvl="1"/>
            <a:r>
              <a:rPr lang="en-US" altLang="zh-CN" dirty="0"/>
              <a:t>	</a:t>
            </a:r>
            <a:r>
              <a:rPr lang="zh-CN" altLang="en-US" dirty="0"/>
              <a:t>优点：线性处噪声，误差处理较好</a:t>
            </a:r>
          </a:p>
          <a:p>
            <a:pPr marL="0" lvl="1"/>
            <a:r>
              <a:rPr lang="en-US" altLang="zh-CN" dirty="0"/>
              <a:t>	</a:t>
            </a:r>
            <a:r>
              <a:rPr lang="zh-CN" altLang="en-US" dirty="0"/>
              <a:t>缺点：在强非线性处可能出现预测误差较大或预测轨迹发散的现象</a:t>
            </a:r>
            <a:br>
              <a:rPr lang="zh-CN" altLang="en-US" dirty="0"/>
            </a:br>
            <a:endParaRPr lang="zh-CN" altLang="en-US" dirty="0"/>
          </a:p>
          <a:p>
            <a:pPr marL="285750" indent="-285750">
              <a:buFont typeface="Arial" panose="020B0604020202020204" pitchFamily="34" charset="0"/>
              <a:buChar char="•"/>
            </a:pPr>
            <a:r>
              <a:rPr lang="zh-CN" altLang="en-US" dirty="0"/>
              <a:t>   无迹卡尔曼滤波（</a:t>
            </a:r>
            <a:r>
              <a:rPr lang="en-US" altLang="zh-CN" dirty="0"/>
              <a:t>UKF</a:t>
            </a:r>
            <a:r>
              <a:rPr lang="zh-CN" altLang="en-US" dirty="0"/>
              <a:t>）</a:t>
            </a:r>
          </a:p>
          <a:p>
            <a:pPr marL="0" lvl="1"/>
            <a:r>
              <a:rPr lang="en-US" altLang="zh-CN" dirty="0"/>
              <a:t>	</a:t>
            </a:r>
            <a:r>
              <a:rPr lang="zh-CN" altLang="en-US" dirty="0"/>
              <a:t>优点：精度优于</a:t>
            </a:r>
            <a:r>
              <a:rPr lang="en-US" altLang="zh-CN" dirty="0"/>
              <a:t>EKF</a:t>
            </a:r>
            <a:r>
              <a:rPr lang="zh-CN" altLang="en-US" dirty="0"/>
              <a:t>，相当于高阶泰勒展开，总体来说各方面效果都更好</a:t>
            </a:r>
          </a:p>
          <a:p>
            <a:pPr marL="0" lvl="1"/>
            <a:r>
              <a:rPr lang="en-US" altLang="zh-CN" dirty="0"/>
              <a:t>	</a:t>
            </a:r>
            <a:r>
              <a:rPr lang="zh-CN" altLang="en-US" dirty="0"/>
              <a:t>缺点：速度相比由于计算量略慢一点</a:t>
            </a:r>
            <a:br>
              <a:rPr lang="zh-CN" altLang="en-US" dirty="0"/>
            </a:br>
            <a:endParaRPr lang="zh-CN" altLang="en-US" dirty="0"/>
          </a:p>
          <a:p>
            <a:r>
              <a:rPr lang="zh-CN" altLang="en-US" dirty="0"/>
              <a:t> </a:t>
            </a:r>
          </a:p>
          <a:p>
            <a:endParaRPr lang="zh-CN" altLang="en-US" dirty="0"/>
          </a:p>
        </p:txBody>
      </p:sp>
      <p:sp>
        <p:nvSpPr>
          <p:cNvPr id="10" name="矩形 9">
            <a:extLst>
              <a:ext uri="{FF2B5EF4-FFF2-40B4-BE49-F238E27FC236}">
                <a16:creationId xmlns:a16="http://schemas.microsoft.com/office/drawing/2014/main" id="{5DEE3773-F1F4-4088-BDB0-A49AC6ED7BDD}"/>
              </a:ext>
            </a:extLst>
          </p:cNvPr>
          <p:cNvSpPr/>
          <p:nvPr/>
        </p:nvSpPr>
        <p:spPr>
          <a:xfrm>
            <a:off x="728500" y="1334897"/>
            <a:ext cx="10406860" cy="923330"/>
          </a:xfrm>
          <a:prstGeom prst="rect">
            <a:avLst/>
          </a:prstGeom>
        </p:spPr>
        <p:txBody>
          <a:bodyPr wrap="square">
            <a:spAutoFit/>
          </a:bodyPr>
          <a:lstStyle/>
          <a:p>
            <a:pPr indent="457200"/>
            <a:r>
              <a:rPr lang="zh-CN" altLang="en-US" dirty="0">
                <a:latin typeface="Helvetica Neue"/>
              </a:rPr>
              <a:t>卡尔曼滤波 （</a:t>
            </a:r>
            <a:r>
              <a:rPr lang="en-US" altLang="zh-CN" dirty="0">
                <a:latin typeface="Helvetica Neue"/>
              </a:rPr>
              <a:t>Kalman</a:t>
            </a:r>
            <a:r>
              <a:rPr lang="zh-CN" altLang="en-US" dirty="0">
                <a:latin typeface="Helvetica Neue"/>
              </a:rPr>
              <a:t> </a:t>
            </a:r>
            <a:r>
              <a:rPr lang="en-US" altLang="zh-CN" dirty="0">
                <a:latin typeface="Helvetica Neue"/>
              </a:rPr>
              <a:t>filtering, KF</a:t>
            </a:r>
            <a:r>
              <a:rPr lang="zh-CN" altLang="en-US" dirty="0">
                <a:latin typeface="Helvetica Neue"/>
              </a:rPr>
              <a:t>）是一种利用线性系统状态方程，通过系统输入输出观测数据，对系统状态进行最优估计的算法 。 卡尔曼滤波的一个典型实例是从一组有限的，对物体位置的，包含噪声的观察序列中预测出物体的坐标位置及速度。</a:t>
            </a:r>
          </a:p>
        </p:txBody>
      </p:sp>
    </p:spTree>
    <p:extLst>
      <p:ext uri="{BB962C8B-B14F-4D97-AF65-F5344CB8AC3E}">
        <p14:creationId xmlns:p14="http://schemas.microsoft.com/office/powerpoint/2010/main" val="47473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AD155B1-54E9-44D5-BC9C-CEE641F6F5E2}"/>
              </a:ext>
            </a:extLst>
          </p:cNvPr>
          <p:cNvSpPr>
            <a:spLocks noGrp="1"/>
          </p:cNvSpPr>
          <p:nvPr>
            <p:ph type="title"/>
          </p:nvPr>
        </p:nvSpPr>
        <p:spPr>
          <a:xfrm>
            <a:off x="537694" y="26614"/>
            <a:ext cx="4599215" cy="1382032"/>
          </a:xfrm>
        </p:spPr>
        <p:txBody>
          <a:bodyPr>
            <a:normAutofit/>
          </a:bodyPr>
          <a:lstStyle/>
          <a:p>
            <a:r>
              <a:rPr lang="zh-CN" altLang="en-US" sz="3200" b="1" dirty="0">
                <a:latin typeface="黑体" panose="02010609060101010101" pitchFamily="49" charset="-122"/>
                <a:ea typeface="黑体" panose="02010609060101010101" pitchFamily="49" charset="-122"/>
              </a:rPr>
              <a:t>粒子滤波（</a:t>
            </a:r>
            <a:r>
              <a:rPr lang="en-US" altLang="zh-CN" sz="3200" b="1" dirty="0">
                <a:latin typeface="黑体" panose="02010609060101010101" pitchFamily="49" charset="-122"/>
                <a:ea typeface="黑体" panose="02010609060101010101" pitchFamily="49" charset="-122"/>
              </a:rPr>
              <a:t>PF</a:t>
            </a:r>
            <a:r>
              <a:rPr lang="zh-CN" altLang="en-US" sz="3200" b="1" dirty="0">
                <a:latin typeface="黑体" panose="02010609060101010101" pitchFamily="49" charset="-122"/>
                <a:ea typeface="黑体" panose="02010609060101010101" pitchFamily="49" charset="-122"/>
              </a:rPr>
              <a:t>）</a:t>
            </a:r>
          </a:p>
        </p:txBody>
      </p:sp>
      <p:sp>
        <p:nvSpPr>
          <p:cNvPr id="5" name="内容占位符 2">
            <a:extLst>
              <a:ext uri="{FF2B5EF4-FFF2-40B4-BE49-F238E27FC236}">
                <a16:creationId xmlns:a16="http://schemas.microsoft.com/office/drawing/2014/main" id="{49D398BD-44F5-44C4-8DAE-2539211D9ED2}"/>
              </a:ext>
            </a:extLst>
          </p:cNvPr>
          <p:cNvSpPr>
            <a:spLocks noGrp="1"/>
          </p:cNvSpPr>
          <p:nvPr>
            <p:ph idx="1"/>
          </p:nvPr>
        </p:nvSpPr>
        <p:spPr>
          <a:xfrm>
            <a:off x="838200" y="717630"/>
            <a:ext cx="10515600" cy="5792651"/>
          </a:xfrm>
        </p:spPr>
        <p:txBody>
          <a:bodyPr>
            <a:normAutofit/>
          </a:bodyPr>
          <a:lstStyle/>
          <a:p>
            <a:pPr marL="0" indent="0">
              <a:buNone/>
            </a:pPr>
            <a:br>
              <a:rPr lang="zh-CN" altLang="en-US" sz="3300" dirty="0"/>
            </a:br>
            <a:endParaRPr lang="zh-CN" altLang="en-US" sz="3300" dirty="0"/>
          </a:p>
          <a:p>
            <a:pPr marL="457200" lvl="1" indent="0">
              <a:buNone/>
            </a:pPr>
            <a:br>
              <a:rPr lang="zh-CN" altLang="en-US" dirty="0"/>
            </a:br>
            <a:endParaRPr lang="zh-CN" altLang="en-US" dirty="0"/>
          </a:p>
          <a:p>
            <a:endParaRPr lang="zh-CN" altLang="en-US" dirty="0"/>
          </a:p>
          <a:p>
            <a:endParaRPr lang="en-US" altLang="zh-CN" sz="1600" dirty="0"/>
          </a:p>
        </p:txBody>
      </p:sp>
      <p:sp>
        <p:nvSpPr>
          <p:cNvPr id="2" name="矩形 1">
            <a:extLst>
              <a:ext uri="{FF2B5EF4-FFF2-40B4-BE49-F238E27FC236}">
                <a16:creationId xmlns:a16="http://schemas.microsoft.com/office/drawing/2014/main" id="{06D25EB9-4EF4-46BB-BFB3-5AF9E7F9B4D3}"/>
              </a:ext>
            </a:extLst>
          </p:cNvPr>
          <p:cNvSpPr/>
          <p:nvPr/>
        </p:nvSpPr>
        <p:spPr>
          <a:xfrm>
            <a:off x="1164349" y="5152205"/>
            <a:ext cx="7945120" cy="1477328"/>
          </a:xfrm>
          <a:prstGeom prst="rect">
            <a:avLst/>
          </a:prstGeom>
        </p:spPr>
        <p:txBody>
          <a:bodyPr wrap="square">
            <a:spAutoFit/>
          </a:bodyPr>
          <a:lstStyle/>
          <a:p>
            <a:r>
              <a:rPr lang="zh-CN" altLang="en-US" dirty="0"/>
              <a:t>优点：对非线性场景效果较好</a:t>
            </a:r>
            <a:br>
              <a:rPr lang="zh-CN" altLang="en-US" dirty="0"/>
            </a:br>
            <a:endParaRPr lang="zh-CN" altLang="en-US" dirty="0"/>
          </a:p>
          <a:p>
            <a:r>
              <a:rPr lang="zh-CN" altLang="en-US" dirty="0"/>
              <a:t>缺点：增加粒子数量会提高预测精度，但会导致预测速度降低</a:t>
            </a:r>
            <a:br>
              <a:rPr lang="zh-CN" altLang="en-US" dirty="0"/>
            </a:br>
            <a:endParaRPr lang="zh-CN" altLang="en-US" dirty="0"/>
          </a:p>
          <a:p>
            <a:r>
              <a:rPr lang="zh-CN" altLang="en-US" dirty="0"/>
              <a:t> </a:t>
            </a:r>
          </a:p>
        </p:txBody>
      </p:sp>
      <p:sp>
        <p:nvSpPr>
          <p:cNvPr id="3" name="矩形 2">
            <a:extLst>
              <a:ext uri="{FF2B5EF4-FFF2-40B4-BE49-F238E27FC236}">
                <a16:creationId xmlns:a16="http://schemas.microsoft.com/office/drawing/2014/main" id="{7C777EE3-40C5-49BB-80FA-34721481BFF3}"/>
              </a:ext>
            </a:extLst>
          </p:cNvPr>
          <p:cNvSpPr/>
          <p:nvPr/>
        </p:nvSpPr>
        <p:spPr>
          <a:xfrm>
            <a:off x="629920" y="1176331"/>
            <a:ext cx="10515600" cy="923330"/>
          </a:xfrm>
          <a:prstGeom prst="rect">
            <a:avLst/>
          </a:prstGeom>
        </p:spPr>
        <p:txBody>
          <a:bodyPr wrap="square">
            <a:spAutoFit/>
          </a:bodyPr>
          <a:lstStyle/>
          <a:p>
            <a:pPr indent="457200"/>
            <a:r>
              <a:rPr lang="zh-CN" altLang="en-US" dirty="0"/>
              <a:t>粒子滤波算法源于蒙特卡罗思想，即以某事件出现的频率来指代该事件的概率。</a:t>
            </a:r>
            <a:r>
              <a:rPr lang="zh-CN" altLang="en-US" dirty="0">
                <a:latin typeface="Helvetica Neue"/>
              </a:rPr>
              <a:t>通过寻找一组在状态空间中传播的随机样本来近似的表示概率密度函数，用样本均值代替积分运算，进而获得系统状态的最小方差估计的过程。</a:t>
            </a:r>
            <a:endParaRPr lang="zh-CN" altLang="en-US" dirty="0"/>
          </a:p>
        </p:txBody>
      </p:sp>
      <p:pic>
        <p:nvPicPr>
          <p:cNvPr id="7" name="图片 6">
            <a:extLst>
              <a:ext uri="{FF2B5EF4-FFF2-40B4-BE49-F238E27FC236}">
                <a16:creationId xmlns:a16="http://schemas.microsoft.com/office/drawing/2014/main" id="{1266FC3B-A99A-4221-B76B-C6B6DBED2016}"/>
              </a:ext>
            </a:extLst>
          </p:cNvPr>
          <p:cNvPicPr>
            <a:picLocks noChangeAspect="1"/>
          </p:cNvPicPr>
          <p:nvPr/>
        </p:nvPicPr>
        <p:blipFill>
          <a:blip r:embed="rId2"/>
          <a:stretch>
            <a:fillRect/>
          </a:stretch>
        </p:blipFill>
        <p:spPr>
          <a:xfrm>
            <a:off x="4078917" y="2369683"/>
            <a:ext cx="3189149" cy="2424765"/>
          </a:xfrm>
          <a:prstGeom prst="rect">
            <a:avLst/>
          </a:prstGeom>
        </p:spPr>
      </p:pic>
    </p:spTree>
    <p:extLst>
      <p:ext uri="{BB962C8B-B14F-4D97-AF65-F5344CB8AC3E}">
        <p14:creationId xmlns:p14="http://schemas.microsoft.com/office/powerpoint/2010/main" val="421319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7DB73D-3D6D-4399-8953-D982A4E53D38}"/>
              </a:ext>
            </a:extLst>
          </p:cNvPr>
          <p:cNvSpPr txBox="1">
            <a:spLocks/>
          </p:cNvSpPr>
          <p:nvPr/>
        </p:nvSpPr>
        <p:spPr>
          <a:xfrm>
            <a:off x="558014" y="103768"/>
            <a:ext cx="6289826" cy="1382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latin typeface="黑体" panose="02010609060101010101" pitchFamily="49" charset="-122"/>
                <a:ea typeface="黑体" panose="02010609060101010101" pitchFamily="49" charset="-122"/>
              </a:rPr>
              <a:t>曲线拟合（</a:t>
            </a:r>
            <a:r>
              <a:rPr lang="en-US" altLang="zh-CN" sz="3200" b="1" dirty="0">
                <a:latin typeface="黑体" panose="02010609060101010101" pitchFamily="49" charset="-122"/>
                <a:ea typeface="黑体" panose="02010609060101010101" pitchFamily="49" charset="-122"/>
              </a:rPr>
              <a:t>CF</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最小二乘法</a:t>
            </a:r>
          </a:p>
        </p:txBody>
      </p:sp>
      <p:sp>
        <p:nvSpPr>
          <p:cNvPr id="6" name="矩形 5">
            <a:extLst>
              <a:ext uri="{FF2B5EF4-FFF2-40B4-BE49-F238E27FC236}">
                <a16:creationId xmlns:a16="http://schemas.microsoft.com/office/drawing/2014/main" id="{C796381F-1AEE-4E90-A720-8087BB3F47BF}"/>
              </a:ext>
            </a:extLst>
          </p:cNvPr>
          <p:cNvSpPr/>
          <p:nvPr/>
        </p:nvSpPr>
        <p:spPr>
          <a:xfrm>
            <a:off x="558014" y="4710206"/>
            <a:ext cx="11165840" cy="2031325"/>
          </a:xfrm>
          <a:prstGeom prst="rect">
            <a:avLst/>
          </a:prstGeom>
        </p:spPr>
        <p:txBody>
          <a:bodyPr wrap="square">
            <a:spAutoFit/>
          </a:bodyPr>
          <a:lstStyle/>
          <a:p>
            <a:br>
              <a:rPr lang="zh-CN" altLang="en-US" dirty="0"/>
            </a:br>
            <a:endParaRPr lang="zh-CN" altLang="en-US" dirty="0"/>
          </a:p>
          <a:p>
            <a:pPr lvl="1"/>
            <a:r>
              <a:rPr lang="zh-CN" altLang="en-US" dirty="0"/>
              <a:t>优点：可以利用较少数据进行预测且具有较高的预测精度。</a:t>
            </a:r>
            <a:br>
              <a:rPr lang="zh-CN" altLang="en-US" dirty="0"/>
            </a:br>
            <a:endParaRPr lang="zh-CN" altLang="en-US" dirty="0"/>
          </a:p>
          <a:p>
            <a:pPr lvl="1"/>
            <a:r>
              <a:rPr lang="zh-CN" altLang="en-US" dirty="0"/>
              <a:t>缺点：对于非线性数据或者数据特征间具有相关性多项式回归难以建模，样本特征大时计算量大</a:t>
            </a:r>
            <a:br>
              <a:rPr lang="zh-CN" altLang="en-US" dirty="0"/>
            </a:br>
            <a:endParaRPr lang="zh-CN" altLang="en-US" dirty="0"/>
          </a:p>
          <a:p>
            <a:r>
              <a:rPr lang="zh-CN" altLang="en-US" dirty="0"/>
              <a:t> </a:t>
            </a:r>
          </a:p>
        </p:txBody>
      </p:sp>
      <p:sp>
        <p:nvSpPr>
          <p:cNvPr id="7" name="矩形 6">
            <a:extLst>
              <a:ext uri="{FF2B5EF4-FFF2-40B4-BE49-F238E27FC236}">
                <a16:creationId xmlns:a16="http://schemas.microsoft.com/office/drawing/2014/main" id="{F23AFA1D-59C6-4154-B09A-F0660446CEEB}"/>
              </a:ext>
            </a:extLst>
          </p:cNvPr>
          <p:cNvSpPr/>
          <p:nvPr/>
        </p:nvSpPr>
        <p:spPr>
          <a:xfrm>
            <a:off x="619760" y="1359931"/>
            <a:ext cx="10952480" cy="923330"/>
          </a:xfrm>
          <a:prstGeom prst="rect">
            <a:avLst/>
          </a:prstGeom>
        </p:spPr>
        <p:txBody>
          <a:bodyPr wrap="square">
            <a:spAutoFit/>
          </a:bodyPr>
          <a:lstStyle/>
          <a:p>
            <a:pPr indent="457200"/>
            <a:r>
              <a:rPr lang="zh-CN" altLang="en-US" dirty="0"/>
              <a:t>最小二乘法是一种数学优化技术。它通过最小化误差的平方和寻找数据的最佳函数匹配。利用最小二乘法可以简便地求得未知的数据，并使得这些求得的数据与实际数据之间误差的平方和为最小。最小二乘法还可用于曲线拟合。其他一些优化问题也可通过最小化能量或最大化熵用最小二乘法来表达。</a:t>
            </a:r>
          </a:p>
        </p:txBody>
      </p:sp>
      <p:pic>
        <p:nvPicPr>
          <p:cNvPr id="8" name="图片 7">
            <a:extLst>
              <a:ext uri="{FF2B5EF4-FFF2-40B4-BE49-F238E27FC236}">
                <a16:creationId xmlns:a16="http://schemas.microsoft.com/office/drawing/2014/main" id="{621A3363-4405-4EDB-B80B-91067B2A9527}"/>
              </a:ext>
            </a:extLst>
          </p:cNvPr>
          <p:cNvPicPr>
            <a:picLocks noChangeAspect="1"/>
          </p:cNvPicPr>
          <p:nvPr/>
        </p:nvPicPr>
        <p:blipFill rotWithShape="1">
          <a:blip r:embed="rId3"/>
          <a:srcRect b="6575"/>
          <a:stretch/>
        </p:blipFill>
        <p:spPr>
          <a:xfrm>
            <a:off x="1719317" y="2475368"/>
            <a:ext cx="2759974" cy="1907264"/>
          </a:xfrm>
          <a:prstGeom prst="rect">
            <a:avLst/>
          </a:prstGeom>
        </p:spPr>
      </p:pic>
      <p:pic>
        <p:nvPicPr>
          <p:cNvPr id="9" name="图片 8">
            <a:extLst>
              <a:ext uri="{FF2B5EF4-FFF2-40B4-BE49-F238E27FC236}">
                <a16:creationId xmlns:a16="http://schemas.microsoft.com/office/drawing/2014/main" id="{92B8BA4C-BD50-4657-8260-3B83C71C58CE}"/>
              </a:ext>
            </a:extLst>
          </p:cNvPr>
          <p:cNvPicPr>
            <a:picLocks noChangeAspect="1"/>
          </p:cNvPicPr>
          <p:nvPr/>
        </p:nvPicPr>
        <p:blipFill>
          <a:blip r:embed="rId4"/>
          <a:stretch>
            <a:fillRect/>
          </a:stretch>
        </p:blipFill>
        <p:spPr>
          <a:xfrm>
            <a:off x="6215382" y="2288542"/>
            <a:ext cx="3154953" cy="2286198"/>
          </a:xfrm>
          <a:prstGeom prst="rect">
            <a:avLst/>
          </a:prstGeom>
        </p:spPr>
      </p:pic>
    </p:spTree>
    <p:extLst>
      <p:ext uri="{BB962C8B-B14F-4D97-AF65-F5344CB8AC3E}">
        <p14:creationId xmlns:p14="http://schemas.microsoft.com/office/powerpoint/2010/main" val="2045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7DB73D-3D6D-4399-8953-D982A4E53D38}"/>
              </a:ext>
            </a:extLst>
          </p:cNvPr>
          <p:cNvSpPr txBox="1">
            <a:spLocks/>
          </p:cNvSpPr>
          <p:nvPr/>
        </p:nvSpPr>
        <p:spPr>
          <a:xfrm>
            <a:off x="558014" y="103768"/>
            <a:ext cx="6289826" cy="1382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latin typeface="黑体" panose="02010609060101010101" pitchFamily="49" charset="-122"/>
                <a:ea typeface="黑体" panose="02010609060101010101" pitchFamily="49" charset="-122"/>
              </a:rPr>
              <a:t>基于学习的方法</a:t>
            </a:r>
          </a:p>
        </p:txBody>
      </p:sp>
      <p:pic>
        <p:nvPicPr>
          <p:cNvPr id="5" name="图片 4">
            <a:extLst>
              <a:ext uri="{FF2B5EF4-FFF2-40B4-BE49-F238E27FC236}">
                <a16:creationId xmlns:a16="http://schemas.microsoft.com/office/drawing/2014/main" id="{DE566828-BE1B-4265-9247-29394EF658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6995" b="47879"/>
          <a:stretch/>
        </p:blipFill>
        <p:spPr>
          <a:xfrm>
            <a:off x="1991766" y="2438460"/>
            <a:ext cx="1335163" cy="1900757"/>
          </a:xfrm>
          <a:prstGeom prst="rect">
            <a:avLst/>
          </a:prstGeom>
        </p:spPr>
      </p:pic>
      <p:sp>
        <p:nvSpPr>
          <p:cNvPr id="10" name="矩形 9">
            <a:extLst>
              <a:ext uri="{FF2B5EF4-FFF2-40B4-BE49-F238E27FC236}">
                <a16:creationId xmlns:a16="http://schemas.microsoft.com/office/drawing/2014/main" id="{9093986F-C7AD-4CC4-A21D-ED8AEF8D325A}"/>
              </a:ext>
            </a:extLst>
          </p:cNvPr>
          <p:cNvSpPr/>
          <p:nvPr/>
        </p:nvSpPr>
        <p:spPr>
          <a:xfrm>
            <a:off x="629920" y="1176331"/>
            <a:ext cx="10515600" cy="1200329"/>
          </a:xfrm>
          <a:prstGeom prst="rect">
            <a:avLst/>
          </a:prstGeom>
        </p:spPr>
        <p:txBody>
          <a:bodyPr wrap="square">
            <a:spAutoFit/>
          </a:bodyPr>
          <a:lstStyle/>
          <a:p>
            <a:pPr indent="457200"/>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循环神经网络（</a:t>
            </a:r>
            <a:r>
              <a:rPr lang="en-US" altLang="zh-CN" sz="1800" dirty="0">
                <a:solidFill>
                  <a:srgbClr val="000000"/>
                </a:solidFill>
                <a:effectLst/>
                <a:latin typeface="Times New Roman" panose="02020603050405020304" pitchFamily="18" charset="0"/>
                <a:ea typeface="宋体" panose="02010600030101010101" pitchFamily="2" charset="-122"/>
              </a:rPr>
              <a:t>recurrent neural networks, RNN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定向循环能够捕捉时间特征且具有短时记忆功能</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长短期记忆网络（</a:t>
            </a:r>
            <a:r>
              <a:rPr lang="en-US" altLang="zh-CN" sz="1800" dirty="0">
                <a:solidFill>
                  <a:srgbClr val="000000"/>
                </a:solidFill>
                <a:effectLst/>
                <a:latin typeface="Times New Roman" panose="02020603050405020304" pitchFamily="18" charset="0"/>
                <a:ea typeface="宋体" panose="02010600030101010101" pitchFamily="2" charset="-122"/>
              </a:rPr>
              <a:t>long short-term memory, LSTM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dirty="0">
                <a:solidFill>
                  <a:srgbClr val="000000"/>
                </a:solidFill>
                <a:effectLst/>
                <a:latin typeface="Times New Roman" panose="02020603050405020304" pitchFamily="18" charset="0"/>
                <a:ea typeface="宋体" panose="02010600030101010101" pitchFamily="2" charset="-122"/>
              </a:rPr>
              <a:t>RNN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进行了改良，以克服记忆快速衰弱这一缺点</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，能够进行长时间的轨迹预测。</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5C0F7F79-7C77-46D9-AC39-8001616510C9}"/>
              </a:ext>
            </a:extLst>
          </p:cNvPr>
          <p:cNvPicPr>
            <a:picLocks noChangeAspect="1"/>
          </p:cNvPicPr>
          <p:nvPr/>
        </p:nvPicPr>
        <p:blipFill rotWithShape="1">
          <a:blip r:embed="rId4">
            <a:extLst>
              <a:ext uri="{28A0092B-C50C-407E-A947-70E740481C1C}">
                <a14:useLocalDpi xmlns:a14="http://schemas.microsoft.com/office/drawing/2010/main" val="0"/>
              </a:ext>
            </a:extLst>
          </a:blip>
          <a:srcRect b="23474"/>
          <a:stretch/>
        </p:blipFill>
        <p:spPr>
          <a:xfrm>
            <a:off x="4994300" y="2514260"/>
            <a:ext cx="4538352" cy="2056392"/>
          </a:xfrm>
          <a:prstGeom prst="rect">
            <a:avLst/>
          </a:prstGeom>
        </p:spPr>
      </p:pic>
      <p:sp>
        <p:nvSpPr>
          <p:cNvPr id="14" name="文本框 13">
            <a:extLst>
              <a:ext uri="{FF2B5EF4-FFF2-40B4-BE49-F238E27FC236}">
                <a16:creationId xmlns:a16="http://schemas.microsoft.com/office/drawing/2014/main" id="{ECA16FC4-75C5-4B9B-AED0-1B05CBAE79E6}"/>
              </a:ext>
            </a:extLst>
          </p:cNvPr>
          <p:cNvSpPr txBox="1"/>
          <p:nvPr/>
        </p:nvSpPr>
        <p:spPr>
          <a:xfrm>
            <a:off x="2343266" y="4646960"/>
            <a:ext cx="8802254" cy="369332"/>
          </a:xfrm>
          <a:prstGeom prst="rect">
            <a:avLst/>
          </a:prstGeom>
          <a:noFill/>
        </p:spPr>
        <p:txBody>
          <a:bodyPr wrap="square" rtlCol="0">
            <a:spAutoFit/>
          </a:bodyPr>
          <a:lstStyle/>
          <a:p>
            <a:r>
              <a:rPr lang="en-US" altLang="zh-CN" sz="1800">
                <a:solidFill>
                  <a:srgbClr val="000000"/>
                </a:solidFill>
                <a:effectLst/>
                <a:latin typeface="Times New Roman" panose="02020603050405020304" pitchFamily="18" charset="0"/>
                <a:ea typeface="宋体" panose="02010600030101010101" pitchFamily="2" charset="-122"/>
              </a:rPr>
              <a:t>RNN</a:t>
            </a:r>
            <a:endParaRPr lang="zh-CN" altLang="en-US" dirty="0"/>
          </a:p>
        </p:txBody>
      </p:sp>
      <p:sp>
        <p:nvSpPr>
          <p:cNvPr id="16" name="矩形 15">
            <a:extLst>
              <a:ext uri="{FF2B5EF4-FFF2-40B4-BE49-F238E27FC236}">
                <a16:creationId xmlns:a16="http://schemas.microsoft.com/office/drawing/2014/main" id="{263AD2D4-F07C-46AA-8676-12EA3F6A36BA}"/>
              </a:ext>
            </a:extLst>
          </p:cNvPr>
          <p:cNvSpPr/>
          <p:nvPr/>
        </p:nvSpPr>
        <p:spPr>
          <a:xfrm>
            <a:off x="558014" y="5230077"/>
            <a:ext cx="10515600" cy="923330"/>
          </a:xfrm>
          <a:prstGeom prst="rect">
            <a:avLst/>
          </a:prstGeom>
        </p:spPr>
        <p:txBody>
          <a:bodyPr wrap="square">
            <a:spAutoFit/>
          </a:bodyPr>
          <a:lstStyle/>
          <a:p>
            <a:pPr indent="457200"/>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优点：精度高，端到端推理</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缺点：需要数据集训练，由于手机追拍环境的不确定性与多样性，难以保证模型泛化性。</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C09A7E1F-0839-442B-BCCB-5C6DF7518882}"/>
              </a:ext>
            </a:extLst>
          </p:cNvPr>
          <p:cNvSpPr txBox="1"/>
          <p:nvPr/>
        </p:nvSpPr>
        <p:spPr>
          <a:xfrm>
            <a:off x="6576291" y="4646960"/>
            <a:ext cx="6096000"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ea typeface="宋体" panose="02010600030101010101" pitchFamily="2" charset="-122"/>
              </a:rPr>
              <a:t>LSTM</a:t>
            </a:r>
            <a:endParaRPr lang="zh-CN" altLang="en-US" dirty="0"/>
          </a:p>
        </p:txBody>
      </p:sp>
    </p:spTree>
    <p:extLst>
      <p:ext uri="{BB962C8B-B14F-4D97-AF65-F5344CB8AC3E}">
        <p14:creationId xmlns:p14="http://schemas.microsoft.com/office/powerpoint/2010/main" val="12168542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8799</TotalTime>
  <Words>646</Words>
  <Application>Microsoft Office PowerPoint</Application>
  <PresentationFormat>宽屏</PresentationFormat>
  <Paragraphs>53</Paragraphs>
  <Slides>6</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4" baseType="lpstr">
      <vt:lpstr>Helvetica Neue</vt:lpstr>
      <vt:lpstr>等线</vt:lpstr>
      <vt:lpstr>等线 Light</vt:lpstr>
      <vt:lpstr>黑体</vt:lpstr>
      <vt:lpstr>Arial</vt:lpstr>
      <vt:lpstr>Times New Roman</vt:lpstr>
      <vt:lpstr>Office 主题​​</vt:lpstr>
      <vt:lpstr>Equation</vt:lpstr>
      <vt:lpstr>4 运动轨迹预测</vt:lpstr>
      <vt:lpstr>4 运动轨迹预测</vt:lpstr>
      <vt:lpstr>卡尔曼滤波（KF）</vt:lpstr>
      <vt:lpstr>粒子滤波（PF）</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胡 Adam</cp:lastModifiedBy>
  <cp:revision>266</cp:revision>
  <dcterms:created xsi:type="dcterms:W3CDTF">2022-07-20T02:59:06Z</dcterms:created>
  <dcterms:modified xsi:type="dcterms:W3CDTF">2022-11-30T06:46:29Z</dcterms:modified>
</cp:coreProperties>
</file>