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301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Adam" initials="胡" lastIdx="1" clrIdx="0">
    <p:extLst>
      <p:ext uri="{19B8F6BF-5375-455C-9EA6-DF929625EA0E}">
        <p15:presenceInfo xmlns:p15="http://schemas.microsoft.com/office/powerpoint/2012/main" userId="acb9c1410c5ff5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9133" autoAdjust="0"/>
  </p:normalViewPr>
  <p:slideViewPr>
    <p:cSldViewPr snapToGrid="0">
      <p:cViewPr>
        <p:scale>
          <a:sx n="100" d="100"/>
          <a:sy n="100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232A-58F0-4661-A676-52FBC7F92F49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A54F-F0D2-445D-B27E-90548617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2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3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5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5AC4-2E8F-49D5-A58D-33C7176E69B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5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D1B34448-C407-48D4-810C-A2B3CEA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67" y="0"/>
            <a:ext cx="4599215" cy="138203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卡尔曼滤波（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KF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E3012D-1ACD-4DCA-B5EC-7B33283626E0}"/>
              </a:ext>
            </a:extLst>
          </p:cNvPr>
          <p:cNvSpPr txBox="1"/>
          <p:nvPr/>
        </p:nvSpPr>
        <p:spPr>
          <a:xfrm>
            <a:off x="1029325" y="1382032"/>
            <a:ext cx="3193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匀速模型：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状态变量：</a:t>
            </a:r>
            <a:r>
              <a:rPr lang="en-US" altLang="zh-CN" sz="2000" dirty="0"/>
              <a:t>S =</a:t>
            </a:r>
            <a:r>
              <a:rPr lang="zh-CN" altLang="en-US" sz="2000" dirty="0"/>
              <a:t>（</a:t>
            </a:r>
            <a:r>
              <a:rPr lang="en-US" altLang="zh-CN" sz="2000" dirty="0"/>
              <a:t>u,u’,</a:t>
            </a:r>
            <a:r>
              <a:rPr lang="en-US" altLang="zh-CN" sz="2000" dirty="0" err="1"/>
              <a:t>v,v</a:t>
            </a:r>
            <a:r>
              <a:rPr lang="en-US" altLang="zh-CN" sz="2000" dirty="0"/>
              <a:t>’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状态转移矩阵：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209E23E-E844-41A5-BED0-25EC7A617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06213"/>
              </p:ext>
            </p:extLst>
          </p:nvPr>
        </p:nvGraphicFramePr>
        <p:xfrm>
          <a:off x="833596" y="3077537"/>
          <a:ext cx="2773362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Equation" r:id="rId3" imgW="1218960" imgH="914400" progId="Equation.DSMT4">
                  <p:embed/>
                </p:oleObj>
              </mc:Choice>
              <mc:Fallback>
                <p:oleObj name="Equation" r:id="rId3" imgW="1218960" imgH="9144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209E23E-E844-41A5-BED0-25EC7A617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596" y="3077537"/>
                        <a:ext cx="2773362" cy="208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DC69118-ABF2-4787-8246-F7549EDC7F7D}"/>
              </a:ext>
            </a:extLst>
          </p:cNvPr>
          <p:cNvSpPr txBox="1"/>
          <p:nvPr/>
        </p:nvSpPr>
        <p:spPr>
          <a:xfrm>
            <a:off x="6400803" y="330250"/>
            <a:ext cx="491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匀加速模型：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状态变量：</a:t>
            </a:r>
            <a:r>
              <a:rPr lang="en-US" altLang="zh-CN" sz="2000" dirty="0"/>
              <a:t>S =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u,u’,u’’,v,v’,v</a:t>
            </a:r>
            <a:r>
              <a:rPr lang="en-US" altLang="zh-CN" sz="2000" dirty="0"/>
              <a:t>’’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状态转移矩阵：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BFBF898-6D9F-4A43-AA30-BADA08D10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4290"/>
              </p:ext>
            </p:extLst>
          </p:nvPr>
        </p:nvGraphicFramePr>
        <p:xfrm>
          <a:off x="6548686" y="2134702"/>
          <a:ext cx="3371786" cy="287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Equation" r:id="rId5" imgW="2057400" imgH="1752480" progId="Equation.DSMT4">
                  <p:embed/>
                </p:oleObj>
              </mc:Choice>
              <mc:Fallback>
                <p:oleObj name="Equation" r:id="rId5" imgW="2057400" imgH="1752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BFBF898-6D9F-4A43-AA30-BADA08D101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8686" y="2134702"/>
                        <a:ext cx="3371786" cy="2874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160F0F5-8321-403D-BE6D-BD2A24ED0066}"/>
              </a:ext>
            </a:extLst>
          </p:cNvPr>
          <p:cNvSpPr txBox="1"/>
          <p:nvPr/>
        </p:nvSpPr>
        <p:spPr>
          <a:xfrm>
            <a:off x="623565" y="5542335"/>
            <a:ext cx="319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初始化：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EF58330-6CE9-49BD-B889-51E82728D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88833"/>
              </p:ext>
            </p:extLst>
          </p:nvPr>
        </p:nvGraphicFramePr>
        <p:xfrm>
          <a:off x="2003969" y="5371062"/>
          <a:ext cx="2686666" cy="74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7" imgW="1562040" imgH="431640" progId="Equation.DSMT4">
                  <p:embed/>
                </p:oleObj>
              </mc:Choice>
              <mc:Fallback>
                <p:oleObj name="Equation" r:id="rId7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3969" y="5371062"/>
                        <a:ext cx="2686666" cy="74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49D9391-E902-4AA5-A8F9-98D5496598B0}"/>
              </a:ext>
            </a:extLst>
          </p:cNvPr>
          <p:cNvSpPr txBox="1"/>
          <p:nvPr/>
        </p:nvSpPr>
        <p:spPr>
          <a:xfrm>
            <a:off x="6290074" y="5542335"/>
            <a:ext cx="319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初始化：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7DF2BF-2ABD-4BF6-9AB7-226B4D0B4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378774"/>
              </p:ext>
            </p:extLst>
          </p:nvPr>
        </p:nvGraphicFramePr>
        <p:xfrm>
          <a:off x="7711931" y="5371062"/>
          <a:ext cx="31226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9" imgW="1815840" imgH="431640" progId="Equation.DSMT4">
                  <p:embed/>
                </p:oleObj>
              </mc:Choice>
              <mc:Fallback>
                <p:oleObj name="Equation" r:id="rId9" imgW="1815840" imgH="431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EF58330-6CE9-49BD-B889-51E82728D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11931" y="5371062"/>
                        <a:ext cx="3122612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3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D1B34448-C407-48D4-810C-A2B3CEA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67" y="0"/>
            <a:ext cx="4599215" cy="88669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定量分析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D22738-26B5-4157-B9D7-9EC39CF43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78422"/>
              </p:ext>
            </p:extLst>
          </p:nvPr>
        </p:nvGraphicFramePr>
        <p:xfrm>
          <a:off x="877453" y="886691"/>
          <a:ext cx="10649529" cy="4563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699">
                  <a:extLst>
                    <a:ext uri="{9D8B030D-6E8A-4147-A177-3AD203B41FA5}">
                      <a16:colId xmlns:a16="http://schemas.microsoft.com/office/drawing/2014/main" val="251119748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3297961385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3476357308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586353755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3575589843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448451098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942517347"/>
                    </a:ext>
                  </a:extLst>
                </a:gridCol>
                <a:gridCol w="1157238">
                  <a:extLst>
                    <a:ext uri="{9D8B030D-6E8A-4147-A177-3AD203B41FA5}">
                      <a16:colId xmlns:a16="http://schemas.microsoft.com/office/drawing/2014/main" val="1882138804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4141275885"/>
                    </a:ext>
                  </a:extLst>
                </a:gridCol>
                <a:gridCol w="1054699">
                  <a:extLst>
                    <a:ext uri="{9D8B030D-6E8A-4147-A177-3AD203B41FA5}">
                      <a16:colId xmlns:a16="http://schemas.microsoft.com/office/drawing/2014/main" val="1052584231"/>
                    </a:ext>
                  </a:extLst>
                </a:gridCol>
              </a:tblGrid>
              <a:tr h="36487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r>
                        <a:rPr lang="zh-CN" altLang="en-US" sz="1100" u="none" strike="noStrike" dirty="0">
                          <a:effectLst/>
                        </a:rPr>
                        <a:t>偏移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r>
                        <a:rPr lang="zh-CN" altLang="en-US" sz="1100" u="none" strike="noStrike" dirty="0">
                          <a:effectLst/>
                        </a:rPr>
                        <a:t>偏移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距离误差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△x</a:t>
                      </a:r>
                      <a:r>
                        <a:rPr lang="zh-CN" altLang="en-US" sz="1100" u="none" strike="noStrike" dirty="0">
                          <a:effectLst/>
                        </a:rPr>
                        <a:t>标准差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△y</a:t>
                      </a:r>
                      <a:r>
                        <a:rPr lang="zh-CN" altLang="en-US" sz="1100" u="none" strike="noStrike" dirty="0">
                          <a:effectLst/>
                        </a:rPr>
                        <a:t>标准差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速度误差</a:t>
                      </a:r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速度误差</a:t>
                      </a:r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绝对速度误差</a:t>
                      </a:r>
                      <a:r>
                        <a:rPr lang="en-US" altLang="zh-CN" sz="1100" u="none" strike="noStrike" dirty="0">
                          <a:effectLst/>
                        </a:rPr>
                        <a:t>x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绝对速度误差</a:t>
                      </a:r>
                      <a:r>
                        <a:rPr lang="en-US" altLang="zh-CN" sz="1100" u="none" strike="noStrike" dirty="0">
                          <a:effectLst/>
                        </a:rPr>
                        <a:t>y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66965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3d1p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6492235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3d1p_a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-0.0018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0223"/>
                  </a:ext>
                </a:extLst>
              </a:tr>
              <a:tr h="176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run1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14.37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5101862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run1_a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14.39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13.06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321249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run2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0191225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run2_a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836652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runside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8.33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3577177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runside_a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92586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-4.3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7.24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-0.0076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1895515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side1_a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-2.25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5.48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7.31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512989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side2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7.93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-0.0032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-1.98E-04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40235073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side2_a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83536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5647043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side3_a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03929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walk1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-0.0017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0.0011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367243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walk1_a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9.87E-04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1.34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280635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walk2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7.57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1346905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walk2_a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2.84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810597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walk4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0.0094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7856136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walk4_a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-0.79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0.0097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352927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walk5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1.84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5979488"/>
                  </a:ext>
                </a:extLst>
              </a:tr>
              <a:tr h="19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walk5_a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1.04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0.0093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9219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5B5EB3-FAB4-41D8-9F7B-9DBDD8EE690F}"/>
              </a:ext>
            </a:extLst>
          </p:cNvPr>
          <p:cNvSpPr txBox="1"/>
          <p:nvPr/>
        </p:nvSpPr>
        <p:spPr>
          <a:xfrm>
            <a:off x="2036617" y="5648143"/>
            <a:ext cx="881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匀加速模型有更好的拟合效果，在目标像素进行加速运动时，有更小</a:t>
            </a:r>
            <a:r>
              <a:rPr lang="en-US" altLang="zh-CN" dirty="0" err="1"/>
              <a:t>x,y</a:t>
            </a:r>
            <a:r>
              <a:rPr lang="zh-CN" altLang="en-US" dirty="0"/>
              <a:t>偏移。即使是在匀速运动下，也能有更小的偏移。但误差的标准差、速度误差差别不大。</a:t>
            </a:r>
          </a:p>
        </p:txBody>
      </p:sp>
    </p:spTree>
    <p:extLst>
      <p:ext uri="{BB962C8B-B14F-4D97-AF65-F5344CB8AC3E}">
        <p14:creationId xmlns:p14="http://schemas.microsoft.com/office/powerpoint/2010/main" val="35726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D1B34448-C407-48D4-810C-A2B3CEA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67" y="0"/>
            <a:ext cx="4599215" cy="88669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定性分析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5B5EB3-FAB4-41D8-9F7B-9DBDD8EE690F}"/>
              </a:ext>
            </a:extLst>
          </p:cNvPr>
          <p:cNvSpPr txBox="1"/>
          <p:nvPr/>
        </p:nvSpPr>
        <p:spPr>
          <a:xfrm>
            <a:off x="1533236" y="886691"/>
            <a:ext cx="89408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为了能够跟上目标复杂的运动轨迹，滤波器经过调参更偏向于相信当前的观测值。此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时预测方法总体上相当于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9746CAA-CAE6-4ED7-B61F-071471C34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90481"/>
              </p:ext>
            </p:extLst>
          </p:nvPr>
        </p:nvGraphicFramePr>
        <p:xfrm>
          <a:off x="4186013" y="1401480"/>
          <a:ext cx="2849388" cy="3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6013" y="1401480"/>
                        <a:ext cx="2849388" cy="36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69F67F7-7436-4802-8F4F-C6433AB817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5214" r="8805" b="8092"/>
          <a:stretch/>
        </p:blipFill>
        <p:spPr>
          <a:xfrm>
            <a:off x="2043722" y="1930756"/>
            <a:ext cx="7919827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7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D1B34448-C407-48D4-810C-A2B3CEA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" y="352425"/>
            <a:ext cx="6684708" cy="886691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匀速模型滤波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匀加速模型滤波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9DE6BD-2B39-47E6-8756-88F167BD3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4" t="45000" r="13889" b="26528"/>
          <a:stretch/>
        </p:blipFill>
        <p:spPr>
          <a:xfrm>
            <a:off x="4692651" y="4188653"/>
            <a:ext cx="6684708" cy="1952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FCE9B8-F39E-4BB3-ABF6-A0ADD8FB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" y="1961931"/>
            <a:ext cx="4368801" cy="3276601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21B7B794-54F9-424E-B7A1-3140C13C723F}"/>
              </a:ext>
            </a:extLst>
          </p:cNvPr>
          <p:cNvSpPr txBox="1">
            <a:spLocks/>
          </p:cNvSpPr>
          <p:nvPr/>
        </p:nvSpPr>
        <p:spPr>
          <a:xfrm>
            <a:off x="5240592" y="2209368"/>
            <a:ext cx="6684708" cy="88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902FB8-BE91-4A7F-90B9-F0D788A79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28" t="43756" r="14844" b="26112"/>
          <a:stretch/>
        </p:blipFill>
        <p:spPr>
          <a:xfrm>
            <a:off x="4692651" y="1378850"/>
            <a:ext cx="6684708" cy="206649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B398F31-1741-4568-832A-268E997C5B5F}"/>
              </a:ext>
            </a:extLst>
          </p:cNvPr>
          <p:cNvSpPr txBox="1"/>
          <p:nvPr/>
        </p:nvSpPr>
        <p:spPr>
          <a:xfrm>
            <a:off x="5905500" y="35714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一次滤波加预测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BE76FC-D588-4B2B-9012-A6013EE4ADAC}"/>
              </a:ext>
            </a:extLst>
          </p:cNvPr>
          <p:cNvSpPr txBox="1"/>
          <p:nvPr/>
        </p:nvSpPr>
        <p:spPr>
          <a:xfrm>
            <a:off x="5821872" y="629208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二次滤波加预测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DE9E2-AA47-44AD-BA79-0D8024F11DB4}"/>
              </a:ext>
            </a:extLst>
          </p:cNvPr>
          <p:cNvSpPr txBox="1"/>
          <p:nvPr/>
        </p:nvSpPr>
        <p:spPr>
          <a:xfrm>
            <a:off x="7801896" y="358212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距离误差：</a:t>
            </a:r>
            <a:r>
              <a:rPr lang="en-US" altLang="zh-CN" dirty="0"/>
              <a:t>9.45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EDBE30-39D1-490C-8540-57D2E79A5800}"/>
              </a:ext>
            </a:extLst>
          </p:cNvPr>
          <p:cNvSpPr txBox="1"/>
          <p:nvPr/>
        </p:nvSpPr>
        <p:spPr>
          <a:xfrm>
            <a:off x="7880478" y="6292081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距离误差：</a:t>
            </a:r>
            <a:r>
              <a:rPr lang="en-US" altLang="zh-CN" dirty="0"/>
              <a:t>5.83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7BA871-D0E1-422C-AD62-443C9782842F}"/>
              </a:ext>
            </a:extLst>
          </p:cNvPr>
          <p:cNvSpPr txBox="1"/>
          <p:nvPr/>
        </p:nvSpPr>
        <p:spPr>
          <a:xfrm>
            <a:off x="9344025" y="3600231"/>
            <a:ext cx="224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1800" u="none" strike="noStrike" dirty="0">
                <a:effectLst/>
              </a:rPr>
              <a:t>△x</a:t>
            </a:r>
            <a:r>
              <a:rPr lang="zh-CN" altLang="en-US" sz="1800" u="none" strike="noStrike" dirty="0">
                <a:effectLst/>
              </a:rPr>
              <a:t>标准差</a:t>
            </a:r>
            <a:r>
              <a:rPr lang="en-US" altLang="zh-CN" sz="1800" u="none" strike="noStrike" dirty="0">
                <a:effectLst/>
              </a:rPr>
              <a:t>=14.39</a:t>
            </a:r>
            <a:endParaRPr lang="zh-CN" altLang="en-US" sz="1800" b="0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00E263-180B-4577-BD58-97AD2EFF2F80}"/>
              </a:ext>
            </a:extLst>
          </p:cNvPr>
          <p:cNvSpPr txBox="1"/>
          <p:nvPr/>
        </p:nvSpPr>
        <p:spPr>
          <a:xfrm>
            <a:off x="9344025" y="6292081"/>
            <a:ext cx="224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1800" u="none" strike="noStrike" dirty="0">
                <a:effectLst/>
              </a:rPr>
              <a:t>△x</a:t>
            </a:r>
            <a:r>
              <a:rPr lang="zh-CN" altLang="en-US" sz="1800" u="none" strike="noStrike" dirty="0">
                <a:effectLst/>
              </a:rPr>
              <a:t>标准差</a:t>
            </a:r>
            <a:r>
              <a:rPr lang="en-US" altLang="zh-CN" sz="1800" u="none" strike="noStrike" dirty="0">
                <a:effectLst/>
              </a:rPr>
              <a:t>=9.53</a:t>
            </a:r>
            <a:endParaRPr lang="zh-CN" altLang="en-US" sz="1800" b="0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61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D1B34448-C407-48D4-810C-A2B3CEA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" y="352425"/>
            <a:ext cx="6684708" cy="886691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匀速模型滤波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匀加速模型滤波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1B7B794-54F9-424E-B7A1-3140C13C723F}"/>
              </a:ext>
            </a:extLst>
          </p:cNvPr>
          <p:cNvSpPr txBox="1">
            <a:spLocks/>
          </p:cNvSpPr>
          <p:nvPr/>
        </p:nvSpPr>
        <p:spPr>
          <a:xfrm>
            <a:off x="5240592" y="2209368"/>
            <a:ext cx="6684708" cy="88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398F31-1741-4568-832A-268E997C5B5F}"/>
              </a:ext>
            </a:extLst>
          </p:cNvPr>
          <p:cNvSpPr txBox="1"/>
          <p:nvPr/>
        </p:nvSpPr>
        <p:spPr>
          <a:xfrm>
            <a:off x="4545522" y="35714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一次滤波加预测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BE76FC-D588-4B2B-9012-A6013EE4ADAC}"/>
              </a:ext>
            </a:extLst>
          </p:cNvPr>
          <p:cNvSpPr txBox="1"/>
          <p:nvPr/>
        </p:nvSpPr>
        <p:spPr>
          <a:xfrm>
            <a:off x="4536743" y="630785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二次滤波加预测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DE9E2-AA47-44AD-BA79-0D8024F11DB4}"/>
              </a:ext>
            </a:extLst>
          </p:cNvPr>
          <p:cNvSpPr txBox="1"/>
          <p:nvPr/>
        </p:nvSpPr>
        <p:spPr>
          <a:xfrm>
            <a:off x="7801896" y="358212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距离误差：</a:t>
            </a:r>
            <a:r>
              <a:rPr lang="en-US" altLang="zh-CN" sz="1800" u="none" strike="noStrike" dirty="0">
                <a:effectLst/>
              </a:rPr>
              <a:t>4.89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EDBE30-39D1-490C-8540-57D2E79A5800}"/>
              </a:ext>
            </a:extLst>
          </p:cNvPr>
          <p:cNvSpPr txBox="1"/>
          <p:nvPr/>
        </p:nvSpPr>
        <p:spPr>
          <a:xfrm>
            <a:off x="7829806" y="632090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距离误差：</a:t>
            </a:r>
            <a:r>
              <a:rPr lang="en-US" altLang="zh-CN" dirty="0"/>
              <a:t>4.29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7BA871-D0E1-422C-AD62-443C9782842F}"/>
              </a:ext>
            </a:extLst>
          </p:cNvPr>
          <p:cNvSpPr txBox="1"/>
          <p:nvPr/>
        </p:nvSpPr>
        <p:spPr>
          <a:xfrm>
            <a:off x="9344025" y="3600231"/>
            <a:ext cx="2240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1800" u="none" strike="noStrike" dirty="0">
                <a:effectLst/>
              </a:rPr>
              <a:t>△x</a:t>
            </a:r>
            <a:r>
              <a:rPr lang="zh-CN" altLang="en-US" sz="1800" u="none" strike="noStrike" dirty="0">
                <a:effectLst/>
              </a:rPr>
              <a:t>标准差</a:t>
            </a:r>
            <a:r>
              <a:rPr lang="en-US" altLang="zh-CN" sz="1800" u="none" strike="noStrike" dirty="0">
                <a:effectLst/>
              </a:rPr>
              <a:t>=6.16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 fontAlgn="ctr"/>
            <a:endParaRPr lang="zh-CN" altLang="en-US" sz="1800" b="0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00E263-180B-4577-BD58-97AD2EFF2F80}"/>
              </a:ext>
            </a:extLst>
          </p:cNvPr>
          <p:cNvSpPr txBox="1"/>
          <p:nvPr/>
        </p:nvSpPr>
        <p:spPr>
          <a:xfrm>
            <a:off x="9413082" y="6320909"/>
            <a:ext cx="224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1800" u="none" strike="noStrike" dirty="0">
                <a:effectLst/>
              </a:rPr>
              <a:t>△x</a:t>
            </a:r>
            <a:r>
              <a:rPr lang="zh-CN" altLang="en-US" sz="1800" u="none" strike="noStrike" dirty="0">
                <a:effectLst/>
              </a:rPr>
              <a:t>标准差</a:t>
            </a:r>
            <a:r>
              <a:rPr lang="en-US" altLang="zh-CN" sz="1800" u="none" strike="noStrike" dirty="0">
                <a:effectLst/>
              </a:rPr>
              <a:t>=5.83</a:t>
            </a:r>
            <a:endParaRPr lang="zh-CN" altLang="en-US" sz="1800" b="0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7542C8-D478-45E1-A500-331EAADE7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3" t="38055" r="14236" b="28473"/>
          <a:stretch/>
        </p:blipFill>
        <p:spPr>
          <a:xfrm>
            <a:off x="4692651" y="1389919"/>
            <a:ext cx="6684708" cy="203071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A4BF6C6-5E90-42E4-8211-99FD13B07053}"/>
              </a:ext>
            </a:extLst>
          </p:cNvPr>
          <p:cNvSpPr txBox="1"/>
          <p:nvPr/>
        </p:nvSpPr>
        <p:spPr>
          <a:xfrm>
            <a:off x="6408737" y="3582125"/>
            <a:ext cx="1296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none" strike="noStrike" dirty="0">
                <a:effectLst/>
              </a:rPr>
              <a:t>X</a:t>
            </a:r>
            <a:r>
              <a:rPr lang="zh-CN" altLang="en-US" sz="1800" u="none" strike="noStrike" dirty="0">
                <a:effectLst/>
              </a:rPr>
              <a:t>偏差 </a:t>
            </a:r>
            <a:r>
              <a:rPr lang="en-US" altLang="zh-CN" sz="1800" u="none" strike="noStrike" dirty="0">
                <a:effectLst/>
              </a:rPr>
              <a:t>3.62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221634-0108-4D28-9EA1-39DDAA8BCB60}"/>
              </a:ext>
            </a:extLst>
          </p:cNvPr>
          <p:cNvSpPr txBox="1"/>
          <p:nvPr/>
        </p:nvSpPr>
        <p:spPr>
          <a:xfrm>
            <a:off x="6440949" y="6320909"/>
            <a:ext cx="1296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none" strike="noStrike" dirty="0">
                <a:effectLst/>
              </a:rPr>
              <a:t>X</a:t>
            </a:r>
            <a:r>
              <a:rPr lang="zh-CN" altLang="en-US" sz="1800" u="none" strike="noStrike" dirty="0">
                <a:effectLst/>
              </a:rPr>
              <a:t>偏差 </a:t>
            </a:r>
            <a:r>
              <a:rPr lang="en-US" altLang="zh-CN" sz="1800" u="none" strike="noStrike" dirty="0">
                <a:effectLst/>
              </a:rPr>
              <a:t>3.73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71D9C-4B52-4B15-B6CC-7FB2B59F3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18" t="38895" r="15448" b="31494"/>
          <a:stretch/>
        </p:blipFill>
        <p:spPr>
          <a:xfrm>
            <a:off x="4692651" y="4108954"/>
            <a:ext cx="6684708" cy="20307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C7756D-4106-4ACA-A6ED-C3120A6EE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4" y="1991851"/>
            <a:ext cx="4289013" cy="32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6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15364</TotalTime>
  <Words>508</Words>
  <Application>Microsoft Office PowerPoint</Application>
  <PresentationFormat>宽屏</PresentationFormat>
  <Paragraphs>263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黑体</vt:lpstr>
      <vt:lpstr>新宋体</vt:lpstr>
      <vt:lpstr>Arial</vt:lpstr>
      <vt:lpstr>Office 主题​​</vt:lpstr>
      <vt:lpstr>Equation</vt:lpstr>
      <vt:lpstr>MathType 7.0 Equation</vt:lpstr>
      <vt:lpstr>卡尔曼滤波（KF）</vt:lpstr>
      <vt:lpstr>定量分析</vt:lpstr>
      <vt:lpstr>定性分析</vt:lpstr>
      <vt:lpstr>匀速模型滤波+匀加速模型滤波+预测</vt:lpstr>
      <vt:lpstr>匀速模型滤波+匀加速模型滤波+预测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胡 Adam</cp:lastModifiedBy>
  <cp:revision>771</cp:revision>
  <dcterms:created xsi:type="dcterms:W3CDTF">2022-07-20T02:59:06Z</dcterms:created>
  <dcterms:modified xsi:type="dcterms:W3CDTF">2023-03-21T08:03:45Z</dcterms:modified>
</cp:coreProperties>
</file>